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  <p:sldMasterId id="2147483697" r:id="rId2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embeddedFontLst>
    <p:embeddedFont>
      <p:font typeface="Lato" panose="020F0502020204030203" pitchFamily="34" charset="0"/>
      <p:regular r:id="rId12"/>
      <p:bold r:id="rId13"/>
      <p:italic r:id="rId14"/>
      <p:boldItalic r:id="rId15"/>
    </p:embeddedFont>
    <p:embeddedFont>
      <p:font typeface="Playfair Display" pitchFamily="2" charset="77"/>
      <p:regular r:id="rId16"/>
      <p:bold r:id="rId17"/>
      <p:italic r:id="rId18"/>
      <p:boldItalic r:id="rId19"/>
    </p:embeddedFont>
    <p:embeddedFont>
      <p:font typeface="Playfair Display Medium" pitchFamily="2" charset="77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57"/>
  </p:normalViewPr>
  <p:slideViewPr>
    <p:cSldViewPr snapToGrid="0">
      <p:cViewPr varScale="1">
        <p:scale>
          <a:sx n="136" d="100"/>
          <a:sy n="136" d="100"/>
        </p:scale>
        <p:origin x="86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10.fntdata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ac80ea8c99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ac80ea8c99_0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ac80ea8c99_3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g3ac80ea8c99_3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ac80ea8c99_0_1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ac80ea8c99_0_1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ac80ea8c99_0_9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ac80ea8c99_0_9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ac80ea8c99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ac80ea8c99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ac80ea8c99_4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ac80ea8c99_4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ac80ea8c99_3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ac80ea8c99_3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ac80ea8c99_3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3ac80ea8c99_3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title only">
  <p:cSld name="BLANK_1_1_1_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276075" y="457200"/>
            <a:ext cx="5713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>
            <a:off x="276075" y="4815950"/>
            <a:ext cx="2010000" cy="18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text boxes">
  <p:cSld name="BLANK_1_1_1_1_8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276075" y="457200"/>
            <a:ext cx="5713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276075" y="4815950"/>
            <a:ext cx="2010000" cy="18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2"/>
          </p:nvPr>
        </p:nvSpPr>
        <p:spPr>
          <a:xfrm>
            <a:off x="407100" y="1488125"/>
            <a:ext cx="1359000" cy="2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3"/>
          </p:nvPr>
        </p:nvSpPr>
        <p:spPr>
          <a:xfrm>
            <a:off x="2710550" y="1488125"/>
            <a:ext cx="1359000" cy="2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4"/>
          </p:nvPr>
        </p:nvSpPr>
        <p:spPr>
          <a:xfrm>
            <a:off x="5014000" y="1488125"/>
            <a:ext cx="1359000" cy="2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5"/>
          </p:nvPr>
        </p:nvSpPr>
        <p:spPr>
          <a:xfrm>
            <a:off x="7317450" y="1488125"/>
            <a:ext cx="1359000" cy="2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6"/>
          </p:nvPr>
        </p:nvSpPr>
        <p:spPr>
          <a:xfrm>
            <a:off x="407100" y="1895400"/>
            <a:ext cx="1422300" cy="75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7"/>
          </p:nvPr>
        </p:nvSpPr>
        <p:spPr>
          <a:xfrm>
            <a:off x="2710550" y="1895400"/>
            <a:ext cx="1422300" cy="75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8"/>
          </p:nvPr>
        </p:nvSpPr>
        <p:spPr>
          <a:xfrm>
            <a:off x="5014000" y="1895400"/>
            <a:ext cx="1422300" cy="75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9"/>
          </p:nvPr>
        </p:nvSpPr>
        <p:spPr>
          <a:xfrm>
            <a:off x="7317450" y="1895400"/>
            <a:ext cx="1422300" cy="75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text boxes with small statement">
  <p:cSld name="BLANK_1_1_1_1_6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5503325" y="524750"/>
            <a:ext cx="3356100" cy="87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●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○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■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■"/>
              <a:defRPr sz="1800"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276075" y="457200"/>
            <a:ext cx="50001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2"/>
          </p:nvPr>
        </p:nvSpPr>
        <p:spPr>
          <a:xfrm>
            <a:off x="276075" y="4815950"/>
            <a:ext cx="2010000" cy="18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ubTitle" idx="3"/>
          </p:nvPr>
        </p:nvSpPr>
        <p:spPr>
          <a:xfrm>
            <a:off x="279528" y="2903871"/>
            <a:ext cx="1970100" cy="336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ubTitle" idx="4"/>
          </p:nvPr>
        </p:nvSpPr>
        <p:spPr>
          <a:xfrm>
            <a:off x="2489940" y="2903871"/>
            <a:ext cx="1970100" cy="336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subTitle" idx="5"/>
          </p:nvPr>
        </p:nvSpPr>
        <p:spPr>
          <a:xfrm>
            <a:off x="4695138" y="2903871"/>
            <a:ext cx="1970100" cy="336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ubTitle" idx="6"/>
          </p:nvPr>
        </p:nvSpPr>
        <p:spPr>
          <a:xfrm>
            <a:off x="6900335" y="2903871"/>
            <a:ext cx="1970100" cy="336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7"/>
          </p:nvPr>
        </p:nvSpPr>
        <p:spPr>
          <a:xfrm>
            <a:off x="274950" y="3206259"/>
            <a:ext cx="1970100" cy="10059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8"/>
          </p:nvPr>
        </p:nvSpPr>
        <p:spPr>
          <a:xfrm>
            <a:off x="2489940" y="3206259"/>
            <a:ext cx="1970100" cy="10059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9"/>
          </p:nvPr>
        </p:nvSpPr>
        <p:spPr>
          <a:xfrm>
            <a:off x="4704930" y="3206259"/>
            <a:ext cx="1970100" cy="10059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3"/>
          </p:nvPr>
        </p:nvSpPr>
        <p:spPr>
          <a:xfrm>
            <a:off x="6900335" y="3206259"/>
            <a:ext cx="1970100" cy="10059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subTitle" idx="14"/>
          </p:nvPr>
        </p:nvSpPr>
        <p:spPr>
          <a:xfrm>
            <a:off x="279525" y="2672823"/>
            <a:ext cx="382500" cy="1476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subTitle" idx="15"/>
          </p:nvPr>
        </p:nvSpPr>
        <p:spPr>
          <a:xfrm>
            <a:off x="2489950" y="2672823"/>
            <a:ext cx="382500" cy="1476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subTitle" idx="16"/>
          </p:nvPr>
        </p:nvSpPr>
        <p:spPr>
          <a:xfrm>
            <a:off x="4700375" y="2672823"/>
            <a:ext cx="382500" cy="1476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subTitle" idx="17"/>
          </p:nvPr>
        </p:nvSpPr>
        <p:spPr>
          <a:xfrm>
            <a:off x="6910800" y="2672823"/>
            <a:ext cx="382500" cy="1476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Playfair Display"/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right image and 2 text boxes">
  <p:cSld name="BLANK_1_1_1_1_5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276075" y="457200"/>
            <a:ext cx="64329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" name="Google Shape;89;p17"/>
          <p:cNvSpPr>
            <a:spLocks noGrp="1"/>
          </p:cNvSpPr>
          <p:nvPr>
            <p:ph type="pic" idx="2"/>
          </p:nvPr>
        </p:nvSpPr>
        <p:spPr>
          <a:xfrm>
            <a:off x="6802800" y="0"/>
            <a:ext cx="2341200" cy="11898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7"/>
          <p:cNvSpPr txBox="1">
            <a:spLocks noGrp="1"/>
          </p:cNvSpPr>
          <p:nvPr>
            <p:ph type="subTitle" idx="1"/>
          </p:nvPr>
        </p:nvSpPr>
        <p:spPr>
          <a:xfrm>
            <a:off x="4682775" y="2717425"/>
            <a:ext cx="2026200" cy="31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subTitle" idx="3"/>
          </p:nvPr>
        </p:nvSpPr>
        <p:spPr>
          <a:xfrm>
            <a:off x="6843453" y="2717425"/>
            <a:ext cx="2030100" cy="31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subTitle" idx="4"/>
          </p:nvPr>
        </p:nvSpPr>
        <p:spPr>
          <a:xfrm>
            <a:off x="276075" y="4815950"/>
            <a:ext cx="2010000" cy="18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5"/>
          </p:nvPr>
        </p:nvSpPr>
        <p:spPr>
          <a:xfrm>
            <a:off x="4682775" y="3042765"/>
            <a:ext cx="2026200" cy="1232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6"/>
          </p:nvPr>
        </p:nvSpPr>
        <p:spPr>
          <a:xfrm>
            <a:off x="6843455" y="3042765"/>
            <a:ext cx="2030100" cy="1232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peakers info">
  <p:cSld name="BLANK_1_1_1_1_3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/>
          <p:nvPr/>
        </p:nvSpPr>
        <p:spPr>
          <a:xfrm>
            <a:off x="5461825" y="850"/>
            <a:ext cx="36822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18"/>
          <p:cNvSpPr txBox="1">
            <a:spLocks noGrp="1"/>
          </p:cNvSpPr>
          <p:nvPr>
            <p:ph type="subTitle" idx="1"/>
          </p:nvPr>
        </p:nvSpPr>
        <p:spPr>
          <a:xfrm>
            <a:off x="1987875" y="1422801"/>
            <a:ext cx="1578300" cy="44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subTitle" idx="2"/>
          </p:nvPr>
        </p:nvSpPr>
        <p:spPr>
          <a:xfrm>
            <a:off x="1987875" y="1849116"/>
            <a:ext cx="1547700" cy="322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99" name="Google Shape;99;p18"/>
          <p:cNvSpPr>
            <a:spLocks noGrp="1"/>
          </p:cNvSpPr>
          <p:nvPr>
            <p:ph type="pic" idx="3"/>
          </p:nvPr>
        </p:nvSpPr>
        <p:spPr>
          <a:xfrm>
            <a:off x="-50" y="1424175"/>
            <a:ext cx="1838100" cy="3267000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18"/>
          <p:cNvSpPr>
            <a:spLocks noGrp="1"/>
          </p:cNvSpPr>
          <p:nvPr>
            <p:ph type="pic" idx="4"/>
          </p:nvPr>
        </p:nvSpPr>
        <p:spPr>
          <a:xfrm>
            <a:off x="4527160" y="1424175"/>
            <a:ext cx="1838100" cy="32670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18"/>
          <p:cNvSpPr txBox="1">
            <a:spLocks noGrp="1"/>
          </p:cNvSpPr>
          <p:nvPr>
            <p:ph type="subTitle" idx="5"/>
          </p:nvPr>
        </p:nvSpPr>
        <p:spPr>
          <a:xfrm>
            <a:off x="6525486" y="1422801"/>
            <a:ext cx="1578300" cy="44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subTitle" idx="6"/>
          </p:nvPr>
        </p:nvSpPr>
        <p:spPr>
          <a:xfrm>
            <a:off x="6525486" y="1849116"/>
            <a:ext cx="1547700" cy="322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276075" y="457200"/>
            <a:ext cx="42489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subTitle" idx="7"/>
          </p:nvPr>
        </p:nvSpPr>
        <p:spPr>
          <a:xfrm>
            <a:off x="276075" y="4815950"/>
            <a:ext cx="2010000" cy="18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8"/>
          </p:nvPr>
        </p:nvSpPr>
        <p:spPr>
          <a:xfrm>
            <a:off x="1987875" y="3545425"/>
            <a:ext cx="1755000" cy="821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●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○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■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●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○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■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●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○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■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body" idx="9"/>
          </p:nvPr>
        </p:nvSpPr>
        <p:spPr>
          <a:xfrm>
            <a:off x="6536675" y="3545425"/>
            <a:ext cx="1699800" cy="821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●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○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■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●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○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■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●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○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layfair Display"/>
              <a:buChar char="■"/>
              <a:defRPr sz="1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eakers">
  <p:cSld name="BLANK_1_1_1_1_2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>
            <a:spLocks noGrp="1"/>
          </p:cNvSpPr>
          <p:nvPr>
            <p:ph type="pic" idx="2"/>
          </p:nvPr>
        </p:nvSpPr>
        <p:spPr>
          <a:xfrm>
            <a:off x="4138225" y="517875"/>
            <a:ext cx="1152300" cy="12036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19"/>
          <p:cNvSpPr>
            <a:spLocks noGrp="1"/>
          </p:cNvSpPr>
          <p:nvPr>
            <p:ph type="pic" idx="3"/>
          </p:nvPr>
        </p:nvSpPr>
        <p:spPr>
          <a:xfrm>
            <a:off x="4138225" y="1957188"/>
            <a:ext cx="1152300" cy="1203600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19"/>
          <p:cNvSpPr>
            <a:spLocks noGrp="1"/>
          </p:cNvSpPr>
          <p:nvPr>
            <p:ph type="pic" idx="4"/>
          </p:nvPr>
        </p:nvSpPr>
        <p:spPr>
          <a:xfrm>
            <a:off x="4138213" y="3403813"/>
            <a:ext cx="1152300" cy="1203600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19"/>
          <p:cNvSpPr>
            <a:spLocks noGrp="1"/>
          </p:cNvSpPr>
          <p:nvPr>
            <p:ph type="pic" idx="5"/>
          </p:nvPr>
        </p:nvSpPr>
        <p:spPr>
          <a:xfrm>
            <a:off x="6573252" y="517875"/>
            <a:ext cx="1152300" cy="1203600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19"/>
          <p:cNvSpPr>
            <a:spLocks noGrp="1"/>
          </p:cNvSpPr>
          <p:nvPr>
            <p:ph type="pic" idx="6"/>
          </p:nvPr>
        </p:nvSpPr>
        <p:spPr>
          <a:xfrm>
            <a:off x="6573252" y="1957188"/>
            <a:ext cx="1152300" cy="1203600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19"/>
          <p:cNvSpPr>
            <a:spLocks noGrp="1"/>
          </p:cNvSpPr>
          <p:nvPr>
            <p:ph type="pic" idx="7"/>
          </p:nvPr>
        </p:nvSpPr>
        <p:spPr>
          <a:xfrm>
            <a:off x="6573252" y="3403813"/>
            <a:ext cx="1152300" cy="12036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5406561" y="3413650"/>
            <a:ext cx="1019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8"/>
          </p:nvPr>
        </p:nvSpPr>
        <p:spPr>
          <a:xfrm>
            <a:off x="5406561" y="1951475"/>
            <a:ext cx="1019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17" name="Google Shape;117;p19"/>
          <p:cNvSpPr txBox="1">
            <a:spLocks noGrp="1"/>
          </p:cNvSpPr>
          <p:nvPr>
            <p:ph type="subTitle" idx="9"/>
          </p:nvPr>
        </p:nvSpPr>
        <p:spPr>
          <a:xfrm>
            <a:off x="5406561" y="518225"/>
            <a:ext cx="1019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subTitle" idx="13"/>
          </p:nvPr>
        </p:nvSpPr>
        <p:spPr>
          <a:xfrm>
            <a:off x="7840736" y="3413650"/>
            <a:ext cx="1019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subTitle" idx="14"/>
          </p:nvPr>
        </p:nvSpPr>
        <p:spPr>
          <a:xfrm>
            <a:off x="7840736" y="1951475"/>
            <a:ext cx="1019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subTitle" idx="15"/>
          </p:nvPr>
        </p:nvSpPr>
        <p:spPr>
          <a:xfrm>
            <a:off x="7840736" y="518225"/>
            <a:ext cx="1019100" cy="4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subTitle" idx="16"/>
          </p:nvPr>
        </p:nvSpPr>
        <p:spPr>
          <a:xfrm>
            <a:off x="5406550" y="1480150"/>
            <a:ext cx="1019100" cy="241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subTitle" idx="17"/>
          </p:nvPr>
        </p:nvSpPr>
        <p:spPr>
          <a:xfrm>
            <a:off x="7840725" y="1480150"/>
            <a:ext cx="1019100" cy="241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ubTitle" idx="18"/>
          </p:nvPr>
        </p:nvSpPr>
        <p:spPr>
          <a:xfrm>
            <a:off x="5406550" y="2923778"/>
            <a:ext cx="1019100" cy="241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ubTitle" idx="19"/>
          </p:nvPr>
        </p:nvSpPr>
        <p:spPr>
          <a:xfrm>
            <a:off x="7840725" y="2923778"/>
            <a:ext cx="1019100" cy="241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subTitle" idx="20"/>
          </p:nvPr>
        </p:nvSpPr>
        <p:spPr>
          <a:xfrm>
            <a:off x="5406550" y="4367403"/>
            <a:ext cx="1019100" cy="241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subTitle" idx="21"/>
          </p:nvPr>
        </p:nvSpPr>
        <p:spPr>
          <a:xfrm>
            <a:off x="7840725" y="4367403"/>
            <a:ext cx="1019100" cy="241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title"/>
          </p:nvPr>
        </p:nvSpPr>
        <p:spPr>
          <a:xfrm>
            <a:off x="276075" y="457200"/>
            <a:ext cx="38001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subTitle" idx="22"/>
          </p:nvPr>
        </p:nvSpPr>
        <p:spPr>
          <a:xfrm>
            <a:off x="276075" y="4815950"/>
            <a:ext cx="2010000" cy="18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main point">
  <p:cSld name="BLANK_1_1_1_1_1_1_2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>
            <a:spLocks noGrp="1"/>
          </p:cNvSpPr>
          <p:nvPr>
            <p:ph type="title"/>
          </p:nvPr>
        </p:nvSpPr>
        <p:spPr>
          <a:xfrm>
            <a:off x="276075" y="457200"/>
            <a:ext cx="85944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ubTitle" idx="1"/>
          </p:nvPr>
        </p:nvSpPr>
        <p:spPr>
          <a:xfrm>
            <a:off x="276075" y="4815950"/>
            <a:ext cx="2010000" cy="18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body" idx="2"/>
          </p:nvPr>
        </p:nvSpPr>
        <p:spPr>
          <a:xfrm>
            <a:off x="276075" y="1763425"/>
            <a:ext cx="4342800" cy="711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with picture">
  <p:cSld name="BLANK_1_1_1_1_1_1_1_2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1182150" y="1765350"/>
            <a:ext cx="6779700" cy="176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title" idx="2"/>
          </p:nvPr>
        </p:nvSpPr>
        <p:spPr>
          <a:xfrm>
            <a:off x="1182150" y="4058050"/>
            <a:ext cx="67797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subTitle" idx="1"/>
          </p:nvPr>
        </p:nvSpPr>
        <p:spPr>
          <a:xfrm>
            <a:off x="276075" y="4815950"/>
            <a:ext cx="2010000" cy="18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0" name="Google Shape;140;p21"/>
          <p:cNvSpPr>
            <a:spLocks noGrp="1"/>
          </p:cNvSpPr>
          <p:nvPr>
            <p:ph type="pic" idx="3"/>
          </p:nvPr>
        </p:nvSpPr>
        <p:spPr>
          <a:xfrm>
            <a:off x="0" y="0"/>
            <a:ext cx="9144000" cy="1079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Alt 1">
  <p:cSld name="BLANK_1_1_1_1_1_1_1_1_1_1_1">
    <p:bg>
      <p:bgPr>
        <a:solidFill>
          <a:schemeClr val="dk2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270983" y="1985025"/>
            <a:ext cx="3342900" cy="273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title" idx="2"/>
          </p:nvPr>
        </p:nvSpPr>
        <p:spPr>
          <a:xfrm>
            <a:off x="270983" y="2922825"/>
            <a:ext cx="3342900" cy="2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title" idx="3"/>
          </p:nvPr>
        </p:nvSpPr>
        <p:spPr>
          <a:xfrm>
            <a:off x="270983" y="3860625"/>
            <a:ext cx="3342900" cy="2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title" idx="4"/>
          </p:nvPr>
        </p:nvSpPr>
        <p:spPr>
          <a:xfrm>
            <a:off x="4858317" y="1985025"/>
            <a:ext cx="3342900" cy="2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title" idx="5"/>
          </p:nvPr>
        </p:nvSpPr>
        <p:spPr>
          <a:xfrm>
            <a:off x="4858317" y="2922825"/>
            <a:ext cx="3342900" cy="2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title" idx="6"/>
          </p:nvPr>
        </p:nvSpPr>
        <p:spPr>
          <a:xfrm>
            <a:off x="4858317" y="3860625"/>
            <a:ext cx="3342900" cy="2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title" idx="7"/>
          </p:nvPr>
        </p:nvSpPr>
        <p:spPr>
          <a:xfrm>
            <a:off x="276075" y="457200"/>
            <a:ext cx="85944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subTitle" idx="1"/>
          </p:nvPr>
        </p:nvSpPr>
        <p:spPr>
          <a:xfrm>
            <a:off x="276075" y="4815950"/>
            <a:ext cx="2010000" cy="18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2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1" name="Google Shape;151;p22"/>
          <p:cNvSpPr txBox="1">
            <a:spLocks noGrp="1"/>
          </p:cNvSpPr>
          <p:nvPr>
            <p:ph type="subTitle" idx="8"/>
          </p:nvPr>
        </p:nvSpPr>
        <p:spPr>
          <a:xfrm>
            <a:off x="271825" y="1797400"/>
            <a:ext cx="1809900" cy="13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9pPr>
          </a:lstStyle>
          <a:p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subTitle" idx="9"/>
          </p:nvPr>
        </p:nvSpPr>
        <p:spPr>
          <a:xfrm>
            <a:off x="4858700" y="1797400"/>
            <a:ext cx="1809900" cy="13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9pPr>
          </a:lstStyle>
          <a:p>
            <a:endParaRPr/>
          </a:p>
        </p:txBody>
      </p:sp>
      <p:sp>
        <p:nvSpPr>
          <p:cNvPr id="153" name="Google Shape;153;p22"/>
          <p:cNvSpPr txBox="1">
            <a:spLocks noGrp="1"/>
          </p:cNvSpPr>
          <p:nvPr>
            <p:ph type="subTitle" idx="13"/>
          </p:nvPr>
        </p:nvSpPr>
        <p:spPr>
          <a:xfrm>
            <a:off x="271825" y="2735200"/>
            <a:ext cx="1809900" cy="13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9pPr>
          </a:lstStyle>
          <a:p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subTitle" idx="14"/>
          </p:nvPr>
        </p:nvSpPr>
        <p:spPr>
          <a:xfrm>
            <a:off x="271825" y="3673000"/>
            <a:ext cx="1809900" cy="13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9pPr>
          </a:lstStyle>
          <a:p>
            <a:endParaRPr/>
          </a:p>
        </p:txBody>
      </p:sp>
      <p:sp>
        <p:nvSpPr>
          <p:cNvPr id="155" name="Google Shape;155;p22"/>
          <p:cNvSpPr txBox="1">
            <a:spLocks noGrp="1"/>
          </p:cNvSpPr>
          <p:nvPr>
            <p:ph type="subTitle" idx="15"/>
          </p:nvPr>
        </p:nvSpPr>
        <p:spPr>
          <a:xfrm>
            <a:off x="4858700" y="2735200"/>
            <a:ext cx="1809900" cy="13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9pPr>
          </a:lstStyle>
          <a:p>
            <a:endParaRPr/>
          </a:p>
        </p:txBody>
      </p:sp>
      <p:sp>
        <p:nvSpPr>
          <p:cNvPr id="156" name="Google Shape;156;p22"/>
          <p:cNvSpPr txBox="1">
            <a:spLocks noGrp="1"/>
          </p:cNvSpPr>
          <p:nvPr>
            <p:ph type="subTitle" idx="16"/>
          </p:nvPr>
        </p:nvSpPr>
        <p:spPr>
          <a:xfrm>
            <a:off x="4858700" y="3673000"/>
            <a:ext cx="1809900" cy="13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Lato"/>
              <a:buNone/>
              <a:defRPr sz="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ft image with right text">
  <p:cSld name="BLANK_1_1_1_1_1_1_1_1_1_1_1_1_1_1_1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>
            <a:spLocks noGrp="1"/>
          </p:cNvSpPr>
          <p:nvPr>
            <p:ph type="pic" idx="2"/>
          </p:nvPr>
        </p:nvSpPr>
        <p:spPr>
          <a:xfrm>
            <a:off x="0" y="0"/>
            <a:ext cx="43488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59" name="Google Shape;159;p23"/>
          <p:cNvSpPr txBox="1">
            <a:spLocks noGrp="1"/>
          </p:cNvSpPr>
          <p:nvPr>
            <p:ph type="subTitle" idx="1"/>
          </p:nvPr>
        </p:nvSpPr>
        <p:spPr>
          <a:xfrm>
            <a:off x="276075" y="4815950"/>
            <a:ext cx="2010000" cy="18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title"/>
          </p:nvPr>
        </p:nvSpPr>
        <p:spPr>
          <a:xfrm>
            <a:off x="4618950" y="457200"/>
            <a:ext cx="42516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subTitle" idx="3"/>
          </p:nvPr>
        </p:nvSpPr>
        <p:spPr>
          <a:xfrm>
            <a:off x="4618950" y="2823908"/>
            <a:ext cx="4251600" cy="41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63" name="Google Shape;163;p23"/>
          <p:cNvSpPr txBox="1">
            <a:spLocks noGrp="1"/>
          </p:cNvSpPr>
          <p:nvPr>
            <p:ph type="body" idx="4"/>
          </p:nvPr>
        </p:nvSpPr>
        <p:spPr>
          <a:xfrm>
            <a:off x="4618950" y="3457500"/>
            <a:ext cx="4251600" cy="90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right image">
  <p:cSld name="BLANK_1_1_1_1_1_1_1_1_1_1_1_1_1_1_1_1_2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>
            <a:spLocks noGrp="1"/>
          </p:cNvSpPr>
          <p:nvPr>
            <p:ph type="pic" idx="2"/>
          </p:nvPr>
        </p:nvSpPr>
        <p:spPr>
          <a:xfrm>
            <a:off x="6877724" y="0"/>
            <a:ext cx="2266200" cy="3405000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24"/>
          <p:cNvSpPr txBox="1">
            <a:spLocks noGrp="1"/>
          </p:cNvSpPr>
          <p:nvPr>
            <p:ph type="title"/>
          </p:nvPr>
        </p:nvSpPr>
        <p:spPr>
          <a:xfrm>
            <a:off x="276075" y="457200"/>
            <a:ext cx="85944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67" name="Google Shape;167;p24"/>
          <p:cNvSpPr txBox="1">
            <a:spLocks noGrp="1"/>
          </p:cNvSpPr>
          <p:nvPr>
            <p:ph type="subTitle" idx="1"/>
          </p:nvPr>
        </p:nvSpPr>
        <p:spPr>
          <a:xfrm>
            <a:off x="276075" y="4815950"/>
            <a:ext cx="2010000" cy="18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4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xt steps">
  <p:cSld name="CUSTOM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title"/>
          </p:nvPr>
        </p:nvSpPr>
        <p:spPr>
          <a:xfrm>
            <a:off x="276075" y="457200"/>
            <a:ext cx="85944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subTitle" idx="1"/>
          </p:nvPr>
        </p:nvSpPr>
        <p:spPr>
          <a:xfrm>
            <a:off x="1114250" y="1879000"/>
            <a:ext cx="918600" cy="41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73" name="Google Shape;173;p25"/>
          <p:cNvSpPr txBox="1">
            <a:spLocks noGrp="1"/>
          </p:cNvSpPr>
          <p:nvPr>
            <p:ph type="subTitle" idx="2"/>
          </p:nvPr>
        </p:nvSpPr>
        <p:spPr>
          <a:xfrm>
            <a:off x="2135350" y="1879000"/>
            <a:ext cx="2933400" cy="41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74" name="Google Shape;174;p25"/>
          <p:cNvSpPr txBox="1">
            <a:spLocks noGrp="1"/>
          </p:cNvSpPr>
          <p:nvPr>
            <p:ph type="subTitle" idx="3"/>
          </p:nvPr>
        </p:nvSpPr>
        <p:spPr>
          <a:xfrm>
            <a:off x="5787475" y="1912900"/>
            <a:ext cx="3072600" cy="41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5"/>
          <p:cNvSpPr txBox="1">
            <a:spLocks noGrp="1"/>
          </p:cNvSpPr>
          <p:nvPr>
            <p:ph type="subTitle" idx="4"/>
          </p:nvPr>
        </p:nvSpPr>
        <p:spPr>
          <a:xfrm>
            <a:off x="1114250" y="2816800"/>
            <a:ext cx="918600" cy="41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76" name="Google Shape;176;p25"/>
          <p:cNvSpPr txBox="1">
            <a:spLocks noGrp="1"/>
          </p:cNvSpPr>
          <p:nvPr>
            <p:ph type="subTitle" idx="5"/>
          </p:nvPr>
        </p:nvSpPr>
        <p:spPr>
          <a:xfrm>
            <a:off x="2135350" y="2816800"/>
            <a:ext cx="2933400" cy="41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77" name="Google Shape;177;p25"/>
          <p:cNvSpPr txBox="1">
            <a:spLocks noGrp="1"/>
          </p:cNvSpPr>
          <p:nvPr>
            <p:ph type="subTitle" idx="6"/>
          </p:nvPr>
        </p:nvSpPr>
        <p:spPr>
          <a:xfrm>
            <a:off x="5787475" y="2850700"/>
            <a:ext cx="3072600" cy="41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5"/>
          <p:cNvSpPr txBox="1">
            <a:spLocks noGrp="1"/>
          </p:cNvSpPr>
          <p:nvPr>
            <p:ph type="subTitle" idx="7"/>
          </p:nvPr>
        </p:nvSpPr>
        <p:spPr>
          <a:xfrm>
            <a:off x="1114250" y="3754600"/>
            <a:ext cx="918600" cy="41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79" name="Google Shape;179;p25"/>
          <p:cNvSpPr txBox="1">
            <a:spLocks noGrp="1"/>
          </p:cNvSpPr>
          <p:nvPr>
            <p:ph type="subTitle" idx="8"/>
          </p:nvPr>
        </p:nvSpPr>
        <p:spPr>
          <a:xfrm>
            <a:off x="2135350" y="3754600"/>
            <a:ext cx="2933400" cy="41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0" name="Google Shape;180;p25"/>
          <p:cNvSpPr txBox="1">
            <a:spLocks noGrp="1"/>
          </p:cNvSpPr>
          <p:nvPr>
            <p:ph type="subTitle" idx="9"/>
          </p:nvPr>
        </p:nvSpPr>
        <p:spPr>
          <a:xfrm>
            <a:off x="5787475" y="3788500"/>
            <a:ext cx="3072600" cy="41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display 1">
  <p:cSld name="CUSTOM_1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/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latin typeface="Lato"/>
                <a:ea typeface="Lato"/>
                <a:cs typeface="Lato"/>
                <a:sym typeface="Lato"/>
              </a:rPr>
              <a:t>‹#›</a:t>
            </a:fld>
            <a:endParaRPr sz="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3" name="Google Shape;183;p26"/>
          <p:cNvSpPr txBox="1">
            <a:spLocks noGrp="1"/>
          </p:cNvSpPr>
          <p:nvPr>
            <p:ph type="title"/>
          </p:nvPr>
        </p:nvSpPr>
        <p:spPr>
          <a:xfrm>
            <a:off x="837250" y="457200"/>
            <a:ext cx="68856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4" name="Google Shape;184;p26"/>
          <p:cNvSpPr txBox="1">
            <a:spLocks noGrp="1"/>
          </p:cNvSpPr>
          <p:nvPr>
            <p:ph type="subTitle" idx="1"/>
          </p:nvPr>
        </p:nvSpPr>
        <p:spPr>
          <a:xfrm>
            <a:off x="276075" y="1194000"/>
            <a:ext cx="1990200" cy="53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9pPr>
          </a:lstStyle>
          <a:p>
            <a:endParaRPr/>
          </a:p>
        </p:txBody>
      </p:sp>
      <p:sp>
        <p:nvSpPr>
          <p:cNvPr id="185" name="Google Shape;185;p26"/>
          <p:cNvSpPr txBox="1">
            <a:spLocks noGrp="1"/>
          </p:cNvSpPr>
          <p:nvPr>
            <p:ph type="subTitle" idx="2"/>
          </p:nvPr>
        </p:nvSpPr>
        <p:spPr>
          <a:xfrm>
            <a:off x="3074775" y="1194000"/>
            <a:ext cx="4164900" cy="22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9pPr>
          </a:lstStyle>
          <a:p>
            <a:endParaRPr/>
          </a:p>
        </p:txBody>
      </p:sp>
      <p:sp>
        <p:nvSpPr>
          <p:cNvPr id="186" name="Google Shape;186;p26"/>
          <p:cNvSpPr txBox="1">
            <a:spLocks noGrp="1"/>
          </p:cNvSpPr>
          <p:nvPr>
            <p:ph type="body" idx="3"/>
          </p:nvPr>
        </p:nvSpPr>
        <p:spPr>
          <a:xfrm>
            <a:off x="3074775" y="1873600"/>
            <a:ext cx="1513500" cy="11520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187" name="Google Shape;187;p26"/>
          <p:cNvSpPr txBox="1">
            <a:spLocks noGrp="1"/>
          </p:cNvSpPr>
          <p:nvPr>
            <p:ph type="subTitle" idx="4"/>
          </p:nvPr>
        </p:nvSpPr>
        <p:spPr>
          <a:xfrm>
            <a:off x="3074775" y="1637950"/>
            <a:ext cx="1513500" cy="14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88" name="Google Shape;188;p26"/>
          <p:cNvSpPr txBox="1">
            <a:spLocks noGrp="1"/>
          </p:cNvSpPr>
          <p:nvPr>
            <p:ph type="body" idx="5"/>
          </p:nvPr>
        </p:nvSpPr>
        <p:spPr>
          <a:xfrm>
            <a:off x="4882875" y="1873600"/>
            <a:ext cx="1513500" cy="11520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189" name="Google Shape;189;p26"/>
          <p:cNvSpPr txBox="1">
            <a:spLocks noGrp="1"/>
          </p:cNvSpPr>
          <p:nvPr>
            <p:ph type="subTitle" idx="6"/>
          </p:nvPr>
        </p:nvSpPr>
        <p:spPr>
          <a:xfrm>
            <a:off x="4882875" y="1637950"/>
            <a:ext cx="1513500" cy="14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90" name="Google Shape;190;p26"/>
          <p:cNvSpPr txBox="1">
            <a:spLocks noGrp="1"/>
          </p:cNvSpPr>
          <p:nvPr>
            <p:ph type="body" idx="7"/>
          </p:nvPr>
        </p:nvSpPr>
        <p:spPr>
          <a:xfrm>
            <a:off x="6690975" y="1873600"/>
            <a:ext cx="1513500" cy="11520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191" name="Google Shape;191;p26"/>
          <p:cNvSpPr txBox="1">
            <a:spLocks noGrp="1"/>
          </p:cNvSpPr>
          <p:nvPr>
            <p:ph type="subTitle" idx="8"/>
          </p:nvPr>
        </p:nvSpPr>
        <p:spPr>
          <a:xfrm>
            <a:off x="6690975" y="1637950"/>
            <a:ext cx="1513500" cy="14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92" name="Google Shape;192;p26"/>
          <p:cNvSpPr txBox="1">
            <a:spLocks noGrp="1"/>
          </p:cNvSpPr>
          <p:nvPr>
            <p:ph type="subTitle" idx="9"/>
          </p:nvPr>
        </p:nvSpPr>
        <p:spPr>
          <a:xfrm>
            <a:off x="276075" y="520738"/>
            <a:ext cx="336000" cy="22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93" name="Google Shape;193;p26"/>
          <p:cNvSpPr>
            <a:spLocks noGrp="1"/>
          </p:cNvSpPr>
          <p:nvPr>
            <p:ph type="pic" idx="13"/>
          </p:nvPr>
        </p:nvSpPr>
        <p:spPr>
          <a:xfrm>
            <a:off x="-74" y="3991500"/>
            <a:ext cx="2266200" cy="1152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display 2">
  <p:cSld name="CUSTOM_1_1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/>
          <p:nvPr/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latin typeface="Lato"/>
                <a:ea typeface="Lato"/>
                <a:cs typeface="Lato"/>
                <a:sym typeface="Lato"/>
              </a:rPr>
              <a:t>‹#›</a:t>
            </a:fld>
            <a:endParaRPr sz="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6" name="Google Shape;196;p27"/>
          <p:cNvSpPr txBox="1">
            <a:spLocks noGrp="1"/>
          </p:cNvSpPr>
          <p:nvPr>
            <p:ph type="title"/>
          </p:nvPr>
        </p:nvSpPr>
        <p:spPr>
          <a:xfrm>
            <a:off x="837250" y="457200"/>
            <a:ext cx="68856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97" name="Google Shape;197;p27"/>
          <p:cNvSpPr txBox="1">
            <a:spLocks noGrp="1"/>
          </p:cNvSpPr>
          <p:nvPr>
            <p:ph type="subTitle" idx="1"/>
          </p:nvPr>
        </p:nvSpPr>
        <p:spPr>
          <a:xfrm>
            <a:off x="276075" y="1194000"/>
            <a:ext cx="4992600" cy="53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9pPr>
          </a:lstStyle>
          <a:p>
            <a:endParaRPr/>
          </a:p>
        </p:txBody>
      </p:sp>
      <p:sp>
        <p:nvSpPr>
          <p:cNvPr id="198" name="Google Shape;198;p27"/>
          <p:cNvSpPr txBox="1">
            <a:spLocks noGrp="1"/>
          </p:cNvSpPr>
          <p:nvPr>
            <p:ph type="subTitle" idx="2"/>
          </p:nvPr>
        </p:nvSpPr>
        <p:spPr>
          <a:xfrm>
            <a:off x="276075" y="520738"/>
            <a:ext cx="336000" cy="22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99" name="Google Shape;199;p27"/>
          <p:cNvSpPr txBox="1">
            <a:spLocks noGrp="1"/>
          </p:cNvSpPr>
          <p:nvPr>
            <p:ph type="subTitle" idx="3"/>
          </p:nvPr>
        </p:nvSpPr>
        <p:spPr>
          <a:xfrm>
            <a:off x="276075" y="4815950"/>
            <a:ext cx="2010000" cy="18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27"/>
          <p:cNvSpPr txBox="1">
            <a:spLocks noGrp="1"/>
          </p:cNvSpPr>
          <p:nvPr>
            <p:ph type="body" idx="4"/>
          </p:nvPr>
        </p:nvSpPr>
        <p:spPr>
          <a:xfrm>
            <a:off x="276075" y="4018238"/>
            <a:ext cx="2463300" cy="688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subTitle" idx="5"/>
          </p:nvPr>
        </p:nvSpPr>
        <p:spPr>
          <a:xfrm>
            <a:off x="276075" y="3759625"/>
            <a:ext cx="2463300" cy="14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2" name="Google Shape;202;p27"/>
          <p:cNvSpPr txBox="1">
            <a:spLocks noGrp="1"/>
          </p:cNvSpPr>
          <p:nvPr>
            <p:ph type="body" idx="6"/>
          </p:nvPr>
        </p:nvSpPr>
        <p:spPr>
          <a:xfrm>
            <a:off x="3074775" y="4018238"/>
            <a:ext cx="2463300" cy="688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203" name="Google Shape;203;p27"/>
          <p:cNvSpPr txBox="1">
            <a:spLocks noGrp="1"/>
          </p:cNvSpPr>
          <p:nvPr>
            <p:ph type="subTitle" idx="7"/>
          </p:nvPr>
        </p:nvSpPr>
        <p:spPr>
          <a:xfrm>
            <a:off x="3074775" y="3759625"/>
            <a:ext cx="2463300" cy="14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body" idx="8"/>
          </p:nvPr>
        </p:nvSpPr>
        <p:spPr>
          <a:xfrm>
            <a:off x="5873475" y="4018238"/>
            <a:ext cx="2463300" cy="688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ato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Lato"/>
              <a:buChar char="■"/>
              <a:defRPr sz="1000"/>
            </a:lvl9pPr>
          </a:lstStyle>
          <a:p>
            <a:endParaRPr/>
          </a:p>
        </p:txBody>
      </p:sp>
      <p:sp>
        <p:nvSpPr>
          <p:cNvPr id="205" name="Google Shape;205;p27"/>
          <p:cNvSpPr txBox="1">
            <a:spLocks noGrp="1"/>
          </p:cNvSpPr>
          <p:nvPr>
            <p:ph type="subTitle" idx="9"/>
          </p:nvPr>
        </p:nvSpPr>
        <p:spPr>
          <a:xfrm>
            <a:off x="5873475" y="3759625"/>
            <a:ext cx="2463300" cy="14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6" name="Google Shape;206;p27"/>
          <p:cNvSpPr>
            <a:spLocks noGrp="1"/>
          </p:cNvSpPr>
          <p:nvPr>
            <p:ph type="pic" idx="13"/>
          </p:nvPr>
        </p:nvSpPr>
        <p:spPr>
          <a:xfrm>
            <a:off x="276075" y="2076900"/>
            <a:ext cx="2463300" cy="1570200"/>
          </a:xfrm>
          <a:prstGeom prst="rect">
            <a:avLst/>
          </a:prstGeom>
          <a:noFill/>
          <a:ln>
            <a:noFill/>
          </a:ln>
        </p:spPr>
      </p:sp>
      <p:sp>
        <p:nvSpPr>
          <p:cNvPr id="207" name="Google Shape;207;p27"/>
          <p:cNvSpPr>
            <a:spLocks noGrp="1"/>
          </p:cNvSpPr>
          <p:nvPr>
            <p:ph type="pic" idx="14"/>
          </p:nvPr>
        </p:nvSpPr>
        <p:spPr>
          <a:xfrm>
            <a:off x="3074775" y="2076900"/>
            <a:ext cx="2463300" cy="1570200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p27"/>
          <p:cNvSpPr>
            <a:spLocks noGrp="1"/>
          </p:cNvSpPr>
          <p:nvPr>
            <p:ph type="pic" idx="15"/>
          </p:nvPr>
        </p:nvSpPr>
        <p:spPr>
          <a:xfrm>
            <a:off x="5873475" y="2073688"/>
            <a:ext cx="2463300" cy="1570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display 3">
  <p:cSld name="CUSTOM_1_1_1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/>
          <p:nvPr/>
        </p:nvSpPr>
        <p:spPr>
          <a:xfrm>
            <a:off x="8656458" y="4815950"/>
            <a:ext cx="336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latin typeface="Lato"/>
                <a:ea typeface="Lato"/>
                <a:cs typeface="Lato"/>
                <a:sym typeface="Lato"/>
              </a:rPr>
              <a:t>‹#›</a:t>
            </a:fld>
            <a:endParaRPr sz="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1" name="Google Shape;211;p28"/>
          <p:cNvSpPr txBox="1">
            <a:spLocks noGrp="1"/>
          </p:cNvSpPr>
          <p:nvPr>
            <p:ph type="title"/>
          </p:nvPr>
        </p:nvSpPr>
        <p:spPr>
          <a:xfrm>
            <a:off x="837250" y="457200"/>
            <a:ext cx="68856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12" name="Google Shape;212;p28"/>
          <p:cNvSpPr txBox="1">
            <a:spLocks noGrp="1"/>
          </p:cNvSpPr>
          <p:nvPr>
            <p:ph type="subTitle" idx="1"/>
          </p:nvPr>
        </p:nvSpPr>
        <p:spPr>
          <a:xfrm>
            <a:off x="276075" y="520738"/>
            <a:ext cx="336000" cy="22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13" name="Google Shape;213;p28"/>
          <p:cNvSpPr txBox="1">
            <a:spLocks noGrp="1"/>
          </p:cNvSpPr>
          <p:nvPr>
            <p:ph type="subTitle" idx="2"/>
          </p:nvPr>
        </p:nvSpPr>
        <p:spPr>
          <a:xfrm>
            <a:off x="276075" y="4815950"/>
            <a:ext cx="2010000" cy="18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216" name="Google Shape;216;p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1" name="Google Shape;221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4" name="Google Shape;224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25" name="Google Shape;225;p3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0" name="Google Shape;230;p3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235" name="Google Shape;235;p3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36" name="Google Shape;236;p3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241" name="Google Shape;241;p3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0"/>
          <p:cNvSpPr txBox="1">
            <a:spLocks noGrp="1"/>
          </p:cNvSpPr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40"/>
          <p:cNvSpPr txBox="1">
            <a:spLocks noGrp="1"/>
          </p:cNvSpPr>
          <p:nvPr>
            <p:ph type="subTitle" idx="1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46" name="Google Shape;246;p40"/>
          <p:cNvSpPr txBox="1">
            <a:spLocks noGrp="1"/>
          </p:cNvSpPr>
          <p:nvPr>
            <p:ph type="subTitle" idx="2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47" name="Google Shape;247;p40"/>
          <p:cNvSpPr txBox="1">
            <a:spLocks noGrp="1"/>
          </p:cNvSpPr>
          <p:nvPr>
            <p:ph type="subTitle" idx="3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48" name="Google Shape;248;p40"/>
          <p:cNvSpPr txBox="1">
            <a:spLocks noGrp="1"/>
          </p:cNvSpPr>
          <p:nvPr>
            <p:ph type="subTitle" idx="4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49" name="Google Shape;249;p40"/>
          <p:cNvSpPr txBox="1">
            <a:spLocks noGrp="1"/>
          </p:cNvSpPr>
          <p:nvPr>
            <p:ph type="subTitle" idx="5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50" name="Google Shape;250;p40"/>
          <p:cNvSpPr txBox="1">
            <a:spLocks noGrp="1"/>
          </p:cNvSpPr>
          <p:nvPr>
            <p:ph type="subTitle" idx="6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Title, body and image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3" name="Google Shape;253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54" name="Google Shape;254;p41"/>
          <p:cNvSpPr>
            <a:spLocks noGrp="1"/>
          </p:cNvSpPr>
          <p:nvPr>
            <p:ph type="pic" idx="2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Two big ideas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2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257" name="Google Shape;257;p42"/>
          <p:cNvSpPr txBox="1">
            <a:spLocks noGrp="1"/>
          </p:cNvSpPr>
          <p:nvPr>
            <p:ph type="body" idx="1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58" name="Google Shape;258;p42"/>
          <p:cNvSpPr txBox="1">
            <a:spLocks noGrp="1"/>
          </p:cNvSpPr>
          <p:nvPr>
            <p:ph type="body" idx="2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59" name="Google Shape;259;p42"/>
          <p:cNvSpPr txBox="1">
            <a:spLocks noGrp="1"/>
          </p:cNvSpPr>
          <p:nvPr>
            <p:ph type="subTitle" idx="3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0" name="Google Shape;260;p42"/>
          <p:cNvSpPr txBox="1">
            <a:spLocks noGrp="1"/>
          </p:cNvSpPr>
          <p:nvPr>
            <p:ph type="subTitle" idx="4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Three big ideas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3"/>
          <p:cNvSpPr txBox="1">
            <a:spLocks noGrp="1"/>
          </p:cNvSpPr>
          <p:nvPr>
            <p:ph type="body" idx="1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63" name="Google Shape;263;p43"/>
          <p:cNvSpPr txBox="1">
            <a:spLocks noGrp="1"/>
          </p:cNvSpPr>
          <p:nvPr>
            <p:ph type="body" idx="2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64" name="Google Shape;264;p43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265" name="Google Shape;265;p43"/>
          <p:cNvSpPr txBox="1">
            <a:spLocks noGrp="1"/>
          </p:cNvSpPr>
          <p:nvPr>
            <p:ph type="subTitle" idx="3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6" name="Google Shape;266;p43"/>
          <p:cNvSpPr txBox="1">
            <a:spLocks noGrp="1"/>
          </p:cNvSpPr>
          <p:nvPr>
            <p:ph type="subTitle" idx="4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7" name="Google Shape;267;p43"/>
          <p:cNvSpPr txBox="1">
            <a:spLocks noGrp="1"/>
          </p:cNvSpPr>
          <p:nvPr>
            <p:ph type="subTitle" idx="5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8" name="Google Shape;268;p43"/>
          <p:cNvSpPr txBox="1">
            <a:spLocks noGrp="1"/>
          </p:cNvSpPr>
          <p:nvPr>
            <p:ph type="body" idx="6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Four big ideas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4"/>
          <p:cNvSpPr txBox="1">
            <a:spLocks noGrp="1"/>
          </p:cNvSpPr>
          <p:nvPr>
            <p:ph type="body" idx="1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71" name="Google Shape;271;p44"/>
          <p:cNvSpPr txBox="1">
            <a:spLocks noGrp="1"/>
          </p:cNvSpPr>
          <p:nvPr>
            <p:ph type="body" idx="2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72" name="Google Shape;272;p44"/>
          <p:cNvSpPr txBox="1">
            <a:spLocks noGrp="1"/>
          </p:cNvSpPr>
          <p:nvPr>
            <p:ph type="body" idx="3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73" name="Google Shape;273;p44"/>
          <p:cNvSpPr txBox="1">
            <a:spLocks noGrp="1"/>
          </p:cNvSpPr>
          <p:nvPr>
            <p:ph type="body" idx="4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74" name="Google Shape;274;p44"/>
          <p:cNvSpPr txBox="1">
            <a:spLocks noGrp="1"/>
          </p:cNvSpPr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275" name="Google Shape;275;p44"/>
          <p:cNvSpPr txBox="1">
            <a:spLocks noGrp="1"/>
          </p:cNvSpPr>
          <p:nvPr>
            <p:ph type="subTitle" idx="5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76" name="Google Shape;276;p44"/>
          <p:cNvSpPr txBox="1">
            <a:spLocks noGrp="1"/>
          </p:cNvSpPr>
          <p:nvPr>
            <p:ph type="subTitle" idx="6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77" name="Google Shape;277;p44"/>
          <p:cNvSpPr txBox="1">
            <a:spLocks noGrp="1"/>
          </p:cNvSpPr>
          <p:nvPr>
            <p:ph type="subTitle" idx="7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78" name="Google Shape;278;p44"/>
          <p:cNvSpPr txBox="1">
            <a:spLocks noGrp="1"/>
          </p:cNvSpPr>
          <p:nvPr>
            <p:ph type="subTitle" idx="8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 and image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1" name="Google Shape;281;p45"/>
          <p:cNvSpPr>
            <a:spLocks noGrp="1"/>
          </p:cNvSpPr>
          <p:nvPr>
            <p:ph type="pic" idx="2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Two storyboards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6"/>
          <p:cNvSpPr txBox="1">
            <a:spLocks noGrp="1"/>
          </p:cNvSpPr>
          <p:nvPr>
            <p:ph type="body" idx="1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84" name="Google Shape;284;p46"/>
          <p:cNvSpPr>
            <a:spLocks noGrp="1"/>
          </p:cNvSpPr>
          <p:nvPr>
            <p:ph type="pic" idx="2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46"/>
          <p:cNvSpPr>
            <a:spLocks noGrp="1"/>
          </p:cNvSpPr>
          <p:nvPr>
            <p:ph type="pic" idx="3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86" name="Google Shape;286;p46"/>
          <p:cNvSpPr txBox="1">
            <a:spLocks noGrp="1"/>
          </p:cNvSpPr>
          <p:nvPr>
            <p:ph type="body" idx="4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87" name="Google Shape;287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8" name="Google Shape;288;p46"/>
          <p:cNvSpPr txBox="1">
            <a:spLocks noGrp="1"/>
          </p:cNvSpPr>
          <p:nvPr>
            <p:ph type="subTitle" idx="5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9" name="Google Shape;289;p46"/>
          <p:cNvSpPr txBox="1">
            <a:spLocks noGrp="1"/>
          </p:cNvSpPr>
          <p:nvPr>
            <p:ph type="subTitle" idx="6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Three storyboards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7"/>
          <p:cNvSpPr txBox="1">
            <a:spLocks noGrp="1"/>
          </p:cNvSpPr>
          <p:nvPr>
            <p:ph type="body" idx="1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92" name="Google Shape;292;p47"/>
          <p:cNvSpPr>
            <a:spLocks noGrp="1"/>
          </p:cNvSpPr>
          <p:nvPr>
            <p:ph type="pic" idx="2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93" name="Google Shape;293;p47"/>
          <p:cNvSpPr>
            <a:spLocks noGrp="1"/>
          </p:cNvSpPr>
          <p:nvPr>
            <p:ph type="pic" idx="3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94" name="Google Shape;294;p47"/>
          <p:cNvSpPr txBox="1">
            <a:spLocks noGrp="1"/>
          </p:cNvSpPr>
          <p:nvPr>
            <p:ph type="body" idx="4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95" name="Google Shape;295;p47"/>
          <p:cNvSpPr>
            <a:spLocks noGrp="1"/>
          </p:cNvSpPr>
          <p:nvPr>
            <p:ph type="pic" idx="5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96" name="Google Shape;296;p47"/>
          <p:cNvSpPr txBox="1">
            <a:spLocks noGrp="1"/>
          </p:cNvSpPr>
          <p:nvPr>
            <p:ph type="body" idx="6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97" name="Google Shape;297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8" name="Google Shape;298;p47"/>
          <p:cNvSpPr txBox="1">
            <a:spLocks noGrp="1"/>
          </p:cNvSpPr>
          <p:nvPr>
            <p:ph type="subTitle" idx="7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99" name="Google Shape;299;p47"/>
          <p:cNvSpPr txBox="1">
            <a:spLocks noGrp="1"/>
          </p:cNvSpPr>
          <p:nvPr>
            <p:ph type="subTitle" idx="8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00" name="Google Shape;300;p47"/>
          <p:cNvSpPr txBox="1">
            <a:spLocks noGrp="1"/>
          </p:cNvSpPr>
          <p:nvPr>
            <p:ph type="subTitle" idx="9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Image only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8"/>
          <p:cNvSpPr>
            <a:spLocks noGrp="1"/>
          </p:cNvSpPr>
          <p:nvPr>
            <p:ph type="pic" idx="2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Image grid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9"/>
          <p:cNvSpPr>
            <a:spLocks noGrp="1"/>
          </p:cNvSpPr>
          <p:nvPr>
            <p:ph type="pic" idx="2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49"/>
          <p:cNvSpPr>
            <a:spLocks noGrp="1"/>
          </p:cNvSpPr>
          <p:nvPr>
            <p:ph type="pic" idx="3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06" name="Google Shape;306;p49"/>
          <p:cNvSpPr>
            <a:spLocks noGrp="1"/>
          </p:cNvSpPr>
          <p:nvPr>
            <p:ph type="pic" idx="4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07" name="Google Shape;307;p49"/>
          <p:cNvSpPr>
            <a:spLocks noGrp="1"/>
          </p:cNvSpPr>
          <p:nvPr>
            <p:ph type="pic" idx="5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08" name="Google Shape;308;p49"/>
          <p:cNvSpPr>
            <a:spLocks noGrp="1"/>
          </p:cNvSpPr>
          <p:nvPr>
            <p:ph type="pic" idx="6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49"/>
          <p:cNvSpPr>
            <a:spLocks noGrp="1"/>
          </p:cNvSpPr>
          <p:nvPr>
            <p:ph type="pic" idx="7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10" name="Google Shape;310;p49"/>
          <p:cNvSpPr txBox="1">
            <a:spLocks noGrp="1"/>
          </p:cNvSpPr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1" name="Google Shape;311;p49"/>
          <p:cNvSpPr>
            <a:spLocks noGrp="1"/>
          </p:cNvSpPr>
          <p:nvPr>
            <p:ph type="pic" idx="8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49"/>
          <p:cNvSpPr>
            <a:spLocks noGrp="1"/>
          </p:cNvSpPr>
          <p:nvPr>
            <p:ph type="pic" idx="9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49"/>
          <p:cNvSpPr>
            <a:spLocks noGrp="1"/>
          </p:cNvSpPr>
          <p:nvPr>
            <p:ph type="pic" idx="13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64">
          <p15:clr>
            <a:srgbClr val="E46962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316" name="Google Shape;316;p5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317" name="Google Shape;317;p5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700"/>
            </a:lvl1pPr>
            <a:lvl2pPr marL="0" lvl="1" indent="0" algn="r">
              <a:spcBef>
                <a:spcPts val="0"/>
              </a:spcBef>
              <a:buNone/>
              <a:defRPr sz="700"/>
            </a:lvl2pPr>
            <a:lvl3pPr marL="0" lvl="2" indent="0" algn="r">
              <a:spcBef>
                <a:spcPts val="0"/>
              </a:spcBef>
              <a:buNone/>
              <a:defRPr sz="700"/>
            </a:lvl3pPr>
            <a:lvl4pPr marL="0" lvl="3" indent="0" algn="r">
              <a:spcBef>
                <a:spcPts val="0"/>
              </a:spcBef>
              <a:buNone/>
              <a:defRPr sz="700"/>
            </a:lvl4pPr>
            <a:lvl5pPr marL="0" lvl="4" indent="0" algn="r">
              <a:spcBef>
                <a:spcPts val="0"/>
              </a:spcBef>
              <a:buNone/>
              <a:defRPr sz="700"/>
            </a:lvl5pPr>
            <a:lvl6pPr marL="0" lvl="5" indent="0" algn="r">
              <a:spcBef>
                <a:spcPts val="0"/>
              </a:spcBef>
              <a:buNone/>
              <a:defRPr sz="700"/>
            </a:lvl6pPr>
            <a:lvl7pPr marL="0" lvl="6" indent="0" algn="r">
              <a:spcBef>
                <a:spcPts val="0"/>
              </a:spcBef>
              <a:buNone/>
              <a:defRPr sz="700"/>
            </a:lvl7pPr>
            <a:lvl8pPr marL="0" lvl="7" indent="0" algn="r">
              <a:spcBef>
                <a:spcPts val="0"/>
              </a:spcBef>
              <a:buNone/>
              <a:defRPr sz="700"/>
            </a:lvl8pPr>
            <a:lvl9pPr marL="0" lvl="8" indent="0" algn="r">
              <a:spcBef>
                <a:spcPts val="0"/>
              </a:spcBef>
              <a:buNone/>
              <a:defRPr sz="7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283950" y="3166425"/>
            <a:ext cx="6424800" cy="15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●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○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■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●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○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■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●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○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■"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278750" y="513900"/>
            <a:ext cx="58020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616">
          <p15:clr>
            <a:srgbClr val="E46962"/>
          </p15:clr>
        </p15:guide>
        <p15:guide id="2" pos="144">
          <p15:clr>
            <a:srgbClr val="E46962"/>
          </p15:clr>
        </p15:guide>
        <p15:guide id="3" orient="horz" pos="144">
          <p15:clr>
            <a:srgbClr val="E46962"/>
          </p15:clr>
        </p15:guide>
        <p15:guide id="4" orient="horz" pos="3094">
          <p15:clr>
            <a:srgbClr val="E46962"/>
          </p15:clr>
        </p15:guide>
        <p15:guide id="5" pos="2850">
          <p15:clr>
            <a:srgbClr val="E46962"/>
          </p15:clr>
        </p15:guide>
        <p15:guide id="6" pos="2910">
          <p15:clr>
            <a:srgbClr val="E46962"/>
          </p15:clr>
        </p15:guide>
        <p15:guide id="7" pos="1468">
          <p15:clr>
            <a:srgbClr val="E46962"/>
          </p15:clr>
        </p15:guide>
        <p15:guide id="8" pos="1527">
          <p15:clr>
            <a:srgbClr val="E46962"/>
          </p15:clr>
        </p15:guide>
        <p15:guide id="9" pos="4226">
          <p15:clr>
            <a:srgbClr val="E46962"/>
          </p15:clr>
        </p15:guide>
        <p15:guide id="10" pos="4285">
          <p15:clr>
            <a:srgbClr val="E46962"/>
          </p15:clr>
        </p15:guide>
        <p15:guide id="11" pos="3773">
          <p15:clr>
            <a:srgbClr val="E46962"/>
          </p15:clr>
        </p15:guide>
        <p15:guide id="12" pos="3830">
          <p15:clr>
            <a:srgbClr val="E46962"/>
          </p15:clr>
        </p15:guide>
        <p15:guide id="13" pos="1930">
          <p15:clr>
            <a:srgbClr val="E46962"/>
          </p15:clr>
        </p15:guide>
        <p15:guide id="14" pos="1987">
          <p15:clr>
            <a:srgbClr val="E46962"/>
          </p15:clr>
        </p15:guide>
        <p15:guide id="15" orient="horz" pos="288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1135">
          <p15:clr>
            <a:srgbClr val="E46962"/>
          </p15:clr>
        </p15:guide>
        <p15:guide id="18" orient="horz" pos="1194">
          <p15:clr>
            <a:srgbClr val="E46962"/>
          </p15:clr>
        </p15:guide>
        <p15:guide id="19" orient="horz" pos="2043">
          <p15:clr>
            <a:srgbClr val="E46962"/>
          </p15:clr>
        </p15:guide>
        <p15:guide id="20" orient="horz" pos="2103">
          <p15:clr>
            <a:srgbClr val="E46962"/>
          </p15:clr>
        </p15:guide>
        <p15:guide id="21" pos="174">
          <p15:clr>
            <a:srgbClr val="E46962"/>
          </p15:clr>
        </p15:guide>
        <p15:guide id="22" pos="5588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1"/>
          <p:cNvSpPr txBox="1"/>
          <p:nvPr/>
        </p:nvSpPr>
        <p:spPr>
          <a:xfrm>
            <a:off x="283961" y="3730625"/>
            <a:ext cx="2045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George Tupy</a:t>
            </a: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3" name="Google Shape;323;p51"/>
          <p:cNvSpPr txBox="1"/>
          <p:nvPr/>
        </p:nvSpPr>
        <p:spPr>
          <a:xfrm>
            <a:off x="283953" y="4090319"/>
            <a:ext cx="2045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Fall 2025</a:t>
            </a: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24" name="Google Shape;324;p51"/>
          <p:cNvCxnSpPr/>
          <p:nvPr/>
        </p:nvCxnSpPr>
        <p:spPr>
          <a:xfrm rot="10800000">
            <a:off x="283800" y="3964328"/>
            <a:ext cx="64251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" name="Google Shape;325;p51"/>
          <p:cNvCxnSpPr/>
          <p:nvPr/>
        </p:nvCxnSpPr>
        <p:spPr>
          <a:xfrm rot="10800000">
            <a:off x="283800" y="4324039"/>
            <a:ext cx="64251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" name="Google Shape;326;p51"/>
          <p:cNvCxnSpPr/>
          <p:nvPr/>
        </p:nvCxnSpPr>
        <p:spPr>
          <a:xfrm rot="10800000">
            <a:off x="750" y="361488"/>
            <a:ext cx="9102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7" name="Google Shape;327;p51"/>
          <p:cNvCxnSpPr/>
          <p:nvPr/>
        </p:nvCxnSpPr>
        <p:spPr>
          <a:xfrm rot="10800000">
            <a:off x="283800" y="3604625"/>
            <a:ext cx="64251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28" name="Google Shape;328;p51" descr="An architectural detail of a modern building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61984" r="8587"/>
          <a:stretch/>
        </p:blipFill>
        <p:spPr>
          <a:xfrm>
            <a:off x="6877050" y="0"/>
            <a:ext cx="227100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51"/>
          <p:cNvSpPr txBox="1">
            <a:spLocks noGrp="1"/>
          </p:cNvSpPr>
          <p:nvPr>
            <p:ph type="title" idx="4294967295"/>
          </p:nvPr>
        </p:nvSpPr>
        <p:spPr>
          <a:xfrm>
            <a:off x="283950" y="1202700"/>
            <a:ext cx="5802000" cy="1385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000000"/>
                </a:solidFill>
              </a:rPr>
              <a:t>Lion Fixed Income  Semester Report</a:t>
            </a:r>
            <a:endParaRPr sz="45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2"/>
          <p:cNvSpPr txBox="1"/>
          <p:nvPr/>
        </p:nvSpPr>
        <p:spPr>
          <a:xfrm>
            <a:off x="276075" y="264750"/>
            <a:ext cx="4415400" cy="3849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12222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Executive Summary</a:t>
            </a:r>
            <a:endParaRPr sz="2500">
              <a:solidFill>
                <a:srgbClr val="12222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335" name="Google Shape;335;p52"/>
          <p:cNvGrpSpPr/>
          <p:nvPr/>
        </p:nvGrpSpPr>
        <p:grpSpPr>
          <a:xfrm>
            <a:off x="0" y="4919292"/>
            <a:ext cx="1542911" cy="1615244"/>
            <a:chOff x="0" y="-38100"/>
            <a:chExt cx="812700" cy="850800"/>
          </a:xfrm>
        </p:grpSpPr>
        <p:sp>
          <p:nvSpPr>
            <p:cNvPr id="336" name="Google Shape;336;p52"/>
            <p:cNvSpPr/>
            <p:nvPr/>
          </p:nvSpPr>
          <p:spPr>
            <a:xfrm>
              <a:off x="0" y="0"/>
              <a:ext cx="270933" cy="80000"/>
            </a:xfrm>
            <a:custGeom>
              <a:avLst/>
              <a:gdLst/>
              <a:ahLst/>
              <a:cxnLst/>
              <a:rect l="l" t="t" r="r" b="b"/>
              <a:pathLst>
                <a:path w="270933" h="80000" extrusionOk="0">
                  <a:moveTo>
                    <a:pt x="0" y="0"/>
                  </a:moveTo>
                  <a:lnTo>
                    <a:pt x="270933" y="0"/>
                  </a:lnTo>
                  <a:lnTo>
                    <a:pt x="270933" y="80000"/>
                  </a:lnTo>
                  <a:lnTo>
                    <a:pt x="0" y="80000"/>
                  </a:lnTo>
                  <a:close/>
                </a:path>
              </a:pathLst>
            </a:custGeom>
            <a:solidFill>
              <a:srgbClr val="7ED8FD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" name="Google Shape;337;p52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l" rtl="0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8" name="Google Shape;338;p52"/>
          <p:cNvGrpSpPr/>
          <p:nvPr/>
        </p:nvGrpSpPr>
        <p:grpSpPr>
          <a:xfrm>
            <a:off x="168300" y="954775"/>
            <a:ext cx="4510827" cy="2411422"/>
            <a:chOff x="-248742" y="-44767"/>
            <a:chExt cx="3242400" cy="615300"/>
          </a:xfrm>
        </p:grpSpPr>
        <p:sp>
          <p:nvSpPr>
            <p:cNvPr id="339" name="Google Shape;339;p52"/>
            <p:cNvSpPr/>
            <p:nvPr/>
          </p:nvSpPr>
          <p:spPr>
            <a:xfrm>
              <a:off x="-248239" y="-44764"/>
              <a:ext cx="3241376" cy="615208"/>
            </a:xfrm>
            <a:custGeom>
              <a:avLst/>
              <a:gdLst/>
              <a:ahLst/>
              <a:cxnLst/>
              <a:rect l="l" t="t" r="r" b="b"/>
              <a:pathLst>
                <a:path w="1176543" h="965032" extrusionOk="0">
                  <a:moveTo>
                    <a:pt x="0" y="0"/>
                  </a:moveTo>
                  <a:lnTo>
                    <a:pt x="1176543" y="0"/>
                  </a:lnTo>
                  <a:lnTo>
                    <a:pt x="1176543" y="965032"/>
                  </a:lnTo>
                  <a:lnTo>
                    <a:pt x="0" y="96503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" name="Google Shape;340;p52"/>
            <p:cNvSpPr txBox="1"/>
            <p:nvPr/>
          </p:nvSpPr>
          <p:spPr>
            <a:xfrm>
              <a:off x="-248742" y="-44767"/>
              <a:ext cx="3242400" cy="61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u="sng" dirty="0">
                  <a:latin typeface="Lato"/>
                  <a:ea typeface="Lato"/>
                  <a:cs typeface="Lato"/>
                  <a:sym typeface="Lato"/>
                </a:rPr>
                <a:t>Portfolio Performance</a:t>
              </a:r>
              <a:endParaRPr sz="1200" u="sng" dirty="0">
                <a:latin typeface="Lato"/>
                <a:ea typeface="Lato"/>
                <a:cs typeface="Lato"/>
                <a:sym typeface="Lato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latin typeface="Lato"/>
                  <a:ea typeface="Lato"/>
                  <a:cs typeface="Lato"/>
                  <a:sym typeface="Lato"/>
                </a:rPr>
                <a:t>George maintained a consistent, aggressive allocation throughout the semester, heavily weighted toward high yield credit and risk-on exposures. </a:t>
              </a:r>
              <a:r>
                <a:rPr lang="en" sz="1200">
                  <a:latin typeface="Lato"/>
                  <a:ea typeface="Lato"/>
                  <a:cs typeface="Lato"/>
                  <a:sym typeface="Lato"/>
                </a:rPr>
                <a:t>While the </a:t>
              </a:r>
              <a:r>
                <a:rPr lang="en" sz="1200" dirty="0">
                  <a:latin typeface="Lato"/>
                  <a:ea typeface="Lato"/>
                  <a:cs typeface="Lato"/>
                  <a:sym typeface="Lato"/>
                </a:rPr>
                <a:t>strategy aimed to outperform the Bloomberg Aggregate Index, cumulative performance fell short, returning 0.84% versus the benchmark’s 1.13%. Despite strong weeks like Week 4 and Week 9, volatility in mid-semester—especially Week 6—highlighted the downside of a static, high-risk posture.</a:t>
              </a:r>
              <a:endParaRPr sz="1200" dirty="0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41" name="Google Shape;341;p52"/>
          <p:cNvGrpSpPr/>
          <p:nvPr/>
        </p:nvGrpSpPr>
        <p:grpSpPr>
          <a:xfrm>
            <a:off x="4728625" y="37126"/>
            <a:ext cx="4415532" cy="3300651"/>
            <a:chOff x="0" y="-56302"/>
            <a:chExt cx="3173902" cy="1232828"/>
          </a:xfrm>
        </p:grpSpPr>
        <p:sp>
          <p:nvSpPr>
            <p:cNvPr id="342" name="Google Shape;342;p52"/>
            <p:cNvSpPr/>
            <p:nvPr/>
          </p:nvSpPr>
          <p:spPr>
            <a:xfrm>
              <a:off x="0" y="-56302"/>
              <a:ext cx="3173725" cy="1232828"/>
            </a:xfrm>
            <a:custGeom>
              <a:avLst/>
              <a:gdLst/>
              <a:ahLst/>
              <a:cxnLst/>
              <a:rect l="l" t="t" r="r" b="b"/>
              <a:pathLst>
                <a:path w="1176543" h="965032" extrusionOk="0">
                  <a:moveTo>
                    <a:pt x="0" y="0"/>
                  </a:moveTo>
                  <a:lnTo>
                    <a:pt x="1176543" y="0"/>
                  </a:lnTo>
                  <a:lnTo>
                    <a:pt x="1176543" y="965032"/>
                  </a:lnTo>
                  <a:lnTo>
                    <a:pt x="0" y="965032"/>
                  </a:lnTo>
                  <a:close/>
                </a:path>
              </a:pathLst>
            </a:custGeom>
            <a:solidFill>
              <a:srgbClr val="2A4D70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" name="Google Shape;343;p52"/>
            <p:cNvSpPr txBox="1"/>
            <p:nvPr/>
          </p:nvSpPr>
          <p:spPr>
            <a:xfrm>
              <a:off x="1402" y="-56225"/>
              <a:ext cx="3172500" cy="123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u="sng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Performance Contributors</a:t>
              </a:r>
              <a:endParaRPr sz="1200" u="sng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457198" marR="0" lvl="0" indent="-304798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Lato"/>
                <a:buChar char="●"/>
              </a:pPr>
              <a:r>
                <a:rPr lang="en" sz="12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High yield credit surged during strong equity and risk-on weeks</a:t>
              </a:r>
              <a:endParaRPr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457198" marR="0" lvl="0" indent="-304798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Lato"/>
                <a:buChar char="●"/>
              </a:pPr>
              <a:r>
                <a:rPr lang="en" sz="12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MBS holdings provided steady carry and downside protection mid-semester</a:t>
              </a:r>
              <a:endParaRPr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457198" marR="0" lvl="0" indent="-304798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Lato"/>
                <a:buChar char="●"/>
              </a:pPr>
              <a:r>
                <a:rPr lang="en" sz="12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Long-duration Treasuries gained from Fed rate cuts and curve steepening</a:t>
              </a:r>
              <a:endParaRPr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457198" marR="0" lvl="0" indent="-304798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Lato"/>
                <a:buChar char="●"/>
              </a:pPr>
              <a:r>
                <a:rPr lang="en" sz="12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Short-term corporates helped stabilize returns during volatile market periods</a:t>
              </a:r>
              <a:endParaRPr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457198" marR="0" lvl="0" indent="-304798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Lato"/>
                <a:buChar char="●"/>
              </a:pPr>
              <a:r>
                <a:rPr lang="en" sz="12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BBB-rated corporates captured spread tightening without excessive downgrade risk</a:t>
              </a:r>
              <a:endParaRPr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44" name="Google Shape;344;p52"/>
          <p:cNvGrpSpPr/>
          <p:nvPr/>
        </p:nvGrpSpPr>
        <p:grpSpPr>
          <a:xfrm>
            <a:off x="0" y="3416600"/>
            <a:ext cx="6491652" cy="1726960"/>
            <a:chOff x="-1274215" y="-15530"/>
            <a:chExt cx="1749300" cy="1213605"/>
          </a:xfrm>
        </p:grpSpPr>
        <p:sp>
          <p:nvSpPr>
            <p:cNvPr id="345" name="Google Shape;345;p52"/>
            <p:cNvSpPr/>
            <p:nvPr/>
          </p:nvSpPr>
          <p:spPr>
            <a:xfrm>
              <a:off x="-1254686" y="-15530"/>
              <a:ext cx="1714811" cy="1213528"/>
            </a:xfrm>
            <a:custGeom>
              <a:avLst/>
              <a:gdLst/>
              <a:ahLst/>
              <a:cxnLst/>
              <a:rect l="l" t="t" r="r" b="b"/>
              <a:pathLst>
                <a:path w="1176543" h="965032" extrusionOk="0">
                  <a:moveTo>
                    <a:pt x="0" y="0"/>
                  </a:moveTo>
                  <a:lnTo>
                    <a:pt x="1176543" y="0"/>
                  </a:lnTo>
                  <a:lnTo>
                    <a:pt x="1176543" y="965032"/>
                  </a:lnTo>
                  <a:lnTo>
                    <a:pt x="0" y="96503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" name="Google Shape;346;p52"/>
            <p:cNvSpPr txBox="1"/>
            <p:nvPr/>
          </p:nvSpPr>
          <p:spPr>
            <a:xfrm>
              <a:off x="-1274215" y="-15425"/>
              <a:ext cx="1749300" cy="121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300" tIns="50300" rIns="50300" bIns="50300" anchor="t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u="sng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Performance Detractors</a:t>
              </a:r>
              <a:endParaRPr sz="1200" u="sng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457200" marR="0" lvl="0" indent="-30480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Lato"/>
                <a:buChar char="●"/>
              </a:pPr>
              <a:r>
                <a:rPr lang="en" sz="12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Static allocation limited flexibility during mid-semester market volatility spike</a:t>
              </a:r>
              <a:endPara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457200" marR="0" lvl="0" indent="-30480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Lato"/>
                <a:buChar char="●"/>
              </a:pPr>
              <a:r>
                <a:rPr lang="en" sz="12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High yield exposure underperformed during risk-off weeks like Week 6</a:t>
              </a:r>
              <a:endPara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457200" marR="0" lvl="0" indent="-30480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Lato"/>
                <a:buChar char="●"/>
              </a:pPr>
              <a:r>
                <a:rPr lang="en" sz="12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No duration hedging left portfolio vulnerable to rate shocks</a:t>
              </a:r>
              <a:endPara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457200" marR="0" lvl="0" indent="-30480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Lato"/>
                <a:buChar char="●"/>
              </a:pPr>
              <a:r>
                <a:rPr lang="en" sz="12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Lack of short-term Treasuries reduced downside protection and liquidity</a:t>
              </a:r>
              <a:endPara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457200" marR="0" lvl="0" indent="-30480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Lato"/>
                <a:buChar char="●"/>
              </a:pPr>
              <a:r>
                <a:rPr lang="en" sz="12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Aggressive credit bias missed safer carry from investment grade corporates</a:t>
              </a:r>
              <a:endPara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347" name="Google Shape;347;p52" title="Screenshot 2025-12-01 at 3.34.2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2700" y="3337775"/>
            <a:ext cx="1648650" cy="180577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52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53" descr="The roof of a modern building underneath a sunny blue sky. "/>
          <p:cNvPicPr preferRelativeResize="0"/>
          <p:nvPr/>
        </p:nvPicPr>
        <p:blipFill rotWithShape="1">
          <a:blip r:embed="rId3">
            <a:alphaModFix/>
          </a:blip>
          <a:srcRect t="6107" b="56374"/>
          <a:stretch/>
        </p:blipFill>
        <p:spPr>
          <a:xfrm>
            <a:off x="-2" y="-1"/>
            <a:ext cx="914399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53"/>
          <p:cNvSpPr/>
          <p:nvPr/>
        </p:nvSpPr>
        <p:spPr>
          <a:xfrm>
            <a:off x="284700" y="1352850"/>
            <a:ext cx="1667100" cy="3463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5" name="Google Shape;355;p53"/>
          <p:cNvSpPr/>
          <p:nvPr/>
        </p:nvSpPr>
        <p:spPr>
          <a:xfrm>
            <a:off x="2588150" y="1352850"/>
            <a:ext cx="1667100" cy="3463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6" name="Google Shape;356;p53"/>
          <p:cNvSpPr/>
          <p:nvPr/>
        </p:nvSpPr>
        <p:spPr>
          <a:xfrm>
            <a:off x="4891600" y="1352850"/>
            <a:ext cx="1667100" cy="3463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7" name="Google Shape;357;p53"/>
          <p:cNvSpPr/>
          <p:nvPr/>
        </p:nvSpPr>
        <p:spPr>
          <a:xfrm>
            <a:off x="7195050" y="1352850"/>
            <a:ext cx="1667100" cy="346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58" name="Google Shape;358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9175" y="1335025"/>
            <a:ext cx="521600" cy="52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2625" y="1335025"/>
            <a:ext cx="521600" cy="52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6075" y="1335025"/>
            <a:ext cx="521600" cy="52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3"/>
          <p:cNvSpPr txBox="1">
            <a:spLocks noGrp="1"/>
          </p:cNvSpPr>
          <p:nvPr>
            <p:ph type="title"/>
          </p:nvPr>
        </p:nvSpPr>
        <p:spPr>
          <a:xfrm>
            <a:off x="276075" y="457200"/>
            <a:ext cx="8586000" cy="3879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Market Review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62" name="Google Shape;362;p53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363" name="Google Shape;363;p53"/>
          <p:cNvSpPr txBox="1">
            <a:spLocks noGrp="1"/>
          </p:cNvSpPr>
          <p:nvPr>
            <p:ph type="subTitle" idx="2"/>
          </p:nvPr>
        </p:nvSpPr>
        <p:spPr>
          <a:xfrm>
            <a:off x="407100" y="1488125"/>
            <a:ext cx="1359000" cy="2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Treasury &amp; MBS </a:t>
            </a:r>
            <a:br>
              <a:rPr lang="en" sz="1200"/>
            </a:br>
            <a:r>
              <a:rPr lang="en" sz="1200"/>
              <a:t>Market</a:t>
            </a:r>
            <a:endParaRPr sz="1200"/>
          </a:p>
        </p:txBody>
      </p:sp>
      <p:sp>
        <p:nvSpPr>
          <p:cNvPr id="364" name="Google Shape;364;p53"/>
          <p:cNvSpPr txBox="1">
            <a:spLocks noGrp="1"/>
          </p:cNvSpPr>
          <p:nvPr>
            <p:ph type="body" idx="6"/>
          </p:nvPr>
        </p:nvSpPr>
        <p:spPr>
          <a:xfrm>
            <a:off x="407100" y="1895400"/>
            <a:ext cx="1422300" cy="271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</a:rPr>
              <a:t>Treasuries: Yields declined across the curve as Fed rate cuts took hold; portfolio duration extended to ~8.05 years, consistently long vs. AGG (~6.4)</a:t>
            </a:r>
            <a:endParaRPr sz="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</a:rPr>
              <a:t> Curve Dynamics: Short‑end yields fell faster than long‑end, creating a modest steepening.</a:t>
            </a:r>
            <a:endParaRPr sz="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</a:rPr>
              <a:t>Strategic Role: Treasuries and MBS acted as ballast against the high yield overweight, reinforcing the barbell structure. </a:t>
            </a:r>
            <a:endParaRPr sz="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365" name="Google Shape;365;p53"/>
          <p:cNvSpPr txBox="1">
            <a:spLocks noGrp="1"/>
          </p:cNvSpPr>
          <p:nvPr>
            <p:ph type="subTitle" idx="3"/>
          </p:nvPr>
        </p:nvSpPr>
        <p:spPr>
          <a:xfrm>
            <a:off x="2710550" y="1488125"/>
            <a:ext cx="1359000" cy="2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IG Credit Market</a:t>
            </a:r>
            <a:endParaRPr sz="1200"/>
          </a:p>
        </p:txBody>
      </p:sp>
      <p:sp>
        <p:nvSpPr>
          <p:cNvPr id="366" name="Google Shape;366;p53"/>
          <p:cNvSpPr txBox="1">
            <a:spLocks noGrp="1"/>
          </p:cNvSpPr>
          <p:nvPr>
            <p:ph type="body" idx="7"/>
          </p:nvPr>
        </p:nvSpPr>
        <p:spPr>
          <a:xfrm>
            <a:off x="2710550" y="1801500"/>
            <a:ext cx="1422300" cy="271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</a:rPr>
              <a:t>Stable Core: IG corporates held steady at ~20% allocation, anchoring the quality bias in the portfolio.</a:t>
            </a:r>
            <a:endParaRPr sz="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</a:rPr>
              <a:t>Credit Quality: BBB corporates (~15%) added incremental yield while staying within IG boundaries.</a:t>
            </a:r>
            <a:endParaRPr sz="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</a:rPr>
              <a:t>Market Conditions: IG spreads remained tight, supported by strong corporate earnings and liquidity.</a:t>
            </a:r>
            <a:endParaRPr sz="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0000"/>
                </a:solidFill>
              </a:rPr>
              <a:t>Strategic Role: IG credit provided stability and predictable income, offsetting riskier HY exposure.</a:t>
            </a:r>
            <a:endParaRPr sz="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367" name="Google Shape;367;p53"/>
          <p:cNvSpPr txBox="1">
            <a:spLocks noGrp="1"/>
          </p:cNvSpPr>
          <p:nvPr>
            <p:ph type="subTitle" idx="4"/>
          </p:nvPr>
        </p:nvSpPr>
        <p:spPr>
          <a:xfrm>
            <a:off x="5014000" y="1488125"/>
            <a:ext cx="1359000" cy="2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HY Credit Market</a:t>
            </a:r>
            <a:endParaRPr sz="1200"/>
          </a:p>
        </p:txBody>
      </p:sp>
      <p:sp>
        <p:nvSpPr>
          <p:cNvPr id="368" name="Google Shape;368;p53"/>
          <p:cNvSpPr txBox="1">
            <a:spLocks noGrp="1"/>
          </p:cNvSpPr>
          <p:nvPr>
            <p:ph type="body" idx="8"/>
          </p:nvPr>
        </p:nvSpPr>
        <p:spPr>
          <a:xfrm>
            <a:off x="5014000" y="1856625"/>
            <a:ext cx="1422300" cy="271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/>
              <a:t>Delivered ~7% YTD returns by November, supported by Fed easing and investor demand for carry. </a:t>
            </a:r>
            <a:endParaRPr sz="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/>
              <a:t>Spreads widened modestly in October (+14 bps) but stayed near long‑term lows.</a:t>
            </a:r>
            <a:endParaRPr sz="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/>
              <a:t>Defaults ticked up in cyclical sectors (e.g., RE- Workday, auto- First Brands)  though systemic risk remained contained.</a:t>
            </a:r>
            <a:endParaRPr sz="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/>
              <a:t>HY outperformed leveraged loans and preferreds in November, aided by rate cuts.</a:t>
            </a:r>
            <a:endParaRPr sz="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369" name="Google Shape;369;p53"/>
          <p:cNvSpPr txBox="1">
            <a:spLocks noGrp="1"/>
          </p:cNvSpPr>
          <p:nvPr>
            <p:ph type="subTitle" idx="5"/>
          </p:nvPr>
        </p:nvSpPr>
        <p:spPr>
          <a:xfrm>
            <a:off x="7317450" y="1488125"/>
            <a:ext cx="1359000" cy="2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Overall Credit Market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70" name="Google Shape;370;p53"/>
          <p:cNvSpPr txBox="1">
            <a:spLocks noGrp="1"/>
          </p:cNvSpPr>
          <p:nvPr>
            <p:ph type="body" idx="9"/>
          </p:nvPr>
        </p:nvSpPr>
        <p:spPr>
          <a:xfrm>
            <a:off x="7317450" y="1864430"/>
            <a:ext cx="1422300" cy="271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Liquidity remained strong; spreads near historical tights despite modest default uptick. Consumer credit balances expanded, with revolving debt growth outpacing non‑revolving.</a:t>
            </a:r>
            <a:endParaRPr sz="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Mortgage and auto delinquencies rose YoY, but unsecured credit performance improved.</a:t>
            </a:r>
            <a:endParaRPr sz="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Corporate issuance rebounded, with 2025 supply expected to grow ~12%.</a:t>
            </a:r>
            <a:endParaRPr sz="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4"/>
          <p:cNvSpPr txBox="1"/>
          <p:nvPr/>
        </p:nvSpPr>
        <p:spPr>
          <a:xfrm>
            <a:off x="330349" y="1086053"/>
            <a:ext cx="3316800" cy="2154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 Weekly Portfolio Allocation</a:t>
            </a:r>
            <a:endParaRPr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  <p:sp>
        <p:nvSpPr>
          <p:cNvPr id="376" name="Google Shape;376;p54"/>
          <p:cNvSpPr txBox="1">
            <a:spLocks noGrp="1"/>
          </p:cNvSpPr>
          <p:nvPr>
            <p:ph type="title"/>
          </p:nvPr>
        </p:nvSpPr>
        <p:spPr>
          <a:xfrm>
            <a:off x="276075" y="457200"/>
            <a:ext cx="8594400" cy="3879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Portfolio Review- Allocation</a:t>
            </a:r>
            <a:endParaRPr/>
          </a:p>
        </p:txBody>
      </p:sp>
      <p:sp>
        <p:nvSpPr>
          <p:cNvPr id="377" name="Google Shape;377;p54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378" name="Google Shape;378;p54"/>
          <p:cNvSpPr txBox="1"/>
          <p:nvPr/>
        </p:nvSpPr>
        <p:spPr>
          <a:xfrm>
            <a:off x="330350" y="1546025"/>
            <a:ext cx="3316800" cy="30021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High yield tilt: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deliberately leaned into HY corporate throughout period capturing spread compression in Fed easing environment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Credit Barbell: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meaningful exposure to Treasuries and IG corporates; risk-on carry from HY, risk-off from Treasuries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MBS Trim: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reduced from 20% to 15% to reflect caution around spread tightening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BBB Corporates: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15% steady throughout provided incremental yield while maintaining IG limits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79" name="Google Shape;379;p54" title="Generated Imag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1716" y="1542377"/>
            <a:ext cx="5253682" cy="300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5"/>
          <p:cNvSpPr txBox="1"/>
          <p:nvPr/>
        </p:nvSpPr>
        <p:spPr>
          <a:xfrm>
            <a:off x="330349" y="1087876"/>
            <a:ext cx="3184500" cy="2154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 Weekly Portfolio Duration</a:t>
            </a:r>
            <a:endParaRPr>
              <a:solidFill>
                <a:schemeClr val="lt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  <p:sp>
        <p:nvSpPr>
          <p:cNvPr id="385" name="Google Shape;385;p55"/>
          <p:cNvSpPr txBox="1">
            <a:spLocks noGrp="1"/>
          </p:cNvSpPr>
          <p:nvPr>
            <p:ph type="title"/>
          </p:nvPr>
        </p:nvSpPr>
        <p:spPr>
          <a:xfrm>
            <a:off x="276075" y="457200"/>
            <a:ext cx="8594400" cy="3879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Portfolio Review- Duration</a:t>
            </a:r>
            <a:endParaRPr/>
          </a:p>
        </p:txBody>
      </p:sp>
      <p:sp>
        <p:nvSpPr>
          <p:cNvPr id="386" name="Google Shape;386;p55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387" name="Google Shape;387;p55"/>
          <p:cNvSpPr txBox="1"/>
          <p:nvPr/>
        </p:nvSpPr>
        <p:spPr>
          <a:xfrm>
            <a:off x="330350" y="1546025"/>
            <a:ext cx="3184500" cy="28251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Extension Strategy: 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Duration gradually extended from ~7.7 to ~8.05, consistently running long against benchmark (ACG)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Rationale: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Designed to benefit from falling yields as Fed pivoted to rate cuts, while maintaining convexity in longer Treasuries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Stability: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Conviction in rate outlook rather than tactical trading once stabilized in October 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88" name="Google Shape;388;p55" title="Generated Image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0902" y="1546013"/>
            <a:ext cx="4708700" cy="282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6"/>
          <p:cNvSpPr txBox="1">
            <a:spLocks noGrp="1"/>
          </p:cNvSpPr>
          <p:nvPr>
            <p:ph type="title"/>
          </p:nvPr>
        </p:nvSpPr>
        <p:spPr>
          <a:xfrm>
            <a:off x="276075" y="457200"/>
            <a:ext cx="8716500" cy="3879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Outlook</a:t>
            </a:r>
            <a:endParaRPr/>
          </a:p>
        </p:txBody>
      </p:sp>
      <p:sp>
        <p:nvSpPr>
          <p:cNvPr id="394" name="Google Shape;394;p56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395" name="Google Shape;395;p56"/>
          <p:cNvSpPr txBox="1"/>
          <p:nvPr/>
        </p:nvSpPr>
        <p:spPr>
          <a:xfrm>
            <a:off x="275950" y="1411100"/>
            <a:ext cx="2263500" cy="3388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Growth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: U.S. economy resilient but slowing; labor market softening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Inflation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: Moderating headline inflation, services inflation looks sticky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Policy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: Fed easing cycle underway; chance for rate stagnation at Dec. meeting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6" name="Google Shape;396;p56"/>
          <p:cNvSpPr txBox="1"/>
          <p:nvPr/>
        </p:nvSpPr>
        <p:spPr>
          <a:xfrm>
            <a:off x="3466114" y="1411100"/>
            <a:ext cx="2263500" cy="3388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Corporate Credit: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spreads near tights; liquidity strong, defaults ticking up in cyclical sectors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Consumer: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Rising balances; delinquencies creeping up, unsecured credit improving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High Yield: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Supported by fed cuts, limited upside given spreads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7" name="Google Shape;397;p56"/>
          <p:cNvSpPr txBox="1"/>
          <p:nvPr/>
        </p:nvSpPr>
        <p:spPr>
          <a:xfrm>
            <a:off x="6728958" y="1411100"/>
            <a:ext cx="2263500" cy="3388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Quality Bias: 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Favors IG corporates and agency MBS for stability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Selective HY: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Maintain overweight in defensive sectors to capture carry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Char char="-"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Duration Tilt: 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Slightly long vs. benchmark to benefit from falling yields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8" name="Google Shape;398;p56"/>
          <p:cNvSpPr txBox="1"/>
          <p:nvPr/>
        </p:nvSpPr>
        <p:spPr>
          <a:xfrm>
            <a:off x="275950" y="907050"/>
            <a:ext cx="2263500" cy="3879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Economic</a:t>
            </a:r>
            <a:endParaRPr sz="16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99" name="Google Shape;399;p56"/>
          <p:cNvSpPr txBox="1"/>
          <p:nvPr/>
        </p:nvSpPr>
        <p:spPr>
          <a:xfrm>
            <a:off x="3466114" y="907050"/>
            <a:ext cx="2263500" cy="3879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Credit</a:t>
            </a:r>
            <a:endParaRPr sz="16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00" name="Google Shape;400;p56"/>
          <p:cNvSpPr txBox="1"/>
          <p:nvPr/>
        </p:nvSpPr>
        <p:spPr>
          <a:xfrm>
            <a:off x="6728958" y="934150"/>
            <a:ext cx="2263500" cy="3879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Investment</a:t>
            </a:r>
            <a:endParaRPr sz="16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7"/>
          <p:cNvSpPr txBox="1">
            <a:spLocks noGrp="1"/>
          </p:cNvSpPr>
          <p:nvPr>
            <p:ph type="title"/>
          </p:nvPr>
        </p:nvSpPr>
        <p:spPr>
          <a:xfrm>
            <a:off x="137950" y="228600"/>
            <a:ext cx="8854500" cy="3879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Portfolio Positioning and Characteristics</a:t>
            </a:r>
            <a:endParaRPr/>
          </a:p>
        </p:txBody>
      </p:sp>
      <p:sp>
        <p:nvSpPr>
          <p:cNvPr id="406" name="Google Shape;406;p57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407" name="Google Shape;407;p57"/>
          <p:cNvSpPr txBox="1"/>
          <p:nvPr/>
        </p:nvSpPr>
        <p:spPr>
          <a:xfrm>
            <a:off x="5309000" y="767675"/>
            <a:ext cx="3683400" cy="147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Portfolio Metrics</a:t>
            </a:r>
            <a:endParaRPr sz="1300" u="sng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2794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ato"/>
              <a:buChar char="-"/>
            </a:pPr>
            <a:r>
              <a:rPr lang="en" sz="8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Higher coupon and yield show portfolio</a:t>
            </a:r>
            <a:r>
              <a:rPr lang="en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tilted toward riskier, income‑heavy bonds.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2794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ato"/>
              <a:buChar char="-"/>
            </a:pPr>
            <a:r>
              <a:rPr lang="en" sz="8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Longer duration</a:t>
            </a:r>
            <a:r>
              <a:rPr lang="en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indicates greater sensitivity to interest rate changes than benchmark.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2794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ato"/>
              <a:buChar char="-"/>
            </a:pPr>
            <a:r>
              <a:rPr lang="en" sz="8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Extended maturity profile </a:t>
            </a:r>
            <a:r>
              <a:rPr lang="en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reflects preference for longer‑dated securities, amplifying volatility.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8" name="Google Shape;408;p57"/>
          <p:cNvSpPr txBox="1"/>
          <p:nvPr/>
        </p:nvSpPr>
        <p:spPr>
          <a:xfrm>
            <a:off x="911750" y="911750"/>
            <a:ext cx="15726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09" name="Google Shape;409;p57" title="Screenshot 2025-12-01 at 4.27.0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950" y="2913500"/>
            <a:ext cx="4866952" cy="1683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57" title="Screenshot 2025-12-01 at 4.28.0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8993" y="2388850"/>
            <a:ext cx="3683456" cy="2089499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57"/>
          <p:cNvSpPr txBox="1"/>
          <p:nvPr/>
        </p:nvSpPr>
        <p:spPr>
          <a:xfrm>
            <a:off x="137950" y="767675"/>
            <a:ext cx="4741800" cy="2089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Sector Allocation (% of Portfolio)</a:t>
            </a:r>
            <a:endParaRPr sz="1300" u="sng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Lato"/>
              <a:buChar char="-"/>
            </a:pPr>
            <a:r>
              <a:rPr lang="en" sz="9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Heavy high yield credit allocation </a:t>
            </a:r>
            <a:r>
              <a:rPr lang="en" sz="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drove income but added volatility.</a:t>
            </a:r>
            <a:endParaRPr sz="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Lato"/>
              <a:buChar char="-"/>
            </a:pPr>
            <a:r>
              <a:rPr lang="en" sz="9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Strong MBS exposure </a:t>
            </a:r>
            <a:r>
              <a:rPr lang="en" sz="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provided carry and some defensive characteristics.</a:t>
            </a:r>
            <a:endParaRPr sz="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Lato"/>
              <a:buChar char="-"/>
            </a:pPr>
            <a:r>
              <a:rPr lang="en" sz="9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BBB corporates increased spread risk, </a:t>
            </a:r>
            <a:r>
              <a:rPr lang="en" sz="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consistent with aggressive credit tilt.</a:t>
            </a:r>
            <a:endParaRPr sz="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Lato"/>
              <a:buChar char="-"/>
            </a:pPr>
            <a:r>
              <a:rPr lang="en" sz="9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Balanced Treasury exposure </a:t>
            </a:r>
            <a:r>
              <a:rPr lang="en" sz="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across short, intermediate, and long maturities supported duration strategy.</a:t>
            </a:r>
            <a:endParaRPr sz="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Lato"/>
              <a:buChar char="-"/>
            </a:pPr>
            <a:r>
              <a:rPr lang="en" sz="9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Minimal short corporates </a:t>
            </a:r>
            <a:r>
              <a:rPr lang="en" sz="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reduced liquidity buffer compared to benchmark.</a:t>
            </a:r>
            <a:endParaRPr sz="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Lato"/>
              <a:buChar char="-"/>
            </a:pPr>
            <a:r>
              <a:rPr lang="en" sz="9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Final mix: </a:t>
            </a:r>
            <a:r>
              <a:rPr lang="en" sz="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Concentrated in credit risk, less diversified than Bloomberg Aggregate.</a:t>
            </a:r>
            <a:endParaRPr sz="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58"/>
          <p:cNvSpPr txBox="1">
            <a:spLocks noGrp="1"/>
          </p:cNvSpPr>
          <p:nvPr>
            <p:ph type="title"/>
          </p:nvPr>
        </p:nvSpPr>
        <p:spPr>
          <a:xfrm>
            <a:off x="321750" y="2377800"/>
            <a:ext cx="8594400" cy="3879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  <p:sp>
        <p:nvSpPr>
          <p:cNvPr id="417" name="Google Shape;417;p58"/>
          <p:cNvSpPr txBox="1">
            <a:spLocks noGrp="1"/>
          </p:cNvSpPr>
          <p:nvPr>
            <p:ph type="sldNum" idx="12"/>
          </p:nvPr>
        </p:nvSpPr>
        <p:spPr>
          <a:xfrm>
            <a:off x="8656458" y="4815950"/>
            <a:ext cx="336000" cy="18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418" name="Google Shape;418;p58"/>
          <p:cNvSpPr txBox="1"/>
          <p:nvPr/>
        </p:nvSpPr>
        <p:spPr>
          <a:xfrm>
            <a:off x="911750" y="911750"/>
            <a:ext cx="15726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ject Kickoff Presentation">
  <a:themeElements>
    <a:clrScheme name="Simple Light">
      <a:dk1>
        <a:srgbClr val="FBFBFB"/>
      </a:dk1>
      <a:lt1>
        <a:srgbClr val="1C2026"/>
      </a:lt1>
      <a:dk2>
        <a:srgbClr val="F5F5F5"/>
      </a:dk2>
      <a:lt2>
        <a:srgbClr val="1C2026"/>
      </a:lt2>
      <a:accent1>
        <a:srgbClr val="E9E9E9"/>
      </a:accent1>
      <a:accent2>
        <a:srgbClr val="7A7A7A"/>
      </a:accent2>
      <a:accent3>
        <a:srgbClr val="C2C2C2"/>
      </a:accent3>
      <a:accent4>
        <a:srgbClr val="434343"/>
      </a:accent4>
      <a:accent5>
        <a:srgbClr val="666666"/>
      </a:accent5>
      <a:accent6>
        <a:srgbClr val="999999"/>
      </a:accent6>
      <a:hlink>
        <a:srgbClr val="B7B7B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857</Words>
  <Application>Microsoft Macintosh PowerPoint</Application>
  <PresentationFormat>On-screen Show (16:9)</PresentationFormat>
  <Paragraphs>100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Playfair Display</vt:lpstr>
      <vt:lpstr>Playfair Display Medium</vt:lpstr>
      <vt:lpstr>Arial</vt:lpstr>
      <vt:lpstr>Calibri</vt:lpstr>
      <vt:lpstr>Lato</vt:lpstr>
      <vt:lpstr>Simple Light</vt:lpstr>
      <vt:lpstr>Project Kickoff Presentation</vt:lpstr>
      <vt:lpstr>Lion Fixed Income  Semester Report</vt:lpstr>
      <vt:lpstr>PowerPoint Presentation</vt:lpstr>
      <vt:lpstr>Market Review</vt:lpstr>
      <vt:lpstr>Portfolio Review- Allocation</vt:lpstr>
      <vt:lpstr>Portfolio Review- Duration</vt:lpstr>
      <vt:lpstr>Future Outlook</vt:lpstr>
      <vt:lpstr>Portfolio Positioning and Characteristics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Tupy, George</cp:lastModifiedBy>
  <cp:revision>2</cp:revision>
  <dcterms:modified xsi:type="dcterms:W3CDTF">2026-01-11T00:54:01Z</dcterms:modified>
</cp:coreProperties>
</file>