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58" r:id="rId3"/>
    <p:sldId id="270" r:id="rId4"/>
    <p:sldId id="271" r:id="rId5"/>
    <p:sldId id="264" r:id="rId6"/>
    <p:sldId id="272" r:id="rId7"/>
    <p:sldId id="259" r:id="rId8"/>
    <p:sldId id="260" r:id="rId9"/>
    <p:sldId id="273" r:id="rId10"/>
    <p:sldId id="274" r:id="rId11"/>
    <p:sldId id="275" r:id="rId12"/>
    <p:sldId id="261" r:id="rId13"/>
    <p:sldId id="277" r:id="rId14"/>
    <p:sldId id="279" r:id="rId15"/>
    <p:sldId id="265" r:id="rId16"/>
    <p:sldId id="278" r:id="rId17"/>
    <p:sldId id="269" r:id="rId18"/>
    <p:sldId id="276" r:id="rId19"/>
    <p:sldId id="267" r:id="rId20"/>
  </p:sldIdLst>
  <p:sldSz cx="18288000" cy="10287000"/>
  <p:notesSz cx="6858000" cy="9144000"/>
  <p:embeddedFontLst>
    <p:embeddedFont>
      <p:font typeface="Abril Fatface" panose="02000503000000020003" pitchFamily="2" charset="77"/>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B4D4"/>
    <a:srgbClr val="004A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7"/>
  </p:normalViewPr>
  <p:slideViewPr>
    <p:cSldViewPr snapToGrid="0">
      <p:cViewPr varScale="1">
        <p:scale>
          <a:sx n="68" d="100"/>
          <a:sy n="68" d="100"/>
        </p:scale>
        <p:origin x="744"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5254D8-4F94-EA49-A818-BCD8FE77B0CF}" type="datetimeFigureOut">
              <a:rPr lang="en-US" smtClean="0"/>
              <a:t>1/10/26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016741-3EA7-D949-9FC1-D3F3DB14B6CD}" type="slidenum">
              <a:rPr lang="en-US" smtClean="0"/>
              <a:t>‹#›</a:t>
            </a:fld>
            <a:endParaRPr lang="en-US"/>
          </a:p>
        </p:txBody>
      </p:sp>
    </p:spTree>
    <p:extLst>
      <p:ext uri="{BB962C8B-B14F-4D97-AF65-F5344CB8AC3E}">
        <p14:creationId xmlns:p14="http://schemas.microsoft.com/office/powerpoint/2010/main" val="4130069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M&amp;A strategy is acquiring emerging seltzer and energy drink companies, diversifies their portfolio and gives them exposure in different markets</a:t>
            </a:r>
          </a:p>
          <a:p>
            <a:pPr marL="171450" indent="-171450">
              <a:buFontTx/>
              <a:buChar char="-"/>
            </a:pPr>
            <a:r>
              <a:rPr lang="en-US"/>
              <a:t>2020 they changed from Molson Brewery to Molson Coors Beverage Company</a:t>
            </a:r>
          </a:p>
        </p:txBody>
      </p:sp>
      <p:sp>
        <p:nvSpPr>
          <p:cNvPr id="4" name="Slide Number Placeholder 3"/>
          <p:cNvSpPr>
            <a:spLocks noGrp="1"/>
          </p:cNvSpPr>
          <p:nvPr>
            <p:ph type="sldNum" sz="quarter" idx="5"/>
          </p:nvPr>
        </p:nvSpPr>
        <p:spPr/>
        <p:txBody>
          <a:bodyPr/>
          <a:lstStyle/>
          <a:p>
            <a:fld id="{3A016741-3EA7-D949-9FC1-D3F3DB14B6CD}" type="slidenum">
              <a:rPr lang="en-US" smtClean="0"/>
              <a:t>2</a:t>
            </a:fld>
            <a:endParaRPr lang="en-US"/>
          </a:p>
        </p:txBody>
      </p:sp>
    </p:spTree>
    <p:extLst>
      <p:ext uri="{BB962C8B-B14F-4D97-AF65-F5344CB8AC3E}">
        <p14:creationId xmlns:p14="http://schemas.microsoft.com/office/powerpoint/2010/main" val="1852320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070BF-2AFE-3923-DB79-93F2A78D07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818FAB-1A8D-7A88-F38D-FB06D31C07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EAD3B5-C4F8-983E-5576-7B8B21BF22B5}"/>
              </a:ext>
            </a:extLst>
          </p:cNvPr>
          <p:cNvSpPr>
            <a:spLocks noGrp="1"/>
          </p:cNvSpPr>
          <p:nvPr>
            <p:ph type="body" idx="1"/>
          </p:nvPr>
        </p:nvSpPr>
        <p:spPr/>
        <p:txBody>
          <a:bodyPr/>
          <a:lstStyle/>
          <a:p>
            <a:r>
              <a:rPr lang="en-US"/>
              <a:t>- From 2020 Q1 earnings call: “</a:t>
            </a:r>
            <a:r>
              <a:rPr lang="en-US" sz="1200" b="0" i="0" kern="1200">
                <a:solidFill>
                  <a:schemeClr val="tx1"/>
                </a:solidFill>
                <a:effectLst/>
                <a:latin typeface="+mn-lt"/>
                <a:ea typeface="+mn-ea"/>
                <a:cs typeface="+mn-cs"/>
              </a:rPr>
              <a:t>In North America and particularly in the U.S., we benefited from pantry-loading at the end of March that positively impacted our brand volumes, as sales to retailers in the U.S. finished the quarter, reflecting improved trends from earlier in the quarter.”</a:t>
            </a:r>
          </a:p>
          <a:p>
            <a:r>
              <a:rPr lang="en-US" sz="1200" b="0" i="0" kern="1200">
                <a:solidFill>
                  <a:schemeClr val="tx1"/>
                </a:solidFill>
                <a:effectLst/>
                <a:latin typeface="+mn-lt"/>
                <a:ea typeface="+mn-ea"/>
                <a:cs typeface="+mn-cs"/>
              </a:rPr>
              <a:t>- COGS fell in 2020 because on-premise (bars, restaurants) closures resulted in less demand in their products</a:t>
            </a:r>
          </a:p>
          <a:p>
            <a:pPr marL="171450" indent="-171450">
              <a:buFontTx/>
              <a:buChar char="-"/>
            </a:pPr>
            <a:r>
              <a:rPr lang="en-US"/>
              <a:t>20222 Net Income was reported a loss primarily due to a Goodwill Impairment resulting from a loss from the “Americas reporting unit” meaning their America breweries and assets</a:t>
            </a:r>
          </a:p>
          <a:p>
            <a:pPr marL="171450" indent="-171450">
              <a:buFontTx/>
              <a:buChar char="-"/>
            </a:pPr>
            <a:r>
              <a:rPr lang="en-US"/>
              <a:t>Talk about how their operating income has more than doubled since 2019</a:t>
            </a:r>
          </a:p>
          <a:p>
            <a:pPr marL="171450" indent="-171450">
              <a:buFontTx/>
              <a:buChar char="-"/>
            </a:pPr>
            <a:r>
              <a:rPr lang="en-US"/>
              <a:t>Talk about how their Net Income was only affected for one fiscal year from the pandemic</a:t>
            </a:r>
          </a:p>
        </p:txBody>
      </p:sp>
      <p:sp>
        <p:nvSpPr>
          <p:cNvPr id="4" name="Slide Number Placeholder 3">
            <a:extLst>
              <a:ext uri="{FF2B5EF4-FFF2-40B4-BE49-F238E27FC236}">
                <a16:creationId xmlns:a16="http://schemas.microsoft.com/office/drawing/2014/main" id="{B08D100B-FAFA-14DB-C6FE-B548D2F88B57}"/>
              </a:ext>
            </a:extLst>
          </p:cNvPr>
          <p:cNvSpPr>
            <a:spLocks noGrp="1"/>
          </p:cNvSpPr>
          <p:nvPr>
            <p:ph type="sldNum" sz="quarter" idx="5"/>
          </p:nvPr>
        </p:nvSpPr>
        <p:spPr/>
        <p:txBody>
          <a:bodyPr/>
          <a:lstStyle/>
          <a:p>
            <a:fld id="{3A016741-3EA7-D949-9FC1-D3F3DB14B6CD}" type="slidenum">
              <a:rPr lang="en-US" smtClean="0"/>
              <a:t>3</a:t>
            </a:fld>
            <a:endParaRPr lang="en-US"/>
          </a:p>
        </p:txBody>
      </p:sp>
    </p:spTree>
    <p:extLst>
      <p:ext uri="{BB962C8B-B14F-4D97-AF65-F5344CB8AC3E}">
        <p14:creationId xmlns:p14="http://schemas.microsoft.com/office/powerpoint/2010/main" val="3275412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5DB0B-4BFE-8FB1-C32A-EC5AA340C4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796456-5D5A-EE80-8C39-B754156B55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92DCAE-6DC3-A1F8-25FB-9874D434BA33}"/>
              </a:ext>
            </a:extLst>
          </p:cNvPr>
          <p:cNvSpPr>
            <a:spLocks noGrp="1"/>
          </p:cNvSpPr>
          <p:nvPr>
            <p:ph type="body" idx="1"/>
          </p:nvPr>
        </p:nvSpPr>
        <p:spPr/>
        <p:txBody>
          <a:bodyPr/>
          <a:lstStyle/>
          <a:p>
            <a:r>
              <a:rPr lang="en-US" b="1"/>
              <a:t>- Intangibles dominate:</a:t>
            </a:r>
            <a:r>
              <a:rPr lang="en-US"/>
              <a:t> </a:t>
            </a:r>
            <a:r>
              <a:rPr lang="en-US" b="1"/>
              <a:t>Other intangibles ~46.8%</a:t>
            </a:r>
            <a:r>
              <a:rPr lang="en-US"/>
              <a:t> of total assets — the single largest asset class, indicating the business is heavily brand‑ and IP‑driven. ******</a:t>
            </a:r>
            <a:r>
              <a:rPr lang="en-US" b="1"/>
              <a:t>Implications for strategy and risk:</a:t>
            </a:r>
            <a:r>
              <a:rPr lang="en-US"/>
              <a:t> heavy exposure to </a:t>
            </a:r>
            <a:r>
              <a:rPr lang="en-US" b="1"/>
              <a:t>intangibles and brand value</a:t>
            </a:r>
            <a:r>
              <a:rPr lang="en-US"/>
              <a:t> makes Molson Coors sensitive to shifts in consumer preference and to impairment risk if premium momentum stalls;</a:t>
            </a:r>
          </a:p>
          <a:p>
            <a:r>
              <a:rPr lang="en-US" b="1"/>
              <a:t>- Significant fixed assets:</a:t>
            </a:r>
            <a:r>
              <a:rPr lang="en-US"/>
              <a:t> </a:t>
            </a:r>
            <a:r>
              <a:rPr lang="en-US" b="1"/>
              <a:t>Gross PP&amp;E ~34.7%</a:t>
            </a:r>
            <a:r>
              <a:rPr lang="en-US"/>
              <a:t> shows meaningful capital investment in production and distribution.</a:t>
            </a:r>
          </a:p>
          <a:p>
            <a:r>
              <a:rPr lang="en-US" b="1"/>
              <a:t>- Goodwill material but smaller than intangibles:</a:t>
            </a:r>
            <a:r>
              <a:rPr lang="en-US"/>
              <a:t> </a:t>
            </a:r>
            <a:r>
              <a:rPr lang="en-US" b="1"/>
              <a:t>Goodwill ~21.4%</a:t>
            </a:r>
            <a:r>
              <a:rPr lang="en-US"/>
              <a:t> reflects past acquisitions and acquisition premium.</a:t>
            </a:r>
          </a:p>
          <a:p>
            <a:r>
              <a:rPr lang="en-US" b="1"/>
              <a:t>- Accumulated depreciation reduces net PP&amp;E:</a:t>
            </a:r>
            <a:r>
              <a:rPr lang="en-US"/>
              <a:t> </a:t>
            </a:r>
            <a:r>
              <a:rPr lang="en-US" b="1"/>
              <a:t>Accumulated depreciation ~‑16.9%</a:t>
            </a:r>
            <a:r>
              <a:rPr lang="en-US"/>
              <a:t> is a contra‑asset; net PP&amp;E ≈ gross PP&amp;E minus accumulated depreciation.</a:t>
            </a:r>
          </a:p>
          <a:p>
            <a:r>
              <a:rPr lang="en-US" b="1"/>
              <a:t>- Low current liquidity:</a:t>
            </a:r>
            <a:r>
              <a:rPr lang="en-US"/>
              <a:t> </a:t>
            </a:r>
            <a:r>
              <a:rPr lang="en-US" b="1"/>
              <a:t>Cash &amp; short‑term investments ~3.7%</a:t>
            </a:r>
            <a:r>
              <a:rPr lang="en-US"/>
              <a:t> and </a:t>
            </a:r>
            <a:r>
              <a:rPr lang="en-US" b="1"/>
              <a:t>receivables ~3.2%</a:t>
            </a:r>
            <a:r>
              <a:rPr lang="en-US"/>
              <a:t> mean a small share of assets is immediately liquid.</a:t>
            </a:r>
          </a:p>
          <a:p>
            <a:r>
              <a:rPr lang="en-US" b="1"/>
              <a:t>- Working capital small:</a:t>
            </a:r>
            <a:r>
              <a:rPr lang="en-US"/>
              <a:t> </a:t>
            </a:r>
            <a:r>
              <a:rPr lang="en-US" b="1"/>
              <a:t>Total current assets ~10.9%</a:t>
            </a:r>
            <a:r>
              <a:rPr lang="en-US"/>
              <a:t> — the balance sheet is skewed toward long‑lived and intangible assets.</a:t>
            </a:r>
          </a:p>
          <a:p>
            <a:endParaRPr lang="en-US"/>
          </a:p>
          <a:p>
            <a:r>
              <a:rPr lang="en-US"/>
              <a:t>******The “Other Intangibles” section of their Balance sheet consists of primarily trademarks/brand names (strong part of their entire business), customer/distribution relationships, licenses (for their beer and drink recipes) and SOFTWARE. </a:t>
            </a:r>
          </a:p>
          <a:p>
            <a:endParaRPr lang="en-US"/>
          </a:p>
          <a:p>
            <a:r>
              <a:rPr lang="en-US" b="1"/>
              <a:t>The software is what ties into the efficiency ratios</a:t>
            </a:r>
            <a:r>
              <a:rPr lang="en-US"/>
              <a:t>. A significant amount of capital has been invested in developing technology for their production and distribution of their products, namely supply‑chain optimization and demand forecasting, brewery and distribution automation, and commercial analytics/consumer insights. These are all meant to both reduce operating expenses and increase efficiency in their distribution.  And this has led to…..</a:t>
            </a:r>
          </a:p>
          <a:p>
            <a:endParaRPr lang="en-US"/>
          </a:p>
          <a:p>
            <a:r>
              <a:rPr lang="en-US"/>
              <a:t> </a:t>
            </a:r>
            <a:r>
              <a:rPr lang="en-US" b="1"/>
              <a:t>Superior inventory management:</a:t>
            </a:r>
            <a:r>
              <a:rPr lang="en-US"/>
              <a:t> Coors turns inventory in </a:t>
            </a:r>
            <a:r>
              <a:rPr lang="en-US" b="1"/>
              <a:t>~37 days</a:t>
            </a:r>
            <a:r>
              <a:rPr lang="en-US"/>
              <a:t>, less than half the peer average (</a:t>
            </a:r>
            <a:r>
              <a:rPr lang="en-US" b="1"/>
              <a:t>~82 days</a:t>
            </a:r>
            <a:r>
              <a:rPr lang="en-US"/>
              <a:t>).</a:t>
            </a:r>
          </a:p>
          <a:p>
            <a:pPr marL="171450" indent="-171450">
              <a:buFontTx/>
              <a:buChar char="-"/>
            </a:pPr>
            <a:r>
              <a:rPr lang="en-US" b="1"/>
              <a:t>Faster cash conversion:</a:t>
            </a:r>
            <a:r>
              <a:rPr lang="en-US"/>
              <a:t> Receivables convert in </a:t>
            </a:r>
            <a:r>
              <a:rPr lang="en-US" b="1"/>
              <a:t>~17 days</a:t>
            </a:r>
            <a:r>
              <a:rPr lang="en-US"/>
              <a:t> vs </a:t>
            </a:r>
            <a:r>
              <a:rPr lang="en-US" b="1"/>
              <a:t>~27 days</a:t>
            </a:r>
            <a:r>
              <a:rPr lang="en-US"/>
              <a:t> for peers.</a:t>
            </a:r>
          </a:p>
          <a:p>
            <a:pPr marL="171450" indent="-171450">
              <a:buFontTx/>
              <a:buChar char="-"/>
            </a:pPr>
            <a:r>
              <a:rPr lang="en-US" b="1"/>
              <a:t>Net effect:</a:t>
            </a:r>
            <a:r>
              <a:rPr lang="en-US"/>
              <a:t> Stronger working‑capital efficiency supports free cash flow and funds dividends/strategic investments.</a:t>
            </a:r>
          </a:p>
          <a:p>
            <a:pPr marL="171450" indent="-171450">
              <a:buFontTx/>
              <a:buChar char="-"/>
            </a:pPr>
            <a:endParaRPr lang="en-US"/>
          </a:p>
          <a:p>
            <a:pPr marL="171450" indent="-171450">
              <a:buFontTx/>
              <a:buChar char="-"/>
            </a:pPr>
            <a:endParaRPr lang="en-US"/>
          </a:p>
          <a:p>
            <a:pPr marL="171450" indent="-171450">
              <a:buFontTx/>
              <a:buChar char="-"/>
            </a:pPr>
            <a:endParaRPr lang="en-US"/>
          </a:p>
          <a:p>
            <a:pPr marL="171450" indent="-171450">
              <a:buFontTx/>
              <a:buChar char="-"/>
            </a:pPr>
            <a:endParaRPr lang="en-US"/>
          </a:p>
          <a:p>
            <a:endParaRPr lang="en-US"/>
          </a:p>
        </p:txBody>
      </p:sp>
      <p:sp>
        <p:nvSpPr>
          <p:cNvPr id="4" name="Slide Number Placeholder 3">
            <a:extLst>
              <a:ext uri="{FF2B5EF4-FFF2-40B4-BE49-F238E27FC236}">
                <a16:creationId xmlns:a16="http://schemas.microsoft.com/office/drawing/2014/main" id="{F751A49C-1667-8F78-4321-1A3D27BAF965}"/>
              </a:ext>
            </a:extLst>
          </p:cNvPr>
          <p:cNvSpPr>
            <a:spLocks noGrp="1"/>
          </p:cNvSpPr>
          <p:nvPr>
            <p:ph type="sldNum" sz="quarter" idx="5"/>
          </p:nvPr>
        </p:nvSpPr>
        <p:spPr/>
        <p:txBody>
          <a:bodyPr/>
          <a:lstStyle/>
          <a:p>
            <a:fld id="{3A016741-3EA7-D949-9FC1-D3F3DB14B6CD}" type="slidenum">
              <a:rPr lang="en-US" smtClean="0"/>
              <a:t>4</a:t>
            </a:fld>
            <a:endParaRPr lang="en-US"/>
          </a:p>
        </p:txBody>
      </p:sp>
    </p:spTree>
    <p:extLst>
      <p:ext uri="{BB962C8B-B14F-4D97-AF65-F5344CB8AC3E}">
        <p14:creationId xmlns:p14="http://schemas.microsoft.com/office/powerpoint/2010/main" val="3090898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 Ready to Drink= </a:t>
            </a:r>
            <a:r>
              <a:rPr lang="en-US" b="0"/>
              <a:t>Premade cocktails that you can buy as a single product, flavored seltzers, things like that</a:t>
            </a:r>
          </a:p>
          <a:p>
            <a:r>
              <a:rPr lang="en-US" b="1"/>
              <a:t>- On-Premise </a:t>
            </a:r>
            <a:r>
              <a:rPr lang="en-US" b="0"/>
              <a:t>are bars and restaurants, </a:t>
            </a:r>
            <a:r>
              <a:rPr lang="en-US" b="1"/>
              <a:t>off-premise </a:t>
            </a:r>
            <a:r>
              <a:rPr lang="en-US" b="0"/>
              <a:t>are homes and e-commerce</a:t>
            </a:r>
          </a:p>
          <a:p>
            <a:r>
              <a:rPr lang="en-US" b="1"/>
              <a:t>- High Input Costs= </a:t>
            </a:r>
            <a:r>
              <a:rPr lang="en-US" b="0"/>
              <a:t>Inflation, higher cost of raw materials, and shipping costs increased, especially recently with tariffs.</a:t>
            </a:r>
            <a:endParaRPr lang="en-US" b="1"/>
          </a:p>
          <a:p>
            <a:r>
              <a:rPr lang="en-US" b="1"/>
              <a:t>- Brand Premiumization= </a:t>
            </a:r>
            <a:r>
              <a:rPr lang="en-US"/>
              <a:t>Consumers drink less volume but spend more per unit, trading up to higher‑quality brands</a:t>
            </a:r>
          </a:p>
          <a:p>
            <a:pPr marL="171450" indent="-171450">
              <a:buFontTx/>
              <a:buChar char="-"/>
            </a:pPr>
            <a:r>
              <a:rPr lang="en-US" b="1"/>
              <a:t>Consumer Trends= </a:t>
            </a:r>
            <a:r>
              <a:rPr lang="en-US" b="0"/>
              <a:t>Move towards low calorie, no-alcohol beverages, RTD products, Premiumization as opposed to volume, moving to more of an online presence to capture 18-30 year-old demographic</a:t>
            </a:r>
          </a:p>
          <a:p>
            <a:pPr marL="171450" indent="-171450">
              <a:buFontTx/>
              <a:buChar char="-"/>
            </a:pPr>
            <a:r>
              <a:rPr lang="en-US" b="1"/>
              <a:t>Market cap supposed to grow to 3.1 trillion 2030</a:t>
            </a:r>
          </a:p>
          <a:p>
            <a:pPr marL="171450" indent="-171450">
              <a:buFontTx/>
              <a:buChar char="-"/>
            </a:pPr>
            <a:endParaRPr lang="en-US" b="1"/>
          </a:p>
          <a:p>
            <a:pPr marL="171450" indent="-171450">
              <a:buFontTx/>
              <a:buChar char="-"/>
            </a:pPr>
            <a:endParaRPr lang="en-US" b="0"/>
          </a:p>
          <a:p>
            <a:pPr marL="171450" indent="-171450">
              <a:buFontTx/>
              <a:buChar char="-"/>
            </a:pPr>
            <a:endParaRPr lang="en-US" b="1"/>
          </a:p>
        </p:txBody>
      </p:sp>
      <p:sp>
        <p:nvSpPr>
          <p:cNvPr id="4" name="Slide Number Placeholder 3"/>
          <p:cNvSpPr>
            <a:spLocks noGrp="1"/>
          </p:cNvSpPr>
          <p:nvPr>
            <p:ph type="sldNum" sz="quarter" idx="5"/>
          </p:nvPr>
        </p:nvSpPr>
        <p:spPr/>
        <p:txBody>
          <a:bodyPr/>
          <a:lstStyle/>
          <a:p>
            <a:fld id="{3A016741-3EA7-D949-9FC1-D3F3DB14B6CD}" type="slidenum">
              <a:rPr lang="en-US" smtClean="0"/>
              <a:t>5</a:t>
            </a:fld>
            <a:endParaRPr lang="en-US"/>
          </a:p>
        </p:txBody>
      </p:sp>
    </p:spTree>
    <p:extLst>
      <p:ext uri="{BB962C8B-B14F-4D97-AF65-F5344CB8AC3E}">
        <p14:creationId xmlns:p14="http://schemas.microsoft.com/office/powerpoint/2010/main" val="2706787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43084-931B-57E1-AD47-617373E7F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37374-0E8E-C5AB-4119-7F217E3883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BD26DA-E6C0-5F85-87A3-3CDF7104B1F7}"/>
              </a:ext>
            </a:extLst>
          </p:cNvPr>
          <p:cNvSpPr>
            <a:spLocks noGrp="1"/>
          </p:cNvSpPr>
          <p:nvPr>
            <p:ph type="body" idx="1"/>
          </p:nvPr>
        </p:nvSpPr>
        <p:spPr/>
        <p:txBody>
          <a:bodyPr/>
          <a:lstStyle/>
          <a:p>
            <a:pPr marL="171450" indent="-171450">
              <a:buFontTx/>
              <a:buChar char="-"/>
            </a:pPr>
            <a:r>
              <a:rPr lang="en-US" b="1"/>
              <a:t>If mentioned in the ratio analysis, you can breeze through this slide. Same companies as peer group for the ratio analysis.</a:t>
            </a:r>
          </a:p>
          <a:p>
            <a:r>
              <a:rPr lang="en-US"/>
              <a:t>- Anheuser-Busch InBev= Budweiser, Bud Light, Michelob Ultra, Stella Artois, Busch Light, Natural (Natty) Light. *****</a:t>
            </a:r>
            <a:r>
              <a:rPr lang="en-US" b="1"/>
              <a:t>Industry leader, standard for brewing</a:t>
            </a:r>
          </a:p>
          <a:p>
            <a:r>
              <a:rPr lang="en-US" b="1"/>
              <a:t>- </a:t>
            </a:r>
            <a:r>
              <a:rPr lang="en-US" b="0"/>
              <a:t>Heineken= Heineken, Heineken 0.0%, Heineken Silver, Moretti, Edelweiss. </a:t>
            </a:r>
            <a:r>
              <a:rPr lang="en-US" b="1"/>
              <a:t>**** Industry standard for 0% non-alcoholic drinks</a:t>
            </a:r>
          </a:p>
          <a:p>
            <a:r>
              <a:rPr lang="en-US" b="0"/>
              <a:t>- Constellation Brands= Modelo, Corona, Pacifico, Kim Crawford Wine</a:t>
            </a:r>
          </a:p>
          <a:p>
            <a:r>
              <a:rPr lang="en-US" b="0"/>
              <a:t>- Boston Beer Company= Samual Adams Beer, Twisted Tea, Angry Orchard, Truly, Hard Mtn Dew</a:t>
            </a:r>
          </a:p>
          <a:p>
            <a:pPr marL="171450" indent="-171450">
              <a:buFontTx/>
              <a:buChar char="-"/>
            </a:pPr>
            <a:r>
              <a:rPr lang="en-US" b="0"/>
              <a:t>Mix of legacy brands (Anheuser-Busch) and emerging brands trying to diversify their product line (Boston Beer)</a:t>
            </a:r>
          </a:p>
          <a:p>
            <a:pPr marL="171450" indent="-171450">
              <a:buFontTx/>
              <a:buChar char="-"/>
            </a:pPr>
            <a:r>
              <a:rPr lang="en-US" b="1"/>
              <a:t>***Note= </a:t>
            </a:r>
            <a:r>
              <a:rPr lang="en-US" b="0"/>
              <a:t>The production time for a hard seltzer is nearly half the time as beer, taking into consideration fermentation. Costs are less than beer as well. Shorter days in inventory.</a:t>
            </a:r>
          </a:p>
          <a:p>
            <a:pPr marL="171450" indent="-171450">
              <a:buFontTx/>
              <a:buChar char="-"/>
            </a:pPr>
            <a:r>
              <a:rPr lang="en-US" b="1"/>
              <a:t>^^^With this, </a:t>
            </a:r>
            <a:r>
              <a:rPr lang="en-US" b="0"/>
              <a:t>many of these companies are looking to move into the seltzer and healthy beverage arena, if they haven’t already</a:t>
            </a:r>
            <a:endParaRPr lang="en-US" b="1"/>
          </a:p>
        </p:txBody>
      </p:sp>
      <p:sp>
        <p:nvSpPr>
          <p:cNvPr id="4" name="Slide Number Placeholder 3">
            <a:extLst>
              <a:ext uri="{FF2B5EF4-FFF2-40B4-BE49-F238E27FC236}">
                <a16:creationId xmlns:a16="http://schemas.microsoft.com/office/drawing/2014/main" id="{DB262DE6-A455-0962-A187-B3F7A011216A}"/>
              </a:ext>
            </a:extLst>
          </p:cNvPr>
          <p:cNvSpPr>
            <a:spLocks noGrp="1"/>
          </p:cNvSpPr>
          <p:nvPr>
            <p:ph type="sldNum" sz="quarter" idx="5"/>
          </p:nvPr>
        </p:nvSpPr>
        <p:spPr/>
        <p:txBody>
          <a:bodyPr/>
          <a:lstStyle/>
          <a:p>
            <a:fld id="{3A016741-3EA7-D949-9FC1-D3F3DB14B6CD}" type="slidenum">
              <a:rPr lang="en-US" smtClean="0"/>
              <a:t>6</a:t>
            </a:fld>
            <a:endParaRPr lang="en-US"/>
          </a:p>
        </p:txBody>
      </p:sp>
    </p:spTree>
    <p:extLst>
      <p:ext uri="{BB962C8B-B14F-4D97-AF65-F5344CB8AC3E}">
        <p14:creationId xmlns:p14="http://schemas.microsoft.com/office/powerpoint/2010/main" val="833279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r>
              <a:rPr lang="en-US" b="1"/>
              <a:t>*** Overall point to get across: </a:t>
            </a:r>
            <a:r>
              <a:rPr lang="en-US" b="0"/>
              <a:t>Tariffs on the import of aluminum have affected our forecast of COGS and the growth rate in our TV Perpetuity Growth projection. They produce all their cans in Golden, Colorado, and their supplier for the aluminum is Ball Corp, based out of Colorado as well. Molson is their biggest client along with Coca Cola and Pepsi </a:t>
            </a:r>
          </a:p>
          <a:p>
            <a:r>
              <a:rPr lang="en-US" b="0"/>
              <a:t>- </a:t>
            </a:r>
            <a:r>
              <a:rPr lang="en-US" b="1"/>
              <a:t>March 2025:</a:t>
            </a:r>
            <a:r>
              <a:rPr lang="en-US" b="0"/>
              <a:t> U.S. imposed a 25% tariff on aluminum imports from Canada, which supplied ~39% of U.S. aluminum.</a:t>
            </a:r>
          </a:p>
          <a:p>
            <a:pPr marL="171450" indent="-171450">
              <a:buFontTx/>
              <a:buChar char="-"/>
            </a:pPr>
            <a:r>
              <a:rPr lang="en-US" b="1"/>
              <a:t>June 2025:</a:t>
            </a:r>
            <a:r>
              <a:rPr lang="en-US" b="0"/>
              <a:t> Tariffs doubled to 50%, causing the Midwest aluminum premium to jump from $0.21/</a:t>
            </a:r>
            <a:r>
              <a:rPr lang="en-US" b="0" err="1"/>
              <a:t>lb</a:t>
            </a:r>
            <a:r>
              <a:rPr lang="en-US" b="0"/>
              <a:t> to $0.60/</a:t>
            </a:r>
            <a:r>
              <a:rPr lang="en-US" b="0" err="1"/>
              <a:t>lb</a:t>
            </a:r>
            <a:r>
              <a:rPr lang="en-US" b="0"/>
              <a:t> (a 190% increase).</a:t>
            </a:r>
          </a:p>
          <a:p>
            <a:pPr marL="171450" indent="-171450">
              <a:buFontTx/>
              <a:buChar char="-"/>
            </a:pPr>
            <a:r>
              <a:rPr lang="en-US" b="1"/>
              <a:t>Chart is showing </a:t>
            </a:r>
            <a:r>
              <a:rPr lang="en-US" b="0"/>
              <a:t>that the price of aluminum is leveling off, but still double what it was pre-tariffs</a:t>
            </a:r>
          </a:p>
          <a:p>
            <a:pPr marL="171450" indent="-171450">
              <a:buFontTx/>
              <a:buChar char="-"/>
            </a:pPr>
            <a:r>
              <a:rPr lang="en-US" b="1"/>
              <a:t>This has forced Molson to raise prices on their products by 3-4% globally.</a:t>
            </a:r>
          </a:p>
        </p:txBody>
      </p:sp>
      <p:sp>
        <p:nvSpPr>
          <p:cNvPr id="4" name="Slide Number Placeholder 3"/>
          <p:cNvSpPr>
            <a:spLocks noGrp="1"/>
          </p:cNvSpPr>
          <p:nvPr>
            <p:ph type="sldNum" sz="quarter" idx="5"/>
          </p:nvPr>
        </p:nvSpPr>
        <p:spPr/>
        <p:txBody>
          <a:bodyPr/>
          <a:lstStyle/>
          <a:p>
            <a:fld id="{3A016741-3EA7-D949-9FC1-D3F3DB14B6CD}" type="slidenum">
              <a:rPr lang="en-US" smtClean="0"/>
              <a:t>7</a:t>
            </a:fld>
            <a:endParaRPr lang="en-US"/>
          </a:p>
        </p:txBody>
      </p:sp>
    </p:spTree>
    <p:extLst>
      <p:ext uri="{BB962C8B-B14F-4D97-AF65-F5344CB8AC3E}">
        <p14:creationId xmlns:p14="http://schemas.microsoft.com/office/powerpoint/2010/main" val="2258402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016741-3EA7-D949-9FC1-D3F3DB14B6CD}" type="slidenum">
              <a:rPr lang="en-US" smtClean="0"/>
              <a:t>8</a:t>
            </a:fld>
            <a:endParaRPr lang="en-US"/>
          </a:p>
        </p:txBody>
      </p:sp>
    </p:spTree>
    <p:extLst>
      <p:ext uri="{BB962C8B-B14F-4D97-AF65-F5344CB8AC3E}">
        <p14:creationId xmlns:p14="http://schemas.microsoft.com/office/powerpoint/2010/main" val="1987816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85B2C-B33B-B87B-2066-2335DF8CB6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EDED66-8BA1-E87F-7261-328B247D10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07D924-309E-801B-1868-4D3FA492BA57}"/>
              </a:ext>
            </a:extLst>
          </p:cNvPr>
          <p:cNvSpPr>
            <a:spLocks noGrp="1"/>
          </p:cNvSpPr>
          <p:nvPr>
            <p:ph type="body" idx="1"/>
          </p:nvPr>
        </p:nvSpPr>
        <p:spPr/>
        <p:txBody>
          <a:bodyPr/>
          <a:lstStyle/>
          <a:p>
            <a:pPr marL="171450" indent="-171450">
              <a:buFontTx/>
              <a:buChar char="-"/>
            </a:pPr>
            <a:r>
              <a:rPr lang="en-US" b="1"/>
              <a:t>*** Start with the graph= </a:t>
            </a:r>
            <a:r>
              <a:rPr lang="en-US" b="0"/>
              <a:t>Overall theme is that we were conservative with our outlook, but note that our COGS is stabling above the pre-tariff rate, depreciation and capex increasing due to them expanding into the seltzer and energy drink sector. </a:t>
            </a:r>
            <a:r>
              <a:rPr lang="en-US" b="1"/>
              <a:t>Revenue saw a decline in 2024 because of Volume Softness: </a:t>
            </a:r>
            <a:r>
              <a:rPr lang="en-US" b="0"/>
              <a:t>Molson Coors experienced a 6.4% year-over-year decline in sales volumes in Q4 2024, continuing a multi-year trend of lower product movement</a:t>
            </a:r>
          </a:p>
          <a:p>
            <a:pPr marL="171450" indent="-171450">
              <a:buFontTx/>
              <a:buChar char="-"/>
            </a:pPr>
            <a:r>
              <a:rPr lang="en-US" b="0"/>
              <a:t>Tax rate is 25%, RFR (risk-free rate) and MRP (market risk premium) from Damodaran, used his website for many hard-coded values in our model </a:t>
            </a:r>
          </a:p>
        </p:txBody>
      </p:sp>
      <p:sp>
        <p:nvSpPr>
          <p:cNvPr id="4" name="Slide Number Placeholder 3">
            <a:extLst>
              <a:ext uri="{FF2B5EF4-FFF2-40B4-BE49-F238E27FC236}">
                <a16:creationId xmlns:a16="http://schemas.microsoft.com/office/drawing/2014/main" id="{6992893E-E190-8DDE-9DDA-F7C714F39944}"/>
              </a:ext>
            </a:extLst>
          </p:cNvPr>
          <p:cNvSpPr>
            <a:spLocks noGrp="1"/>
          </p:cNvSpPr>
          <p:nvPr>
            <p:ph type="sldNum" sz="quarter" idx="5"/>
          </p:nvPr>
        </p:nvSpPr>
        <p:spPr/>
        <p:txBody>
          <a:bodyPr/>
          <a:lstStyle/>
          <a:p>
            <a:fld id="{3A016741-3EA7-D949-9FC1-D3F3DB14B6CD}" type="slidenum">
              <a:rPr lang="en-US" smtClean="0"/>
              <a:t>9</a:t>
            </a:fld>
            <a:endParaRPr lang="en-US"/>
          </a:p>
        </p:txBody>
      </p:sp>
    </p:spTree>
    <p:extLst>
      <p:ext uri="{BB962C8B-B14F-4D97-AF65-F5344CB8AC3E}">
        <p14:creationId xmlns:p14="http://schemas.microsoft.com/office/powerpoint/2010/main" val="807762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81107-CE3C-F22E-EB41-D2A73FFE8E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7FE74C-0901-0661-E41F-5B7DA83F05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ECA56F-7271-D7C2-1B45-E1D1CDD4C1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8936B8-52AB-A33F-CCA5-0AB8ABAA45F0}"/>
              </a:ext>
            </a:extLst>
          </p:cNvPr>
          <p:cNvSpPr>
            <a:spLocks noGrp="1"/>
          </p:cNvSpPr>
          <p:nvPr>
            <p:ph type="sldNum" sz="quarter" idx="5"/>
          </p:nvPr>
        </p:nvSpPr>
        <p:spPr/>
        <p:txBody>
          <a:bodyPr/>
          <a:lstStyle/>
          <a:p>
            <a:fld id="{3A016741-3EA7-D949-9FC1-D3F3DB14B6CD}" type="slidenum">
              <a:rPr lang="en-US" smtClean="0"/>
              <a:t>10</a:t>
            </a:fld>
            <a:endParaRPr lang="en-US"/>
          </a:p>
        </p:txBody>
      </p:sp>
    </p:spTree>
    <p:extLst>
      <p:ext uri="{BB962C8B-B14F-4D97-AF65-F5344CB8AC3E}">
        <p14:creationId xmlns:p14="http://schemas.microsoft.com/office/powerpoint/2010/main" val="2993671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C2613-48DF-F3E8-2ED3-53C751D6D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957EDD-2B90-EC80-782C-2C74F38B4E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C9546D-1EC2-04FA-1C62-B02316F25690}"/>
              </a:ext>
            </a:extLst>
          </p:cNvPr>
          <p:cNvSpPr>
            <a:spLocks noGrp="1"/>
          </p:cNvSpPr>
          <p:nvPr>
            <p:ph type="body" idx="1"/>
          </p:nvPr>
        </p:nvSpPr>
        <p:spPr/>
        <p:txBody>
          <a:bodyPr/>
          <a:lstStyle/>
          <a:p>
            <a:pPr marL="171450" indent="-171450">
              <a:buFontTx/>
              <a:buChar char="-"/>
            </a:pPr>
            <a:r>
              <a:rPr lang="en-US" b="1"/>
              <a:t>***** Very Quick Slide, hit these 2 points and move on:</a:t>
            </a:r>
          </a:p>
          <a:p>
            <a:pPr marL="171450" indent="-171450">
              <a:buFontTx/>
              <a:buChar char="-"/>
            </a:pPr>
            <a:r>
              <a:rPr lang="en-US" b="1"/>
              <a:t>Share price is highly sensitive to WACC:</a:t>
            </a:r>
            <a:endParaRPr lang="en-US" b="0"/>
          </a:p>
          <a:p>
            <a:pPr marL="171450" indent="-171450">
              <a:buFontTx/>
              <a:buChar char="-"/>
            </a:pPr>
            <a:r>
              <a:rPr lang="en-US" b="0"/>
              <a:t>A 1% increase in WACC (e.g., 7.5% → 8.5%) drops valuation by ~40%.</a:t>
            </a:r>
          </a:p>
          <a:p>
            <a:pPr marL="171450" indent="-171450">
              <a:buFontTx/>
              <a:buChar char="-"/>
            </a:pPr>
            <a:r>
              <a:rPr lang="en-US" b="0"/>
              <a:t>A 1% decrease boosts valuation by ~45%.</a:t>
            </a:r>
          </a:p>
          <a:p>
            <a:pPr marL="171450" indent="-171450">
              <a:buFontTx/>
              <a:buChar char="-"/>
            </a:pPr>
            <a:r>
              <a:rPr lang="en-US" b="1"/>
              <a:t>Terminal Growth Rate has moderate impact:</a:t>
            </a:r>
            <a:endParaRPr lang="en-US" b="0"/>
          </a:p>
          <a:p>
            <a:pPr marL="171450" indent="-171450">
              <a:buFontTx/>
              <a:buChar char="-"/>
            </a:pPr>
            <a:r>
              <a:rPr lang="en-US" b="0"/>
              <a:t>Increasing TGR from 2.5% to 4.0% raises valuation by ~20–25%.</a:t>
            </a:r>
          </a:p>
          <a:p>
            <a:pPr marL="171450" indent="-171450">
              <a:buFontTx/>
              <a:buChar char="-"/>
            </a:pPr>
            <a:r>
              <a:rPr lang="en-US" b="0"/>
              <a:t>Lowering TGR to 1.0% compresses value by ~15–20%.</a:t>
            </a:r>
          </a:p>
        </p:txBody>
      </p:sp>
      <p:sp>
        <p:nvSpPr>
          <p:cNvPr id="4" name="Slide Number Placeholder 3">
            <a:extLst>
              <a:ext uri="{FF2B5EF4-FFF2-40B4-BE49-F238E27FC236}">
                <a16:creationId xmlns:a16="http://schemas.microsoft.com/office/drawing/2014/main" id="{39531FD0-26AC-0C00-E6B0-6C735D31B062}"/>
              </a:ext>
            </a:extLst>
          </p:cNvPr>
          <p:cNvSpPr>
            <a:spLocks noGrp="1"/>
          </p:cNvSpPr>
          <p:nvPr>
            <p:ph type="sldNum" sz="quarter" idx="5"/>
          </p:nvPr>
        </p:nvSpPr>
        <p:spPr/>
        <p:txBody>
          <a:bodyPr/>
          <a:lstStyle/>
          <a:p>
            <a:fld id="{3A016741-3EA7-D949-9FC1-D3F3DB14B6CD}" type="slidenum">
              <a:rPr lang="en-US" smtClean="0"/>
              <a:t>11</a:t>
            </a:fld>
            <a:endParaRPr lang="en-US"/>
          </a:p>
        </p:txBody>
      </p:sp>
    </p:spTree>
    <p:extLst>
      <p:ext uri="{BB962C8B-B14F-4D97-AF65-F5344CB8AC3E}">
        <p14:creationId xmlns:p14="http://schemas.microsoft.com/office/powerpoint/2010/main" val="3167207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1"/>
              <a:t>EV/Sales= </a:t>
            </a:r>
            <a:r>
              <a:rPr lang="en-US" b="0"/>
              <a:t>In</a:t>
            </a:r>
            <a:r>
              <a:rPr lang="en-US"/>
              <a:t> industries where net margins are thin (like beer, grocery, airlines), earnings can swing wildly due to small changes in costs. Sales, however, tend to be steadier, making EV/Sales a more reliable benchmark.</a:t>
            </a:r>
          </a:p>
          <a:p>
            <a:pPr marL="171450" indent="-171450">
              <a:buFontTx/>
              <a:buChar char="-"/>
            </a:pPr>
            <a:r>
              <a:rPr lang="en-US" b="1"/>
              <a:t>EV/EBIT= </a:t>
            </a:r>
            <a:r>
              <a:rPr lang="en-US"/>
              <a:t>EBIT excludes interest and taxes, isolating the company’s ability to generate profit from operations.</a:t>
            </a:r>
          </a:p>
          <a:p>
            <a:pPr marL="171450" indent="-171450">
              <a:buFontTx/>
              <a:buChar char="-"/>
            </a:pPr>
            <a:r>
              <a:rPr lang="en-US" b="1"/>
              <a:t>EV/EBITDA= </a:t>
            </a:r>
            <a:r>
              <a:rPr lang="en-US"/>
              <a:t>Standard for beverage and manufacturing sectors: EBITDA strips out non-cash charges and financing effects, offering a cleaner view of cash-generating ability.</a:t>
            </a:r>
          </a:p>
          <a:p>
            <a:pPr marL="171450" indent="-171450">
              <a:buFontTx/>
              <a:buChar char="-"/>
            </a:pPr>
            <a:r>
              <a:rPr lang="en-US" b="1"/>
              <a:t>Forward PEG= Balances price and growth</a:t>
            </a:r>
            <a:r>
              <a:rPr lang="en-US"/>
              <a:t>: The PEG ratio takes the P/E multiple and divides it by expected earnings growth. This adjusts valuation for how fast a company is expanding.</a:t>
            </a:r>
          </a:p>
          <a:p>
            <a:pPr marL="171450" indent="-171450">
              <a:buFontTx/>
              <a:buChar char="-"/>
            </a:pPr>
            <a:r>
              <a:rPr lang="en-US" sz="1200">
                <a:solidFill>
                  <a:srgbClr val="004AAE"/>
                </a:solidFill>
                <a:latin typeface="Abril Fatface"/>
              </a:rPr>
              <a:t>^^^^Normalizes for widely differing EPS growth rates</a:t>
            </a:r>
            <a:endParaRPr lang="en-US" b="0"/>
          </a:p>
          <a:p>
            <a:pPr marL="171450" indent="-171450">
              <a:buFontTx/>
              <a:buChar char="-"/>
            </a:pPr>
            <a:r>
              <a:rPr lang="en-US" b="1"/>
              <a:t>Forward P/E= </a:t>
            </a:r>
            <a:r>
              <a:rPr lang="en-US" b="0"/>
              <a:t>Forward P/E is useful for mature, dividend-paying firms because it ties valuation directly to the earnings stream that supports dividends and long-term investor confidence.</a:t>
            </a:r>
            <a:endParaRPr lang="en-US" b="1"/>
          </a:p>
          <a:p>
            <a:pPr marL="171450" indent="-171450">
              <a:buFontTx/>
              <a:buChar char="-"/>
            </a:pPr>
            <a:r>
              <a:rPr lang="en-US" b="1"/>
              <a:t>Price-to-Book= </a:t>
            </a:r>
          </a:p>
        </p:txBody>
      </p:sp>
      <p:sp>
        <p:nvSpPr>
          <p:cNvPr id="4" name="Slide Number Placeholder 3"/>
          <p:cNvSpPr>
            <a:spLocks noGrp="1"/>
          </p:cNvSpPr>
          <p:nvPr>
            <p:ph type="sldNum" sz="quarter" idx="5"/>
          </p:nvPr>
        </p:nvSpPr>
        <p:spPr/>
        <p:txBody>
          <a:bodyPr/>
          <a:lstStyle/>
          <a:p>
            <a:fld id="{3A016741-3EA7-D949-9FC1-D3F3DB14B6CD}" type="slidenum">
              <a:rPr lang="en-US" smtClean="0"/>
              <a:t>13</a:t>
            </a:fld>
            <a:endParaRPr lang="en-US"/>
          </a:p>
        </p:txBody>
      </p:sp>
    </p:spTree>
    <p:extLst>
      <p:ext uri="{BB962C8B-B14F-4D97-AF65-F5344CB8AC3E}">
        <p14:creationId xmlns:p14="http://schemas.microsoft.com/office/powerpoint/2010/main" val="1104343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11145-6088-D55A-DB19-A2EF032730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ED80A0-3C2F-F704-A8F4-5CCC67ABE0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80BED5-065D-DB9D-982C-4173DBADBC42}"/>
              </a:ext>
            </a:extLst>
          </p:cNvPr>
          <p:cNvSpPr>
            <a:spLocks noGrp="1"/>
          </p:cNvSpPr>
          <p:nvPr>
            <p:ph type="body" idx="1"/>
          </p:nvPr>
        </p:nvSpPr>
        <p:spPr/>
        <p:txBody>
          <a:bodyPr/>
          <a:lstStyle/>
          <a:p>
            <a:pPr marL="171450" indent="-171450">
              <a:buFontTx/>
              <a:buChar char="-"/>
            </a:pPr>
            <a:r>
              <a:rPr lang="en-US" b="1"/>
              <a:t>Bottom-Line: Even with selecting conservative multiples from our comps group, we have steady at/above share prices, reinforcing our forthcoming “buy” recommendation.</a:t>
            </a:r>
          </a:p>
          <a:p>
            <a:pPr marL="171450" indent="-171450">
              <a:buFontTx/>
              <a:buChar char="-"/>
            </a:pPr>
            <a:endParaRPr lang="en-US" b="1"/>
          </a:p>
        </p:txBody>
      </p:sp>
      <p:sp>
        <p:nvSpPr>
          <p:cNvPr id="4" name="Slide Number Placeholder 3">
            <a:extLst>
              <a:ext uri="{FF2B5EF4-FFF2-40B4-BE49-F238E27FC236}">
                <a16:creationId xmlns:a16="http://schemas.microsoft.com/office/drawing/2014/main" id="{92307949-E5D2-9F16-7716-6EEC59F9208D}"/>
              </a:ext>
            </a:extLst>
          </p:cNvPr>
          <p:cNvSpPr>
            <a:spLocks noGrp="1"/>
          </p:cNvSpPr>
          <p:nvPr>
            <p:ph type="sldNum" sz="quarter" idx="5"/>
          </p:nvPr>
        </p:nvSpPr>
        <p:spPr/>
        <p:txBody>
          <a:bodyPr/>
          <a:lstStyle/>
          <a:p>
            <a:fld id="{3A016741-3EA7-D949-9FC1-D3F3DB14B6CD}" type="slidenum">
              <a:rPr lang="en-US" smtClean="0"/>
              <a:t>14</a:t>
            </a:fld>
            <a:endParaRPr lang="en-US"/>
          </a:p>
        </p:txBody>
      </p:sp>
    </p:spTree>
    <p:extLst>
      <p:ext uri="{BB962C8B-B14F-4D97-AF65-F5344CB8AC3E}">
        <p14:creationId xmlns:p14="http://schemas.microsoft.com/office/powerpoint/2010/main" val="3311438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18.png"/><Relationship Id="rId26" Type="http://schemas.openxmlformats.org/officeDocument/2006/relationships/image" Target="../media/image26.png"/><Relationship Id="rId3" Type="http://schemas.openxmlformats.org/officeDocument/2006/relationships/image" Target="../media/image6.png"/><Relationship Id="rId21" Type="http://schemas.openxmlformats.org/officeDocument/2006/relationships/image" Target="../media/image21.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5.png"/><Relationship Id="rId25" Type="http://schemas.openxmlformats.org/officeDocument/2006/relationships/image" Target="../media/image25.png"/><Relationship Id="rId2" Type="http://schemas.openxmlformats.org/officeDocument/2006/relationships/notesSlide" Target="../notesSlides/notesSlide1.xml"/><Relationship Id="rId16" Type="http://schemas.openxmlformats.org/officeDocument/2006/relationships/image" Target="../media/image2.svg"/><Relationship Id="rId20" Type="http://schemas.openxmlformats.org/officeDocument/2006/relationships/image" Target="../media/image20.png"/><Relationship Id="rId29"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4.png"/><Relationship Id="rId32" Type="http://schemas.openxmlformats.org/officeDocument/2006/relationships/image" Target="../media/image32.png"/><Relationship Id="rId5" Type="http://schemas.openxmlformats.org/officeDocument/2006/relationships/image" Target="../media/image8.png"/><Relationship Id="rId15" Type="http://schemas.openxmlformats.org/officeDocument/2006/relationships/image" Target="../media/image1.png"/><Relationship Id="rId23" Type="http://schemas.openxmlformats.org/officeDocument/2006/relationships/image" Target="../media/image23.png"/><Relationship Id="rId28" Type="http://schemas.openxmlformats.org/officeDocument/2006/relationships/image" Target="../media/image28.png"/><Relationship Id="rId10" Type="http://schemas.openxmlformats.org/officeDocument/2006/relationships/image" Target="../media/image13.png"/><Relationship Id="rId19" Type="http://schemas.openxmlformats.org/officeDocument/2006/relationships/image" Target="../media/image19.png"/><Relationship Id="rId31" Type="http://schemas.openxmlformats.org/officeDocument/2006/relationships/image" Target="../media/image31.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2.png"/><Relationship Id="rId27" Type="http://schemas.openxmlformats.org/officeDocument/2006/relationships/image" Target="../media/image27.png"/><Relationship Id="rId30" Type="http://schemas.openxmlformats.org/officeDocument/2006/relationships/image" Target="../media/image30.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5.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5.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36.png"/><Relationship Id="rId7"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10" Type="http://schemas.openxmlformats.org/officeDocument/2006/relationships/image" Target="../media/image5.png"/><Relationship Id="rId4" Type="http://schemas.openxmlformats.org/officeDocument/2006/relationships/image" Target="../media/image37.svg"/><Relationship Id="rId9" Type="http://schemas.openxmlformats.org/officeDocument/2006/relationships/image" Target="../media/image40.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44.png"/><Relationship Id="rId18" Type="http://schemas.openxmlformats.org/officeDocument/2006/relationships/image" Target="../media/image49.png"/><Relationship Id="rId3" Type="http://schemas.openxmlformats.org/officeDocument/2006/relationships/image" Target="../media/image36.png"/><Relationship Id="rId21" Type="http://schemas.openxmlformats.org/officeDocument/2006/relationships/image" Target="../media/image52.png"/><Relationship Id="rId7" Type="http://schemas.openxmlformats.org/officeDocument/2006/relationships/image" Target="../media/image39.svg"/><Relationship Id="rId12" Type="http://schemas.openxmlformats.org/officeDocument/2006/relationships/image" Target="../media/image43.png"/><Relationship Id="rId17" Type="http://schemas.openxmlformats.org/officeDocument/2006/relationships/image" Target="../media/image48.png"/><Relationship Id="rId2" Type="http://schemas.openxmlformats.org/officeDocument/2006/relationships/notesSlide" Target="../notesSlides/notesSlide5.xml"/><Relationship Id="rId16" Type="http://schemas.openxmlformats.org/officeDocument/2006/relationships/image" Target="../media/image47.png"/><Relationship Id="rId20"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42.png"/><Relationship Id="rId5" Type="http://schemas.openxmlformats.org/officeDocument/2006/relationships/image" Target="../media/image5.png"/><Relationship Id="rId15" Type="http://schemas.openxmlformats.org/officeDocument/2006/relationships/image" Target="../media/image46.png"/><Relationship Id="rId10" Type="http://schemas.openxmlformats.org/officeDocument/2006/relationships/image" Target="../media/image41.png"/><Relationship Id="rId19" Type="http://schemas.openxmlformats.org/officeDocument/2006/relationships/image" Target="../media/image50.png"/><Relationship Id="rId4" Type="http://schemas.openxmlformats.org/officeDocument/2006/relationships/image" Target="../media/image37.svg"/><Relationship Id="rId9" Type="http://schemas.openxmlformats.org/officeDocument/2006/relationships/image" Target="../media/image2.svg"/><Relationship Id="rId14" Type="http://schemas.openxmlformats.org/officeDocument/2006/relationships/image" Target="../media/image45.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6.png"/><Relationship Id="rId7" Type="http://schemas.openxmlformats.org/officeDocument/2006/relationships/image" Target="../media/image5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37.svg"/></Relationships>
</file>

<file path=ppt/slides/_rels/slide8.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3.png"/><Relationship Id="rId10" Type="http://schemas.openxmlformats.org/officeDocument/2006/relationships/image" Target="../media/image56.jpeg"/><Relationship Id="rId4" Type="http://schemas.openxmlformats.org/officeDocument/2006/relationships/image" Target="../media/image37.svg"/><Relationship Id="rId9"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3.png"/><Relationship Id="rId10" Type="http://schemas.openxmlformats.org/officeDocument/2006/relationships/image" Target="../media/image57.png"/><Relationship Id="rId4" Type="http://schemas.openxmlformats.org/officeDocument/2006/relationships/image" Target="../media/image37.svg"/><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37.svg"/><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37.svg"/><Relationship Id="rId9"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37.svg"/><Relationship Id="rId7" Type="http://schemas.openxmlformats.org/officeDocument/2006/relationships/image" Target="../media/image59.jpeg"/><Relationship Id="rId12" Type="http://schemas.openxmlformats.org/officeDocument/2006/relationships/image" Target="../media/image64.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63.jpeg"/><Relationship Id="rId5" Type="http://schemas.openxmlformats.org/officeDocument/2006/relationships/image" Target="../media/image2.svg"/><Relationship Id="rId10" Type="http://schemas.openxmlformats.org/officeDocument/2006/relationships/image" Target="../media/image62.jpeg"/><Relationship Id="rId4" Type="http://schemas.openxmlformats.org/officeDocument/2006/relationships/image" Target="../media/image1.png"/><Relationship Id="rId9" Type="http://schemas.openxmlformats.org/officeDocument/2006/relationships/image" Target="../media/image61.jpe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svg"/></Relationships>
</file>

<file path=ppt/slides/_rels/slide14.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36.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svg"/></Relationships>
</file>

<file path=ppt/slides/_rels/slide15.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69.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65.svg"/><Relationship Id="rId7" Type="http://schemas.openxmlformats.org/officeDocument/2006/relationships/image" Target="../media/image70.gif"/><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7.svg"/><Relationship Id="rId4" Type="http://schemas.openxmlformats.org/officeDocument/2006/relationships/image" Target="../media/image66.png"/></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1111642">
            <a:off x="11136304" y="1096425"/>
            <a:ext cx="10443683" cy="8487866"/>
          </a:xfrm>
          <a:custGeom>
            <a:avLst/>
            <a:gdLst/>
            <a:ahLst/>
            <a:cxnLst/>
            <a:rect l="l" t="t" r="r" b="b"/>
            <a:pathLst>
              <a:path w="10443683" h="8487866">
                <a:moveTo>
                  <a:pt x="0" y="0"/>
                </a:moveTo>
                <a:lnTo>
                  <a:pt x="10443683" y="0"/>
                </a:lnTo>
                <a:lnTo>
                  <a:pt x="10443683" y="8487866"/>
                </a:lnTo>
                <a:lnTo>
                  <a:pt x="0" y="8487866"/>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4318441" y="9258300"/>
            <a:ext cx="9727319" cy="1028700"/>
          </a:xfrm>
          <a:custGeom>
            <a:avLst/>
            <a:gdLst/>
            <a:ahLst/>
            <a:cxnLst/>
            <a:rect l="l" t="t" r="r" b="b"/>
            <a:pathLst>
              <a:path w="9727319" h="3106962">
                <a:moveTo>
                  <a:pt x="0" y="0"/>
                </a:moveTo>
                <a:lnTo>
                  <a:pt x="9727318" y="0"/>
                </a:lnTo>
                <a:lnTo>
                  <a:pt x="9727318" y="3106962"/>
                </a:lnTo>
                <a:lnTo>
                  <a:pt x="0" y="3106962"/>
                </a:lnTo>
                <a:lnTo>
                  <a:pt x="0" y="0"/>
                </a:lnTo>
                <a:close/>
              </a:path>
            </a:pathLst>
          </a:custGeom>
          <a:blipFill>
            <a:blip r:embed="rId4">
              <a:extLst>
                <a:ext uri="{96DAC541-7B7A-43D3-8B79-37D633B846F1}">
                  <asvg:svgBlip xmlns:asvg="http://schemas.microsoft.com/office/drawing/2016/SVG/main" r:embed="rId5"/>
                </a:ext>
              </a:extLst>
            </a:blip>
            <a:stretch>
              <a:fillRect b="-202028"/>
            </a:stretch>
          </a:blipFill>
        </p:spPr>
        <p:txBody>
          <a:bodyPr/>
          <a:lstStyle/>
          <a:p>
            <a:endParaRPr lang="en-US"/>
          </a:p>
        </p:txBody>
      </p:sp>
      <p:sp>
        <p:nvSpPr>
          <p:cNvPr id="5" name="TextBox 5"/>
          <p:cNvSpPr txBox="1"/>
          <p:nvPr/>
        </p:nvSpPr>
        <p:spPr>
          <a:xfrm>
            <a:off x="1028700" y="3387485"/>
            <a:ext cx="8544752" cy="1588129"/>
          </a:xfrm>
          <a:prstGeom prst="rect">
            <a:avLst/>
          </a:prstGeom>
        </p:spPr>
        <p:txBody>
          <a:bodyPr lIns="0" tIns="0" rIns="0" bIns="0" rtlCol="0" anchor="t">
            <a:spAutoFit/>
          </a:bodyPr>
          <a:lstStyle/>
          <a:p>
            <a:pPr algn="l">
              <a:lnSpc>
                <a:spcPts val="11926"/>
              </a:lnSpc>
            </a:pPr>
            <a:r>
              <a:rPr lang="en-US" sz="12047">
                <a:solidFill>
                  <a:srgbClr val="004AAD"/>
                </a:solidFill>
                <a:latin typeface="Abril Fatface"/>
                <a:ea typeface="Abril Fatface"/>
                <a:cs typeface="Abril Fatface"/>
                <a:sym typeface="Abril Fatface"/>
              </a:rPr>
              <a:t>Molson </a:t>
            </a:r>
          </a:p>
        </p:txBody>
      </p:sp>
      <p:sp>
        <p:nvSpPr>
          <p:cNvPr id="6" name="TextBox 6"/>
          <p:cNvSpPr txBox="1"/>
          <p:nvPr/>
        </p:nvSpPr>
        <p:spPr>
          <a:xfrm>
            <a:off x="970083" y="4898319"/>
            <a:ext cx="12436674" cy="1544462"/>
          </a:xfrm>
          <a:prstGeom prst="rect">
            <a:avLst/>
          </a:prstGeom>
        </p:spPr>
        <p:txBody>
          <a:bodyPr wrap="square" lIns="0" tIns="0" rIns="0" bIns="0" rtlCol="0" anchor="t">
            <a:spAutoFit/>
          </a:bodyPr>
          <a:lstStyle/>
          <a:p>
            <a:pPr algn="l">
              <a:lnSpc>
                <a:spcPts val="11926"/>
              </a:lnSpc>
            </a:pPr>
            <a:r>
              <a:rPr lang="en-US" sz="12047">
                <a:solidFill>
                  <a:srgbClr val="2BB4D4"/>
                </a:solidFill>
                <a:latin typeface="Abril Fatface"/>
                <a:ea typeface="Abril Fatface"/>
                <a:cs typeface="Abril Fatface"/>
                <a:sym typeface="Abril Fatface"/>
              </a:rPr>
              <a:t>Coors Company©</a:t>
            </a:r>
          </a:p>
        </p:txBody>
      </p:sp>
      <p:sp>
        <p:nvSpPr>
          <p:cNvPr id="8" name="TextBox 8"/>
          <p:cNvSpPr txBox="1"/>
          <p:nvPr/>
        </p:nvSpPr>
        <p:spPr>
          <a:xfrm>
            <a:off x="1028700" y="7080584"/>
            <a:ext cx="3028950" cy="419602"/>
          </a:xfrm>
          <a:prstGeom prst="rect">
            <a:avLst/>
          </a:prstGeom>
        </p:spPr>
        <p:txBody>
          <a:bodyPr wrap="square" lIns="0" tIns="0" rIns="0" bIns="0" rtlCol="0" anchor="t">
            <a:spAutoFit/>
          </a:bodyPr>
          <a:lstStyle/>
          <a:p>
            <a:pPr algn="l">
              <a:lnSpc>
                <a:spcPts val="3499"/>
              </a:lnSpc>
            </a:pPr>
            <a:r>
              <a:rPr lang="en-US" sz="2499" spc="124" dirty="0">
                <a:solidFill>
                  <a:srgbClr val="2E2E2E"/>
                </a:solidFill>
                <a:latin typeface="Abril Fatface"/>
                <a:ea typeface="Abril Fatface"/>
                <a:cs typeface="Abril Fatface"/>
                <a:sym typeface="Abril Fatface"/>
              </a:rPr>
              <a:t>By: George Tupy</a:t>
            </a:r>
          </a:p>
        </p:txBody>
      </p:sp>
      <p:pic>
        <p:nvPicPr>
          <p:cNvPr id="1028" name="Picture 4" descr="Home | Molson Coors">
            <a:extLst>
              <a:ext uri="{FF2B5EF4-FFF2-40B4-BE49-F238E27FC236}">
                <a16:creationId xmlns:a16="http://schemas.microsoft.com/office/drawing/2014/main" id="{13B33BB3-0CCE-53FE-5193-0753BCF32C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2" name="Picture 60" descr="Stones Bitter 440ml | Approved Food">
            <a:extLst>
              <a:ext uri="{FF2B5EF4-FFF2-40B4-BE49-F238E27FC236}">
                <a16:creationId xmlns:a16="http://schemas.microsoft.com/office/drawing/2014/main" id="{EC3F8659-E35C-1423-AB86-AEE9102015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23010" y="361147"/>
            <a:ext cx="2373952" cy="2373952"/>
          </a:xfrm>
          <a:prstGeom prst="rect">
            <a:avLst/>
          </a:prstGeom>
          <a:noFill/>
          <a:extLst>
            <a:ext uri="{909E8E84-426E-40DD-AFC4-6F175D3DCCD1}">
              <a14:hiddenFill xmlns:a14="http://schemas.microsoft.com/office/drawing/2010/main">
                <a:solidFill>
                  <a:srgbClr val="FFFFFF"/>
                </a:solidFill>
              </a14:hiddenFill>
            </a:ext>
          </a:extLst>
        </p:spPr>
      </p:pic>
      <p:pic>
        <p:nvPicPr>
          <p:cNvPr id="3130" name="Picture 58" descr="Black Velvet Canadian Whisky 1L | Lisa's Liquor Barn">
            <a:extLst>
              <a:ext uri="{FF2B5EF4-FFF2-40B4-BE49-F238E27FC236}">
                <a16:creationId xmlns:a16="http://schemas.microsoft.com/office/drawing/2014/main" id="{45FCEA9D-E731-332D-A715-A834758EAA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66698" y="40634"/>
            <a:ext cx="1039500" cy="2726016"/>
          </a:xfrm>
          <a:prstGeom prst="rect">
            <a:avLst/>
          </a:prstGeom>
          <a:noFill/>
          <a:extLst>
            <a:ext uri="{909E8E84-426E-40DD-AFC4-6F175D3DCCD1}">
              <a14:hiddenFill xmlns:a14="http://schemas.microsoft.com/office/drawing/2010/main">
                <a:solidFill>
                  <a:srgbClr val="FFFFFF"/>
                </a:solidFill>
              </a14:hiddenFill>
            </a:ext>
          </a:extLst>
        </p:spPr>
      </p:pic>
      <p:pic>
        <p:nvPicPr>
          <p:cNvPr id="3128" name="Picture 56" descr="ZOA | Molson Coors">
            <a:extLst>
              <a:ext uri="{FF2B5EF4-FFF2-40B4-BE49-F238E27FC236}">
                <a16:creationId xmlns:a16="http://schemas.microsoft.com/office/drawing/2014/main" id="{67C396C1-4AEF-F168-2BA8-7D8E680706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89412" y="563945"/>
            <a:ext cx="1251490" cy="2899286"/>
          </a:xfrm>
          <a:prstGeom prst="rect">
            <a:avLst/>
          </a:prstGeom>
          <a:noFill/>
          <a:extLst>
            <a:ext uri="{909E8E84-426E-40DD-AFC4-6F175D3DCCD1}">
              <a14:hiddenFill xmlns:a14="http://schemas.microsoft.com/office/drawing/2010/main">
                <a:solidFill>
                  <a:srgbClr val="FFFFFF"/>
                </a:solidFill>
              </a14:hiddenFill>
            </a:ext>
          </a:extLst>
        </p:spPr>
      </p:pic>
      <p:pic>
        <p:nvPicPr>
          <p:cNvPr id="3110" name="Picture 38" descr="Miller High Life | Beverage Distributors Inc.">
            <a:extLst>
              <a:ext uri="{FF2B5EF4-FFF2-40B4-BE49-F238E27FC236}">
                <a16:creationId xmlns:a16="http://schemas.microsoft.com/office/drawing/2014/main" id="{8B2B0F6E-0E9F-8FB0-F2EC-D65F2432CB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83787" y="6451405"/>
            <a:ext cx="1187230" cy="2664671"/>
          </a:xfrm>
          <a:prstGeom prst="rect">
            <a:avLst/>
          </a:prstGeom>
          <a:noFill/>
          <a:extLst>
            <a:ext uri="{909E8E84-426E-40DD-AFC4-6F175D3DCCD1}">
              <a14:hiddenFill xmlns:a14="http://schemas.microsoft.com/office/drawing/2010/main">
                <a:solidFill>
                  <a:srgbClr val="FFFFFF"/>
                </a:solidFill>
              </a14:hiddenFill>
            </a:ext>
          </a:extLst>
        </p:spPr>
      </p:pic>
      <p:pic>
        <p:nvPicPr>
          <p:cNvPr id="3126" name="Picture 54" descr="Vizzy Hard Seltzer | Molson Coors">
            <a:extLst>
              <a:ext uri="{FF2B5EF4-FFF2-40B4-BE49-F238E27FC236}">
                <a16:creationId xmlns:a16="http://schemas.microsoft.com/office/drawing/2014/main" id="{EF33F20B-0D6F-A927-45E9-F3B8617D16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75106" y="2028997"/>
            <a:ext cx="1063341" cy="2173942"/>
          </a:xfrm>
          <a:prstGeom prst="rect">
            <a:avLst/>
          </a:prstGeom>
          <a:noFill/>
          <a:extLst>
            <a:ext uri="{909E8E84-426E-40DD-AFC4-6F175D3DCCD1}">
              <a14:hiddenFill xmlns:a14="http://schemas.microsoft.com/office/drawing/2010/main">
                <a:solidFill>
                  <a:srgbClr val="FFFFFF"/>
                </a:solidFill>
              </a14:hiddenFill>
            </a:ext>
          </a:extLst>
        </p:spPr>
      </p:pic>
      <p:pic>
        <p:nvPicPr>
          <p:cNvPr id="3118" name="Picture 46" descr="Molson Export | Molson Coors">
            <a:extLst>
              <a:ext uri="{FF2B5EF4-FFF2-40B4-BE49-F238E27FC236}">
                <a16:creationId xmlns:a16="http://schemas.microsoft.com/office/drawing/2014/main" id="{51A3E2F7-B634-1F82-F4CB-121F6162714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156989" y="560397"/>
            <a:ext cx="1241232" cy="2696232"/>
          </a:xfrm>
          <a:prstGeom prst="rect">
            <a:avLst/>
          </a:prstGeom>
          <a:noFill/>
          <a:extLst>
            <a:ext uri="{909E8E84-426E-40DD-AFC4-6F175D3DCCD1}">
              <a14:hiddenFill xmlns:a14="http://schemas.microsoft.com/office/drawing/2010/main">
                <a:solidFill>
                  <a:srgbClr val="FFFFFF"/>
                </a:solidFill>
              </a14:hiddenFill>
            </a:ext>
          </a:extLst>
        </p:spPr>
      </p:pic>
      <p:pic>
        <p:nvPicPr>
          <p:cNvPr id="3116" name="Picture 44" descr="Molson Dry | Molson Coors">
            <a:extLst>
              <a:ext uri="{FF2B5EF4-FFF2-40B4-BE49-F238E27FC236}">
                <a16:creationId xmlns:a16="http://schemas.microsoft.com/office/drawing/2014/main" id="{0362F019-7D6B-C844-614B-132AE645D55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826834" y="1773692"/>
            <a:ext cx="1022371" cy="2220816"/>
          </a:xfrm>
          <a:prstGeom prst="rect">
            <a:avLst/>
          </a:prstGeom>
          <a:noFill/>
          <a:extLst>
            <a:ext uri="{909E8E84-426E-40DD-AFC4-6F175D3DCCD1}">
              <a14:hiddenFill xmlns:a14="http://schemas.microsoft.com/office/drawing/2010/main">
                <a:solidFill>
                  <a:srgbClr val="FFFFFF"/>
                </a:solidFill>
              </a14:hiddenFill>
            </a:ext>
          </a:extLst>
        </p:spPr>
      </p:pic>
      <p:pic>
        <p:nvPicPr>
          <p:cNvPr id="3100" name="Picture 28" descr="HAMM'S BEER | Beverage Distributors Inc.">
            <a:extLst>
              <a:ext uri="{FF2B5EF4-FFF2-40B4-BE49-F238E27FC236}">
                <a16:creationId xmlns:a16="http://schemas.microsoft.com/office/drawing/2014/main" id="{5E62CFC4-E015-4CD7-AA96-AFC2F15D10A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053045" y="1785536"/>
            <a:ext cx="1029289" cy="3150248"/>
          </a:xfrm>
          <a:prstGeom prst="rect">
            <a:avLst/>
          </a:prstGeom>
          <a:noFill/>
          <a:extLst>
            <a:ext uri="{909E8E84-426E-40DD-AFC4-6F175D3DCCD1}">
              <a14:hiddenFill xmlns:a14="http://schemas.microsoft.com/office/drawing/2010/main">
                <a:solidFill>
                  <a:srgbClr val="FFFFFF"/>
                </a:solidFill>
              </a14:hiddenFill>
            </a:ext>
          </a:extLst>
        </p:spPr>
      </p:pic>
      <p:pic>
        <p:nvPicPr>
          <p:cNvPr id="3124" name="Picture 52" descr="Topo Chico Hard | Molson Coors">
            <a:extLst>
              <a:ext uri="{FF2B5EF4-FFF2-40B4-BE49-F238E27FC236}">
                <a16:creationId xmlns:a16="http://schemas.microsoft.com/office/drawing/2014/main" id="{1EDB8C9F-7B7B-4FAD-291C-DAFFEA2D44D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617349" y="1671549"/>
            <a:ext cx="1155343" cy="2971799"/>
          </a:xfrm>
          <a:prstGeom prst="rect">
            <a:avLst/>
          </a:prstGeom>
          <a:noFill/>
          <a:extLst>
            <a:ext uri="{909E8E84-426E-40DD-AFC4-6F175D3DCCD1}">
              <a14:hiddenFill xmlns:a14="http://schemas.microsoft.com/office/drawing/2010/main">
                <a:solidFill>
                  <a:srgbClr val="FFFFFF"/>
                </a:solidFill>
              </a14:hiddenFill>
            </a:ext>
          </a:extLst>
        </p:spPr>
      </p:pic>
      <p:pic>
        <p:nvPicPr>
          <p:cNvPr id="3112" name="Picture 40" descr="Milwaukee's Best - Chugget">
            <a:extLst>
              <a:ext uri="{FF2B5EF4-FFF2-40B4-BE49-F238E27FC236}">
                <a16:creationId xmlns:a16="http://schemas.microsoft.com/office/drawing/2014/main" id="{74BB00A8-1455-2CCC-6D1A-E129A48310D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645811" y="3399955"/>
            <a:ext cx="1536295" cy="2773095"/>
          </a:xfrm>
          <a:prstGeom prst="rect">
            <a:avLst/>
          </a:prstGeom>
          <a:noFill/>
          <a:extLst>
            <a:ext uri="{909E8E84-426E-40DD-AFC4-6F175D3DCCD1}">
              <a14:hiddenFill xmlns:a14="http://schemas.microsoft.com/office/drawing/2010/main">
                <a:solidFill>
                  <a:srgbClr val="FFFFFF"/>
                </a:solidFill>
              </a14:hiddenFill>
            </a:ext>
          </a:extLst>
        </p:spPr>
      </p:pic>
      <p:pic>
        <p:nvPicPr>
          <p:cNvPr id="3098" name="Picture 26" descr="Home | Coors Seltzer">
            <a:extLst>
              <a:ext uri="{FF2B5EF4-FFF2-40B4-BE49-F238E27FC236}">
                <a16:creationId xmlns:a16="http://schemas.microsoft.com/office/drawing/2014/main" id="{0EE815BD-FCBB-2213-9EB9-254CC8241E3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915046" y="1080793"/>
            <a:ext cx="1588721" cy="3511224"/>
          </a:xfrm>
          <a:prstGeom prst="rect">
            <a:avLst/>
          </a:prstGeom>
          <a:noFill/>
          <a:extLst>
            <a:ext uri="{909E8E84-426E-40DD-AFC4-6F175D3DCCD1}">
              <a14:hiddenFill xmlns:a14="http://schemas.microsoft.com/office/drawing/2010/main">
                <a:solidFill>
                  <a:srgbClr val="FFFFFF"/>
                </a:solidFill>
              </a14:hiddenFill>
            </a:ext>
          </a:extLst>
        </p:spPr>
      </p:pic>
      <p:pic>
        <p:nvPicPr>
          <p:cNvPr id="3122" name="Picture 50" descr="Simply Spiked | Molson Coors">
            <a:extLst>
              <a:ext uri="{FF2B5EF4-FFF2-40B4-BE49-F238E27FC236}">
                <a16:creationId xmlns:a16="http://schemas.microsoft.com/office/drawing/2014/main" id="{D920D498-2C6E-F4A9-F519-32F9D760367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648806" y="1750803"/>
            <a:ext cx="938120" cy="2595465"/>
          </a:xfrm>
          <a:prstGeom prst="rect">
            <a:avLst/>
          </a:prstGeom>
          <a:noFill/>
          <a:extLst>
            <a:ext uri="{909E8E84-426E-40DD-AFC4-6F175D3DCCD1}">
              <a14:hiddenFill xmlns:a14="http://schemas.microsoft.com/office/drawing/2010/main">
                <a:solidFill>
                  <a:srgbClr val="FFFFFF"/>
                </a:solidFill>
              </a14:hiddenFill>
            </a:ext>
          </a:extLst>
        </p:spPr>
      </p:pic>
      <p:sp>
        <p:nvSpPr>
          <p:cNvPr id="2" name="Freeform 2"/>
          <p:cNvSpPr/>
          <p:nvPr/>
        </p:nvSpPr>
        <p:spPr>
          <a:xfrm rot="-1625759">
            <a:off x="7878598" y="2149852"/>
            <a:ext cx="10884489" cy="8846121"/>
          </a:xfrm>
          <a:custGeom>
            <a:avLst/>
            <a:gdLst/>
            <a:ahLst/>
            <a:cxnLst/>
            <a:rect l="l" t="t" r="r" b="b"/>
            <a:pathLst>
              <a:path w="10884489" h="8846121">
                <a:moveTo>
                  <a:pt x="0" y="0"/>
                </a:moveTo>
                <a:lnTo>
                  <a:pt x="10884489" y="0"/>
                </a:lnTo>
                <a:lnTo>
                  <a:pt x="10884489" y="8846120"/>
                </a:lnTo>
                <a:lnTo>
                  <a:pt x="0" y="8846120"/>
                </a:lnTo>
                <a:lnTo>
                  <a:pt x="0" y="0"/>
                </a:lnTo>
                <a:close/>
              </a:path>
            </a:pathLst>
          </a:custGeom>
          <a:blipFill>
            <a:blip r:embed="rId15">
              <a:alphaModFix amt="50000"/>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3" name="TextBox 3"/>
          <p:cNvSpPr txBox="1"/>
          <p:nvPr/>
        </p:nvSpPr>
        <p:spPr>
          <a:xfrm>
            <a:off x="1028700" y="1636255"/>
            <a:ext cx="11339643" cy="1200150"/>
          </a:xfrm>
          <a:prstGeom prst="rect">
            <a:avLst/>
          </a:prstGeom>
        </p:spPr>
        <p:txBody>
          <a:bodyPr lIns="0" tIns="0" rIns="0" bIns="0" rtlCol="0" anchor="t">
            <a:spAutoFit/>
          </a:bodyPr>
          <a:lstStyle/>
          <a:p>
            <a:pPr algn="l">
              <a:lnSpc>
                <a:spcPts val="9000"/>
              </a:lnSpc>
            </a:pPr>
            <a:r>
              <a:rPr lang="en-US" sz="9000">
                <a:solidFill>
                  <a:srgbClr val="004AAE"/>
                </a:solidFill>
                <a:latin typeface="Abril Fatface"/>
                <a:ea typeface="Abril Fatface"/>
                <a:cs typeface="Abril Fatface"/>
                <a:sym typeface="Abril Fatface"/>
              </a:rPr>
              <a:t>Company Overview</a:t>
            </a:r>
          </a:p>
        </p:txBody>
      </p:sp>
      <p:sp>
        <p:nvSpPr>
          <p:cNvPr id="4" name="TextBox 4"/>
          <p:cNvSpPr txBox="1"/>
          <p:nvPr/>
        </p:nvSpPr>
        <p:spPr>
          <a:xfrm>
            <a:off x="1011634" y="3399955"/>
            <a:ext cx="6008785" cy="467692"/>
          </a:xfrm>
          <a:prstGeom prst="rect">
            <a:avLst/>
          </a:prstGeom>
        </p:spPr>
        <p:txBody>
          <a:bodyPr lIns="0" tIns="0" rIns="0" bIns="0" rtlCol="0" anchor="t">
            <a:spAutoFit/>
          </a:bodyPr>
          <a:lstStyle/>
          <a:p>
            <a:pPr marL="342900" indent="-342900" algn="l">
              <a:lnSpc>
                <a:spcPts val="3999"/>
              </a:lnSpc>
              <a:buFont typeface="Arial" panose="020B0604020202020204" pitchFamily="34" charset="0"/>
              <a:buChar char="•"/>
            </a:pPr>
            <a:r>
              <a:rPr lang="en-US" sz="2499">
                <a:solidFill>
                  <a:srgbClr val="2E2E2E"/>
                </a:solidFill>
                <a:latin typeface="Abril Fatface"/>
                <a:ea typeface="Abril Fatface"/>
                <a:cs typeface="Abril Fatface"/>
                <a:sym typeface="Abril Fatface"/>
              </a:rPr>
              <a:t>Based out of  Chicago and Montreal</a:t>
            </a:r>
          </a:p>
        </p:txBody>
      </p:sp>
      <p:pic>
        <p:nvPicPr>
          <p:cNvPr id="8" name="Picture 4" descr="Home | Molson Coors">
            <a:extLst>
              <a:ext uri="{FF2B5EF4-FFF2-40B4-BE49-F238E27FC236}">
                <a16:creationId xmlns:a16="http://schemas.microsoft.com/office/drawing/2014/main" id="{A2C9A213-AA43-29E2-1C62-9DE60030CA2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erveza Aguila - Cervecera del sur del Peru (Gr - Buy Craft Beer Online -  Half Time Beverage | Half Time">
            <a:extLst>
              <a:ext uri="{FF2B5EF4-FFF2-40B4-BE49-F238E27FC236}">
                <a16:creationId xmlns:a16="http://schemas.microsoft.com/office/drawing/2014/main" id="{B54D8257-9B06-A736-0795-7730616E4A11}"/>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3560892" y="6428871"/>
            <a:ext cx="2425901" cy="242590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riZona Hard Peach Tea – DrinkAriZona">
            <a:extLst>
              <a:ext uri="{FF2B5EF4-FFF2-40B4-BE49-F238E27FC236}">
                <a16:creationId xmlns:a16="http://schemas.microsoft.com/office/drawing/2014/main" id="{AD44B524-C75F-5BBE-58BA-CCC6B1DCB770}"/>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3600914" y="6222269"/>
            <a:ext cx="1570612" cy="1727646"/>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a:extLst>
              <a:ext uri="{FF2B5EF4-FFF2-40B4-BE49-F238E27FC236}">
                <a16:creationId xmlns:a16="http://schemas.microsoft.com/office/drawing/2014/main" id="{E6EA39DF-8A65-C523-BE2D-25503FBBAA79}"/>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l="33481" r="34207"/>
          <a:stretch>
            <a:fillRect/>
          </a:stretch>
        </p:blipFill>
        <p:spPr bwMode="auto">
          <a:xfrm>
            <a:off x="15843078" y="574479"/>
            <a:ext cx="894455" cy="2768180"/>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Borsodi | Molson Coors">
            <a:extLst>
              <a:ext uri="{FF2B5EF4-FFF2-40B4-BE49-F238E27FC236}">
                <a16:creationId xmlns:a16="http://schemas.microsoft.com/office/drawing/2014/main" id="{3B2241AE-4864-E8C8-1EC6-E29C968C0404}"/>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2298908" y="934277"/>
            <a:ext cx="1300286" cy="2708929"/>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Home | Coors Light">
            <a:extLst>
              <a:ext uri="{FF2B5EF4-FFF2-40B4-BE49-F238E27FC236}">
                <a16:creationId xmlns:a16="http://schemas.microsoft.com/office/drawing/2014/main" id="{41488FDF-1BF3-D134-A02A-11A1C263A41F}"/>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1267582" y="2766650"/>
            <a:ext cx="3183306" cy="5530250"/>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descr="Coors Edge | Molson Coors">
            <a:extLst>
              <a:ext uri="{FF2B5EF4-FFF2-40B4-BE49-F238E27FC236}">
                <a16:creationId xmlns:a16="http://schemas.microsoft.com/office/drawing/2014/main" id="{FF2BFA50-85E2-3C37-F8D5-728CE601C414}"/>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3930352" y="4105094"/>
            <a:ext cx="1485747" cy="2451483"/>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24" descr="Coors Banquet 16oz - Coors Brewing Company - Buy Craft Beer Online - Half  Time Beverage | Half Time">
            <a:extLst>
              <a:ext uri="{FF2B5EF4-FFF2-40B4-BE49-F238E27FC236}">
                <a16:creationId xmlns:a16="http://schemas.microsoft.com/office/drawing/2014/main" id="{CB020D51-9496-1B0D-2A5E-4AC1956D846E}"/>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6346999" y="4105094"/>
            <a:ext cx="2783178" cy="2783178"/>
          </a:xfrm>
          <a:prstGeom prst="rect">
            <a:avLst/>
          </a:prstGeom>
          <a:noFill/>
          <a:extLst>
            <a:ext uri="{909E8E84-426E-40DD-AFC4-6F175D3DCCD1}">
              <a14:hiddenFill xmlns:a14="http://schemas.microsoft.com/office/drawing/2010/main">
                <a:solidFill>
                  <a:srgbClr val="FFFFFF"/>
                </a:solidFill>
              </a14:hiddenFill>
            </a:ext>
          </a:extLst>
        </p:spPr>
      </p:pic>
      <p:pic>
        <p:nvPicPr>
          <p:cNvPr id="3106" name="Picture 34" descr="Download HD Millercoors - Miller Lite Can Logo Transparent PNG Image -  NicePNG.com">
            <a:extLst>
              <a:ext uri="{FF2B5EF4-FFF2-40B4-BE49-F238E27FC236}">
                <a16:creationId xmlns:a16="http://schemas.microsoft.com/office/drawing/2014/main" id="{B82C50D0-5135-6D70-20EA-ED2C590935F8}"/>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4900926" y="2826038"/>
            <a:ext cx="2356562" cy="5079402"/>
          </a:xfrm>
          <a:prstGeom prst="rect">
            <a:avLst/>
          </a:prstGeom>
          <a:noFill/>
          <a:extLst>
            <a:ext uri="{909E8E84-426E-40DD-AFC4-6F175D3DCCD1}">
              <a14:hiddenFill xmlns:a14="http://schemas.microsoft.com/office/drawing/2010/main">
                <a:solidFill>
                  <a:srgbClr val="FFFFFF"/>
                </a:solidFill>
              </a14:hiddenFill>
            </a:ext>
          </a:extLst>
        </p:spPr>
      </p:pic>
      <p:pic>
        <p:nvPicPr>
          <p:cNvPr id="3108" name="Picture 36" descr="Miller Brewing Co - Miller Genuine Draft - World Beverage">
            <a:extLst>
              <a:ext uri="{FF2B5EF4-FFF2-40B4-BE49-F238E27FC236}">
                <a16:creationId xmlns:a16="http://schemas.microsoft.com/office/drawing/2014/main" id="{EFE22B7D-11CD-B0A9-6122-2692C0B1D678}"/>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6023839" y="6212898"/>
            <a:ext cx="1160922" cy="2902305"/>
          </a:xfrm>
          <a:prstGeom prst="rect">
            <a:avLst/>
          </a:prstGeom>
          <a:noFill/>
          <a:extLst>
            <a:ext uri="{909E8E84-426E-40DD-AFC4-6F175D3DCCD1}">
              <a14:hiddenFill xmlns:a14="http://schemas.microsoft.com/office/drawing/2010/main">
                <a:solidFill>
                  <a:srgbClr val="FFFFFF"/>
                </a:solidFill>
              </a14:hiddenFill>
            </a:ext>
          </a:extLst>
        </p:spPr>
      </p:pic>
      <p:pic>
        <p:nvPicPr>
          <p:cNvPr id="3114" name="Picture 42" descr="AV | Molson Canadian USA">
            <a:extLst>
              <a:ext uri="{FF2B5EF4-FFF2-40B4-BE49-F238E27FC236}">
                <a16:creationId xmlns:a16="http://schemas.microsoft.com/office/drawing/2014/main" id="{2BDA2769-50B8-6CDC-A1E3-6290B47184BA}"/>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6887864" y="6060835"/>
            <a:ext cx="871282" cy="2727492"/>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b.r. 3 – Seelbach's">
            <a:extLst>
              <a:ext uri="{FF2B5EF4-FFF2-40B4-BE49-F238E27FC236}">
                <a16:creationId xmlns:a16="http://schemas.microsoft.com/office/drawing/2014/main" id="{7F828396-D674-7410-4888-033CE0323DC7}"/>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4649764" y="6958473"/>
            <a:ext cx="2355111" cy="2308793"/>
          </a:xfrm>
          <a:prstGeom prst="rect">
            <a:avLst/>
          </a:prstGeom>
          <a:noFill/>
          <a:extLst>
            <a:ext uri="{909E8E84-426E-40DD-AFC4-6F175D3DCCD1}">
              <a14:hiddenFill xmlns:a14="http://schemas.microsoft.com/office/drawing/2010/main">
                <a:solidFill>
                  <a:srgbClr val="FFFFFF"/>
                </a:solidFill>
              </a14:hiddenFill>
            </a:ext>
          </a:extLst>
        </p:spPr>
      </p:pic>
      <p:pic>
        <p:nvPicPr>
          <p:cNvPr id="3102" name="Picture 30" descr="Icehouse | Tramonte Distributing Company">
            <a:extLst>
              <a:ext uri="{FF2B5EF4-FFF2-40B4-BE49-F238E27FC236}">
                <a16:creationId xmlns:a16="http://schemas.microsoft.com/office/drawing/2014/main" id="{48966AAB-1887-2711-F5DD-D403E2C5E8ED}"/>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4661619" y="6512590"/>
            <a:ext cx="863911" cy="2644090"/>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Blue Moon Belgian White | Blue Moon">
            <a:extLst>
              <a:ext uri="{FF2B5EF4-FFF2-40B4-BE49-F238E27FC236}">
                <a16:creationId xmlns:a16="http://schemas.microsoft.com/office/drawing/2014/main" id="{927DA62B-5C95-FB17-6BA8-B8D76F251BD5}"/>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0534955" y="5424162"/>
            <a:ext cx="2615727" cy="3923591"/>
          </a:xfrm>
          <a:prstGeom prst="rect">
            <a:avLst/>
          </a:prstGeom>
          <a:noFill/>
          <a:extLst>
            <a:ext uri="{909E8E84-426E-40DD-AFC4-6F175D3DCCD1}">
              <a14:hiddenFill xmlns:a14="http://schemas.microsoft.com/office/drawing/2010/main">
                <a:solidFill>
                  <a:srgbClr val="FFFFFF"/>
                </a:solidFill>
              </a14:hiddenFill>
            </a:ext>
          </a:extLst>
        </p:spPr>
      </p:pic>
      <p:pic>
        <p:nvPicPr>
          <p:cNvPr id="3120" name="Picture 48" descr="Ostravar | Molson Coors">
            <a:extLst>
              <a:ext uri="{FF2B5EF4-FFF2-40B4-BE49-F238E27FC236}">
                <a16:creationId xmlns:a16="http://schemas.microsoft.com/office/drawing/2014/main" id="{366B4578-D281-6421-DEC8-A4E8427E31B2}"/>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7117866" y="6122719"/>
            <a:ext cx="1502067" cy="2878963"/>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Arnold Palmer Spiked | Molson Coors">
            <a:extLst>
              <a:ext uri="{FF2B5EF4-FFF2-40B4-BE49-F238E27FC236}">
                <a16:creationId xmlns:a16="http://schemas.microsoft.com/office/drawing/2014/main" id="{B1C34764-5367-FF82-3970-5D96A28CCFD4}"/>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2824995" y="6888272"/>
            <a:ext cx="1120425" cy="231884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4">
            <a:extLst>
              <a:ext uri="{FF2B5EF4-FFF2-40B4-BE49-F238E27FC236}">
                <a16:creationId xmlns:a16="http://schemas.microsoft.com/office/drawing/2014/main" id="{48D336D2-41DA-5E04-33DE-569CF3323AD7}"/>
              </a:ext>
            </a:extLst>
          </p:cNvPr>
          <p:cNvSpPr txBox="1"/>
          <p:nvPr/>
        </p:nvSpPr>
        <p:spPr>
          <a:xfrm>
            <a:off x="1071026" y="4197340"/>
            <a:ext cx="7629480" cy="980653"/>
          </a:xfrm>
          <a:prstGeom prst="rect">
            <a:avLst/>
          </a:prstGeom>
        </p:spPr>
        <p:txBody>
          <a:bodyPr wrap="square" lIns="0" tIns="0" rIns="0" bIns="0" rtlCol="0" anchor="t">
            <a:spAutoFit/>
          </a:bodyPr>
          <a:lstStyle/>
          <a:p>
            <a:pPr marL="342900" indent="-342900">
              <a:lnSpc>
                <a:spcPts val="3999"/>
              </a:lnSpc>
              <a:buFont typeface="Arial" panose="020B0604020202020204" pitchFamily="34" charset="0"/>
              <a:buChar char="•"/>
            </a:pPr>
            <a:r>
              <a:rPr lang="en-US" sz="2499">
                <a:solidFill>
                  <a:srgbClr val="2E2E2E"/>
                </a:solidFill>
                <a:latin typeface="Abril Fatface"/>
                <a:ea typeface="Abril Fatface"/>
                <a:cs typeface="Abril Fatface"/>
                <a:sym typeface="Abril Fatface"/>
              </a:rPr>
              <a:t>Global producer and distributor of beer and beverage brands</a:t>
            </a:r>
          </a:p>
        </p:txBody>
      </p:sp>
      <p:sp>
        <p:nvSpPr>
          <p:cNvPr id="9" name="TextBox 4">
            <a:extLst>
              <a:ext uri="{FF2B5EF4-FFF2-40B4-BE49-F238E27FC236}">
                <a16:creationId xmlns:a16="http://schemas.microsoft.com/office/drawing/2014/main" id="{24B1DE0A-2720-B967-910D-50143EBBCC79}"/>
              </a:ext>
            </a:extLst>
          </p:cNvPr>
          <p:cNvSpPr txBox="1"/>
          <p:nvPr/>
        </p:nvSpPr>
        <p:spPr>
          <a:xfrm>
            <a:off x="1103239" y="5462439"/>
            <a:ext cx="6008785" cy="980653"/>
          </a:xfrm>
          <a:prstGeom prst="rect">
            <a:avLst/>
          </a:prstGeom>
        </p:spPr>
        <p:txBody>
          <a:bodyPr lIns="0" tIns="0" rIns="0" bIns="0" rtlCol="0" anchor="t">
            <a:spAutoFit/>
          </a:bodyPr>
          <a:lstStyle/>
          <a:p>
            <a:pPr marL="342900" indent="-342900">
              <a:lnSpc>
                <a:spcPts val="3999"/>
              </a:lnSpc>
              <a:buFont typeface="Arial" panose="020B0604020202020204" pitchFamily="34" charset="0"/>
              <a:buChar char="•"/>
            </a:pPr>
            <a:r>
              <a:rPr lang="en-US" sz="2450">
                <a:solidFill>
                  <a:srgbClr val="2E2E2E"/>
                </a:solidFill>
                <a:latin typeface="Abril Fatface"/>
                <a:ea typeface="Abril Fatface"/>
                <a:cs typeface="Abril Fatface"/>
                <a:sym typeface="Abril Fatface"/>
              </a:rPr>
              <a:t>Iconic brands including Coors Light, Miller Lite, and Blue Moon</a:t>
            </a:r>
          </a:p>
        </p:txBody>
      </p:sp>
      <p:sp>
        <p:nvSpPr>
          <p:cNvPr id="10" name="TextBox 4">
            <a:extLst>
              <a:ext uri="{FF2B5EF4-FFF2-40B4-BE49-F238E27FC236}">
                <a16:creationId xmlns:a16="http://schemas.microsoft.com/office/drawing/2014/main" id="{CDE53335-D28B-9EF6-9584-C9319A2C0B08}"/>
              </a:ext>
            </a:extLst>
          </p:cNvPr>
          <p:cNvSpPr txBox="1"/>
          <p:nvPr/>
        </p:nvSpPr>
        <p:spPr>
          <a:xfrm>
            <a:off x="1069372" y="6663076"/>
            <a:ext cx="6008785" cy="980653"/>
          </a:xfrm>
          <a:prstGeom prst="rect">
            <a:avLst/>
          </a:prstGeom>
        </p:spPr>
        <p:txBody>
          <a:bodyPr lIns="0" tIns="0" rIns="0" bIns="0" rtlCol="0" anchor="t">
            <a:spAutoFit/>
          </a:bodyPr>
          <a:lstStyle/>
          <a:p>
            <a:pPr marL="342900" indent="-342900">
              <a:lnSpc>
                <a:spcPts val="3999"/>
              </a:lnSpc>
              <a:buFont typeface="Arial" panose="020B0604020202020204" pitchFamily="34" charset="0"/>
              <a:buChar char="•"/>
            </a:pPr>
            <a:r>
              <a:rPr lang="en-US" sz="2499">
                <a:solidFill>
                  <a:srgbClr val="2E2E2E"/>
                </a:solidFill>
                <a:latin typeface="Abril Fatface"/>
                <a:ea typeface="Abril Fatface"/>
                <a:cs typeface="Abril Fatface"/>
                <a:sym typeface="Abril Fatface"/>
              </a:rPr>
              <a:t>Operates in 80 countries with ~17,000 employees</a:t>
            </a:r>
          </a:p>
        </p:txBody>
      </p:sp>
      <p:sp>
        <p:nvSpPr>
          <p:cNvPr id="11" name="TextBox 4">
            <a:extLst>
              <a:ext uri="{FF2B5EF4-FFF2-40B4-BE49-F238E27FC236}">
                <a16:creationId xmlns:a16="http://schemas.microsoft.com/office/drawing/2014/main" id="{D2464561-FE8C-5007-378E-381C87E1D1F7}"/>
              </a:ext>
            </a:extLst>
          </p:cNvPr>
          <p:cNvSpPr txBox="1"/>
          <p:nvPr/>
        </p:nvSpPr>
        <p:spPr>
          <a:xfrm>
            <a:off x="1069372" y="7863713"/>
            <a:ext cx="6008785" cy="980653"/>
          </a:xfrm>
          <a:prstGeom prst="rect">
            <a:avLst/>
          </a:prstGeom>
        </p:spPr>
        <p:txBody>
          <a:bodyPr lIns="0" tIns="0" rIns="0" bIns="0" rtlCol="0" anchor="t">
            <a:spAutoFit/>
          </a:bodyPr>
          <a:lstStyle/>
          <a:p>
            <a:pPr marL="342900" indent="-342900">
              <a:lnSpc>
                <a:spcPts val="3999"/>
              </a:lnSpc>
              <a:buFont typeface="Arial" panose="020B0604020202020204" pitchFamily="34" charset="0"/>
              <a:buChar char="•"/>
            </a:pPr>
            <a:r>
              <a:rPr lang="en-US" sz="2499">
                <a:solidFill>
                  <a:srgbClr val="2E2E2E"/>
                </a:solidFill>
                <a:latin typeface="Abril Fatface"/>
                <a:ea typeface="Abril Fatface"/>
                <a:cs typeface="Abril Fatface"/>
                <a:sym typeface="Abril Fatface"/>
              </a:rPr>
              <a:t>M&amp;A high growth strategy; “total beverage” portfolio</a:t>
            </a:r>
          </a:p>
        </p:txBody>
      </p:sp>
    </p:spTree>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A0F29-987C-C815-F41D-B5DC4D442B4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6478D82-F5B6-8DEB-85A3-4C0DEAFA4F87}"/>
              </a:ext>
            </a:extLst>
          </p:cNvPr>
          <p:cNvSpPr/>
          <p:nvPr/>
        </p:nvSpPr>
        <p:spPr>
          <a:xfrm rot="-1625759">
            <a:off x="7878598" y="2149852"/>
            <a:ext cx="10884489" cy="8846121"/>
          </a:xfrm>
          <a:custGeom>
            <a:avLst/>
            <a:gdLst/>
            <a:ahLst/>
            <a:cxnLst/>
            <a:rect l="l" t="t" r="r" b="b"/>
            <a:pathLst>
              <a:path w="10884489" h="8846121">
                <a:moveTo>
                  <a:pt x="0" y="0"/>
                </a:moveTo>
                <a:lnTo>
                  <a:pt x="10884489" y="0"/>
                </a:lnTo>
                <a:lnTo>
                  <a:pt x="10884489" y="8846120"/>
                </a:lnTo>
                <a:lnTo>
                  <a:pt x="0" y="884612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8A734C9F-6F6D-079F-C359-53C0428BB1E9}"/>
              </a:ext>
            </a:extLst>
          </p:cNvPr>
          <p:cNvSpPr txBox="1"/>
          <p:nvPr/>
        </p:nvSpPr>
        <p:spPr>
          <a:xfrm>
            <a:off x="1028700" y="1636255"/>
            <a:ext cx="12992100" cy="1164358"/>
          </a:xfrm>
          <a:prstGeom prst="rect">
            <a:avLst/>
          </a:prstGeom>
        </p:spPr>
        <p:txBody>
          <a:bodyPr wrap="square" lIns="0" tIns="0" rIns="0" bIns="0" rtlCol="0" anchor="t">
            <a:spAutoFit/>
          </a:bodyPr>
          <a:lstStyle/>
          <a:p>
            <a:pPr algn="l">
              <a:lnSpc>
                <a:spcPts val="9000"/>
              </a:lnSpc>
            </a:pPr>
            <a:r>
              <a:rPr lang="en-US" sz="9000">
                <a:solidFill>
                  <a:srgbClr val="2AB4D4"/>
                </a:solidFill>
                <a:latin typeface="Abril Fatface"/>
                <a:ea typeface="Abril Fatface"/>
                <a:cs typeface="Abril Fatface"/>
                <a:sym typeface="Abril Fatface"/>
              </a:rPr>
              <a:t>Financial Performance 1</a:t>
            </a:r>
          </a:p>
        </p:txBody>
      </p:sp>
      <p:sp>
        <p:nvSpPr>
          <p:cNvPr id="4" name="TextBox 4">
            <a:extLst>
              <a:ext uri="{FF2B5EF4-FFF2-40B4-BE49-F238E27FC236}">
                <a16:creationId xmlns:a16="http://schemas.microsoft.com/office/drawing/2014/main" id="{6611175A-F24F-4302-DE4C-C5EF8696FCB0}"/>
              </a:ext>
            </a:extLst>
          </p:cNvPr>
          <p:cNvSpPr txBox="1"/>
          <p:nvPr/>
        </p:nvSpPr>
        <p:spPr>
          <a:xfrm>
            <a:off x="80243" y="3114290"/>
            <a:ext cx="2567707" cy="5963424"/>
          </a:xfrm>
          <a:prstGeom prst="rect">
            <a:avLst/>
          </a:prstGeom>
        </p:spPr>
        <p:txBody>
          <a:bodyPr wrap="square" lIns="0" tIns="0" rIns="0" bIns="0" rtlCol="0" anchor="t">
            <a:noAutofit/>
          </a:bodyPr>
          <a:lstStyle/>
          <a:p>
            <a:pPr marL="342900" indent="-342900">
              <a:lnSpc>
                <a:spcPts val="3999"/>
              </a:lnSpc>
              <a:buFont typeface="Arial" panose="020B0604020202020204" pitchFamily="34" charset="0"/>
              <a:buChar char="•"/>
            </a:pPr>
            <a:r>
              <a:rPr lang="en-US" sz="2800">
                <a:solidFill>
                  <a:srgbClr val="2E2E2E"/>
                </a:solidFill>
                <a:latin typeface="Abril Fatface"/>
                <a:ea typeface="Abril Fatface"/>
                <a:cs typeface="Abril Fatface"/>
                <a:sym typeface="Abril Fatface"/>
              </a:rPr>
              <a:t>Molson has recovered to pre-pandemic financial performance and is trending upwards</a:t>
            </a:r>
          </a:p>
        </p:txBody>
      </p:sp>
      <p:pic>
        <p:nvPicPr>
          <p:cNvPr id="8" name="Picture 4" descr="Home | Molson Coors">
            <a:extLst>
              <a:ext uri="{FF2B5EF4-FFF2-40B4-BE49-F238E27FC236}">
                <a16:creationId xmlns:a16="http://schemas.microsoft.com/office/drawing/2014/main" id="{99AD232D-6000-29F9-2881-A3C20647B3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screenshot of a graph&#10;&#10;AI-generated content may be incorrect.">
            <a:extLst>
              <a:ext uri="{FF2B5EF4-FFF2-40B4-BE49-F238E27FC236}">
                <a16:creationId xmlns:a16="http://schemas.microsoft.com/office/drawing/2014/main" id="{694FE5ED-05CB-28BC-5954-7BEC6FE7CB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67000" y="2933700"/>
            <a:ext cx="15244227" cy="5968974"/>
          </a:xfrm>
          <a:prstGeom prst="rect">
            <a:avLst/>
          </a:prstGeom>
        </p:spPr>
      </p:pic>
    </p:spTree>
    <p:extLst>
      <p:ext uri="{BB962C8B-B14F-4D97-AF65-F5344CB8AC3E}">
        <p14:creationId xmlns:p14="http://schemas.microsoft.com/office/powerpoint/2010/main" val="307450698"/>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C6A73-32F5-4C7F-687A-78080E1B7E8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C786BC7-05B4-70C8-B0B4-D824A216D70B}"/>
              </a:ext>
            </a:extLst>
          </p:cNvPr>
          <p:cNvSpPr/>
          <p:nvPr/>
        </p:nvSpPr>
        <p:spPr>
          <a:xfrm rot="-1625759">
            <a:off x="7878598" y="2149852"/>
            <a:ext cx="10884489" cy="8846121"/>
          </a:xfrm>
          <a:custGeom>
            <a:avLst/>
            <a:gdLst/>
            <a:ahLst/>
            <a:cxnLst/>
            <a:rect l="l" t="t" r="r" b="b"/>
            <a:pathLst>
              <a:path w="10884489" h="8846121">
                <a:moveTo>
                  <a:pt x="0" y="0"/>
                </a:moveTo>
                <a:lnTo>
                  <a:pt x="10884489" y="0"/>
                </a:lnTo>
                <a:lnTo>
                  <a:pt x="10884489" y="8846120"/>
                </a:lnTo>
                <a:lnTo>
                  <a:pt x="0" y="884612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750BBAEA-D384-AAB6-C7C2-E55A5E9D7A93}"/>
              </a:ext>
            </a:extLst>
          </p:cNvPr>
          <p:cNvSpPr txBox="1"/>
          <p:nvPr/>
        </p:nvSpPr>
        <p:spPr>
          <a:xfrm>
            <a:off x="1028700" y="1636255"/>
            <a:ext cx="13144500" cy="1164358"/>
          </a:xfrm>
          <a:prstGeom prst="rect">
            <a:avLst/>
          </a:prstGeom>
        </p:spPr>
        <p:txBody>
          <a:bodyPr wrap="square" lIns="0" tIns="0" rIns="0" bIns="0" rtlCol="0" anchor="t">
            <a:spAutoFit/>
          </a:bodyPr>
          <a:lstStyle/>
          <a:p>
            <a:pPr algn="l">
              <a:lnSpc>
                <a:spcPts val="9000"/>
              </a:lnSpc>
            </a:pPr>
            <a:r>
              <a:rPr lang="en-US" sz="9000">
                <a:solidFill>
                  <a:srgbClr val="2AB4D4"/>
                </a:solidFill>
                <a:latin typeface="Abril Fatface"/>
                <a:ea typeface="Abril Fatface"/>
                <a:cs typeface="Abril Fatface"/>
                <a:sym typeface="Abril Fatface"/>
              </a:rPr>
              <a:t>Financial Performance 2</a:t>
            </a:r>
          </a:p>
        </p:txBody>
      </p:sp>
      <p:sp>
        <p:nvSpPr>
          <p:cNvPr id="4" name="TextBox 4">
            <a:extLst>
              <a:ext uri="{FF2B5EF4-FFF2-40B4-BE49-F238E27FC236}">
                <a16:creationId xmlns:a16="http://schemas.microsoft.com/office/drawing/2014/main" id="{3600A101-82F0-38E0-620A-919D0981F65D}"/>
              </a:ext>
            </a:extLst>
          </p:cNvPr>
          <p:cNvSpPr txBox="1"/>
          <p:nvPr/>
        </p:nvSpPr>
        <p:spPr>
          <a:xfrm>
            <a:off x="10515600" y="2735688"/>
            <a:ext cx="6008785" cy="992066"/>
          </a:xfrm>
          <a:prstGeom prst="rect">
            <a:avLst/>
          </a:prstGeom>
        </p:spPr>
        <p:txBody>
          <a:bodyPr lIns="0" tIns="0" rIns="0" bIns="0" rtlCol="0" anchor="t">
            <a:spAutoFit/>
          </a:bodyPr>
          <a:lstStyle/>
          <a:p>
            <a:pPr marL="342900" indent="-342900">
              <a:lnSpc>
                <a:spcPts val="3999"/>
              </a:lnSpc>
              <a:buFont typeface="Arial" panose="020B0604020202020204" pitchFamily="34" charset="0"/>
              <a:buChar char="•"/>
            </a:pPr>
            <a:r>
              <a:rPr lang="en-US" sz="2500">
                <a:latin typeface="Abril Fatface" panose="02000503000000020003" pitchFamily="2" charset="77"/>
              </a:rPr>
              <a:t>Superior working‑capital efficiency vs peers (2024)</a:t>
            </a:r>
            <a:endParaRPr lang="en-US" sz="2500">
              <a:solidFill>
                <a:srgbClr val="2E2E2E"/>
              </a:solidFill>
              <a:latin typeface="Abril Fatface" panose="02000503000000020003" pitchFamily="2" charset="77"/>
              <a:ea typeface="Abril Fatface"/>
              <a:cs typeface="Abril Fatface"/>
              <a:sym typeface="Abril Fatface"/>
            </a:endParaRPr>
          </a:p>
        </p:txBody>
      </p:sp>
      <p:pic>
        <p:nvPicPr>
          <p:cNvPr id="8" name="Picture 4" descr="Home | Molson Coors">
            <a:extLst>
              <a:ext uri="{FF2B5EF4-FFF2-40B4-BE49-F238E27FC236}">
                <a16:creationId xmlns:a16="http://schemas.microsoft.com/office/drawing/2014/main" id="{260177A8-75FA-BC80-4CD5-91BE51360B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graph of efficiency rates&#10;&#10;AI-generated content may be incorrect.">
            <a:extLst>
              <a:ext uri="{FF2B5EF4-FFF2-40B4-BE49-F238E27FC236}">
                <a16:creationId xmlns:a16="http://schemas.microsoft.com/office/drawing/2014/main" id="{DEE2F25B-095B-4330-559F-1B34CBE554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71444" y="3782525"/>
            <a:ext cx="8305800" cy="5185646"/>
          </a:xfrm>
          <a:prstGeom prst="rect">
            <a:avLst/>
          </a:prstGeom>
        </p:spPr>
      </p:pic>
      <p:pic>
        <p:nvPicPr>
          <p:cNvPr id="10" name="Picture 9" descr="A pie chart with numbers and text&#10;&#10;AI-generated content may be incorrect.">
            <a:extLst>
              <a:ext uri="{FF2B5EF4-FFF2-40B4-BE49-F238E27FC236}">
                <a16:creationId xmlns:a16="http://schemas.microsoft.com/office/drawing/2014/main" id="{CE6F5BBE-F39A-D701-E4D2-060D44BE62EC}"/>
              </a:ext>
            </a:extLst>
          </p:cNvPr>
          <p:cNvPicPr>
            <a:picLocks noChangeAspect="1"/>
          </p:cNvPicPr>
          <p:nvPr/>
        </p:nvPicPr>
        <p:blipFill>
          <a:blip r:embed="rId7">
            <a:extLst>
              <a:ext uri="{28A0092B-C50C-407E-A947-70E740481C1C}">
                <a14:useLocalDpi xmlns:a14="http://schemas.microsoft.com/office/drawing/2010/main" val="0"/>
              </a:ext>
            </a:extLst>
          </a:blip>
          <a:srcRect l="7141" b="7769"/>
          <a:stretch>
            <a:fillRect/>
          </a:stretch>
        </p:blipFill>
        <p:spPr>
          <a:xfrm>
            <a:off x="838200" y="3700279"/>
            <a:ext cx="8305800" cy="6245541"/>
          </a:xfrm>
          <a:prstGeom prst="rect">
            <a:avLst/>
          </a:prstGeom>
        </p:spPr>
      </p:pic>
      <p:sp>
        <p:nvSpPr>
          <p:cNvPr id="11" name="TextBox 4">
            <a:extLst>
              <a:ext uri="{FF2B5EF4-FFF2-40B4-BE49-F238E27FC236}">
                <a16:creationId xmlns:a16="http://schemas.microsoft.com/office/drawing/2014/main" id="{30482336-A053-124F-42DC-7A57A45E97FF}"/>
              </a:ext>
            </a:extLst>
          </p:cNvPr>
          <p:cNvSpPr txBox="1"/>
          <p:nvPr/>
        </p:nvSpPr>
        <p:spPr>
          <a:xfrm>
            <a:off x="1763615" y="2834287"/>
            <a:ext cx="6008785" cy="992066"/>
          </a:xfrm>
          <a:prstGeom prst="rect">
            <a:avLst/>
          </a:prstGeom>
        </p:spPr>
        <p:txBody>
          <a:bodyPr lIns="0" tIns="0" rIns="0" bIns="0" rtlCol="0" anchor="t">
            <a:spAutoFit/>
          </a:bodyPr>
          <a:lstStyle/>
          <a:p>
            <a:pPr marL="342900" indent="-342900">
              <a:lnSpc>
                <a:spcPts val="3999"/>
              </a:lnSpc>
              <a:buFont typeface="Arial" panose="020B0604020202020204" pitchFamily="34" charset="0"/>
              <a:buChar char="•"/>
            </a:pPr>
            <a:r>
              <a:rPr lang="en-US" sz="2500">
                <a:latin typeface="Abril Fatface" panose="02000503000000020003" pitchFamily="2" charset="77"/>
              </a:rPr>
              <a:t>Brand‑heavy Balance Sheet with significant PP&amp;E exposure</a:t>
            </a:r>
            <a:endParaRPr lang="en-US" sz="2500">
              <a:solidFill>
                <a:srgbClr val="2E2E2E"/>
              </a:solidFill>
              <a:latin typeface="Abril Fatface" panose="02000503000000020003" pitchFamily="2" charset="77"/>
              <a:ea typeface="Abril Fatface"/>
              <a:cs typeface="Abril Fatface"/>
              <a:sym typeface="Abril Fatface"/>
            </a:endParaRPr>
          </a:p>
        </p:txBody>
      </p:sp>
    </p:spTree>
    <p:extLst>
      <p:ext uri="{BB962C8B-B14F-4D97-AF65-F5344CB8AC3E}">
        <p14:creationId xmlns:p14="http://schemas.microsoft.com/office/powerpoint/2010/main" val="364853573"/>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6144593">
            <a:off x="8023448" y="-2009860"/>
            <a:ext cx="17617704" cy="17617704"/>
          </a:xfrm>
          <a:custGeom>
            <a:avLst/>
            <a:gdLst/>
            <a:ahLst/>
            <a:cxnLst/>
            <a:rect l="l" t="t" r="r" b="b"/>
            <a:pathLst>
              <a:path w="17617704" h="17617704">
                <a:moveTo>
                  <a:pt x="0" y="0"/>
                </a:moveTo>
                <a:lnTo>
                  <a:pt x="17617704" y="0"/>
                </a:lnTo>
                <a:lnTo>
                  <a:pt x="17617704" y="17617704"/>
                </a:lnTo>
                <a:lnTo>
                  <a:pt x="0" y="17617704"/>
                </a:lnTo>
                <a:lnTo>
                  <a:pt x="0" y="0"/>
                </a:lnTo>
                <a:close/>
              </a:path>
            </a:pathLst>
          </a:custGeom>
          <a:blipFill>
            <a:blip r:embed="rId3">
              <a:alphaModFix amt="3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4662819">
            <a:off x="8489744" y="-2841143"/>
            <a:ext cx="12794948" cy="8828634"/>
          </a:xfrm>
          <a:custGeom>
            <a:avLst/>
            <a:gdLst/>
            <a:ahLst/>
            <a:cxnLst/>
            <a:rect l="l" t="t" r="r" b="b"/>
            <a:pathLst>
              <a:path w="12794948" h="8828634">
                <a:moveTo>
                  <a:pt x="0" y="0"/>
                </a:moveTo>
                <a:lnTo>
                  <a:pt x="12794949" y="0"/>
                </a:lnTo>
                <a:lnTo>
                  <a:pt x="12794949" y="8828633"/>
                </a:lnTo>
                <a:lnTo>
                  <a:pt x="0" y="8828633"/>
                </a:lnTo>
                <a:lnTo>
                  <a:pt x="0" y="0"/>
                </a:lnTo>
                <a:close/>
              </a:path>
            </a:pathLst>
          </a:custGeom>
          <a:blipFill>
            <a:blip r:embed="rId5">
              <a:alphaModFix amt="50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TextBox 4"/>
          <p:cNvSpPr txBox="1"/>
          <p:nvPr/>
        </p:nvSpPr>
        <p:spPr>
          <a:xfrm>
            <a:off x="1028700" y="1230910"/>
            <a:ext cx="10020300" cy="1164358"/>
          </a:xfrm>
          <a:prstGeom prst="rect">
            <a:avLst/>
          </a:prstGeom>
        </p:spPr>
        <p:txBody>
          <a:bodyPr wrap="square" lIns="0" tIns="0" rIns="0" bIns="0" rtlCol="0" anchor="t">
            <a:spAutoFit/>
          </a:bodyPr>
          <a:lstStyle/>
          <a:p>
            <a:pPr algn="l">
              <a:lnSpc>
                <a:spcPts val="9000"/>
              </a:lnSpc>
            </a:pPr>
            <a:r>
              <a:rPr lang="en-US" sz="9000">
                <a:solidFill>
                  <a:srgbClr val="004AAD"/>
                </a:solidFill>
                <a:latin typeface="Abril Fatface"/>
                <a:ea typeface="Abril Fatface"/>
                <a:cs typeface="Abril Fatface"/>
                <a:sym typeface="Abril Fatface"/>
              </a:rPr>
              <a:t>Industry Overview</a:t>
            </a:r>
          </a:p>
        </p:txBody>
      </p:sp>
      <p:sp>
        <p:nvSpPr>
          <p:cNvPr id="14" name="Freeform 14"/>
          <p:cNvSpPr/>
          <p:nvPr/>
        </p:nvSpPr>
        <p:spPr>
          <a:xfrm rot="8905814" flipH="1">
            <a:off x="-4266374" y="6074235"/>
            <a:ext cx="11300655" cy="9184351"/>
          </a:xfrm>
          <a:custGeom>
            <a:avLst/>
            <a:gdLst/>
            <a:ahLst/>
            <a:cxnLst/>
            <a:rect l="l" t="t" r="r" b="b"/>
            <a:pathLst>
              <a:path w="11300655" h="9184351">
                <a:moveTo>
                  <a:pt x="11300655" y="0"/>
                </a:moveTo>
                <a:lnTo>
                  <a:pt x="0" y="0"/>
                </a:lnTo>
                <a:lnTo>
                  <a:pt x="0" y="9184351"/>
                </a:lnTo>
                <a:lnTo>
                  <a:pt x="11300655" y="9184351"/>
                </a:lnTo>
                <a:lnTo>
                  <a:pt x="11300655" y="0"/>
                </a:lnTo>
                <a:close/>
              </a:path>
            </a:pathLst>
          </a:custGeom>
          <a:blipFill>
            <a:blip r:embed="rId7">
              <a:alphaModFix amt="50000"/>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16" name="Picture 15" descr="A bar graph with numbers and a bar chart&#10;&#10;AI-generated content may be incorrect.">
            <a:extLst>
              <a:ext uri="{FF2B5EF4-FFF2-40B4-BE49-F238E27FC236}">
                <a16:creationId xmlns:a16="http://schemas.microsoft.com/office/drawing/2014/main" id="{435DAD66-FBAD-52EB-D870-4E4C958252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86631" y="2395268"/>
            <a:ext cx="9821126" cy="5749622"/>
          </a:xfrm>
          <a:prstGeom prst="rect">
            <a:avLst/>
          </a:prstGeom>
        </p:spPr>
      </p:pic>
      <p:pic>
        <p:nvPicPr>
          <p:cNvPr id="6" name="Picture 4" descr="Home | Molson Coors">
            <a:extLst>
              <a:ext uri="{FF2B5EF4-FFF2-40B4-BE49-F238E27FC236}">
                <a16:creationId xmlns:a16="http://schemas.microsoft.com/office/drawing/2014/main" id="{9D819758-2EE7-8BB1-C0BC-1B2B950C638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62A0FAC-E99A-2A64-6A0A-C5B9816A02D3}"/>
              </a:ext>
            </a:extLst>
          </p:cNvPr>
          <p:cNvSpPr txBox="1"/>
          <p:nvPr/>
        </p:nvSpPr>
        <p:spPr>
          <a:xfrm>
            <a:off x="8386631" y="8287943"/>
            <a:ext cx="4110169" cy="1200329"/>
          </a:xfrm>
          <a:prstGeom prst="rect">
            <a:avLst/>
          </a:prstGeom>
          <a:noFill/>
        </p:spPr>
        <p:txBody>
          <a:bodyPr wrap="square" rtlCol="0">
            <a:spAutoFit/>
          </a:bodyPr>
          <a:lstStyle/>
          <a:p>
            <a:pPr marL="457200" indent="-457200">
              <a:buFont typeface="Arial" panose="020B0604020202020204" pitchFamily="34" charset="0"/>
              <a:buChar char="•"/>
            </a:pPr>
            <a:r>
              <a:rPr lang="en-US" sz="3600">
                <a:solidFill>
                  <a:srgbClr val="2E2E2E"/>
                </a:solidFill>
                <a:latin typeface="Abril Fatface"/>
                <a:ea typeface="Abril Fatface"/>
                <a:cs typeface="Abril Fatface"/>
                <a:sym typeface="Abril Fatface"/>
              </a:rPr>
              <a:t>CAGR = 3.5% from 2019-2024</a:t>
            </a:r>
          </a:p>
        </p:txBody>
      </p:sp>
      <p:sp>
        <p:nvSpPr>
          <p:cNvPr id="5" name="TextBox 5"/>
          <p:cNvSpPr txBox="1"/>
          <p:nvPr/>
        </p:nvSpPr>
        <p:spPr>
          <a:xfrm>
            <a:off x="344197" y="2687791"/>
            <a:ext cx="7733004" cy="6368299"/>
          </a:xfrm>
          <a:prstGeom prst="rect">
            <a:avLst/>
          </a:prstGeom>
        </p:spPr>
        <p:txBody>
          <a:bodyPr wrap="square" lIns="0" tIns="0" rIns="0" bIns="0" rtlCol="0" anchor="t">
            <a:noAutofit/>
          </a:bodyPr>
          <a:lstStyle/>
          <a:p>
            <a:pPr marL="342900" indent="-342900" algn="l">
              <a:buFont typeface="Arial" panose="020B0604020202020204" pitchFamily="34" charset="0"/>
              <a:buChar char="•"/>
            </a:pPr>
            <a:r>
              <a:rPr lang="en-US" sz="3600">
                <a:solidFill>
                  <a:srgbClr val="2E2E2E"/>
                </a:solidFill>
                <a:latin typeface="Abril Fatface"/>
                <a:ea typeface="Abril Fatface"/>
                <a:cs typeface="Abril Fatface"/>
                <a:sym typeface="Abril Fatface"/>
              </a:rPr>
              <a:t>RTD (Ready-to-Drink) products are surging</a:t>
            </a:r>
          </a:p>
          <a:p>
            <a:pPr marL="342900" indent="-342900" algn="l">
              <a:lnSpc>
                <a:spcPct val="200000"/>
              </a:lnSpc>
              <a:buFont typeface="Arial" panose="020B0604020202020204" pitchFamily="34" charset="0"/>
              <a:buChar char="•"/>
            </a:pPr>
            <a:r>
              <a:rPr lang="en-US" sz="3600">
                <a:solidFill>
                  <a:srgbClr val="2E2E2E"/>
                </a:solidFill>
                <a:latin typeface="Abril Fatface"/>
                <a:ea typeface="Abril Fatface"/>
                <a:cs typeface="Abril Fatface"/>
                <a:sym typeface="Abril Fatface"/>
              </a:rPr>
              <a:t>On-Premise vs. Off-Premise</a:t>
            </a:r>
          </a:p>
          <a:p>
            <a:pPr marL="342900" indent="-342900" algn="l">
              <a:lnSpc>
                <a:spcPct val="200000"/>
              </a:lnSpc>
              <a:buFont typeface="Arial" panose="020B0604020202020204" pitchFamily="34" charset="0"/>
              <a:buChar char="•"/>
            </a:pPr>
            <a:r>
              <a:rPr lang="en-US" sz="3600">
                <a:solidFill>
                  <a:srgbClr val="2E2E2E"/>
                </a:solidFill>
                <a:latin typeface="Abril Fatface"/>
                <a:ea typeface="Abril Fatface"/>
                <a:cs typeface="Abril Fatface"/>
                <a:sym typeface="Abril Fatface"/>
              </a:rPr>
              <a:t>High Input Costs</a:t>
            </a:r>
          </a:p>
          <a:p>
            <a:pPr marL="342900" indent="-342900">
              <a:lnSpc>
                <a:spcPct val="200000"/>
              </a:lnSpc>
              <a:buFont typeface="Arial" panose="020B0604020202020204" pitchFamily="34" charset="0"/>
              <a:buChar char="•"/>
            </a:pPr>
            <a:r>
              <a:rPr lang="en-US" sz="3600">
                <a:solidFill>
                  <a:srgbClr val="2E2E2E"/>
                </a:solidFill>
                <a:latin typeface="Abril Fatface"/>
                <a:ea typeface="Abril Fatface"/>
                <a:cs typeface="Abril Fatface"/>
                <a:sym typeface="Abril Fatface"/>
              </a:rPr>
              <a:t>“Brand Premiumization”</a:t>
            </a:r>
          </a:p>
          <a:p>
            <a:pPr marL="342900" indent="-342900">
              <a:lnSpc>
                <a:spcPct val="200000"/>
              </a:lnSpc>
              <a:buFont typeface="Arial" panose="020B0604020202020204" pitchFamily="34" charset="0"/>
              <a:buChar char="•"/>
            </a:pPr>
            <a:r>
              <a:rPr lang="en-US" sz="3600">
                <a:solidFill>
                  <a:srgbClr val="2E2E2E"/>
                </a:solidFill>
                <a:latin typeface="Abril Fatface"/>
                <a:ea typeface="Abril Fatface"/>
                <a:cs typeface="Abril Fatface"/>
                <a:sym typeface="Abril Fatface"/>
              </a:rPr>
              <a:t>Push for 18–30-year-old </a:t>
            </a:r>
          </a:p>
          <a:p>
            <a:r>
              <a:rPr lang="en-US" sz="3600">
                <a:solidFill>
                  <a:srgbClr val="2E2E2E"/>
                </a:solidFill>
                <a:latin typeface="Abril Fatface"/>
                <a:ea typeface="Abril Fatface"/>
                <a:cs typeface="Abril Fatface"/>
                <a:sym typeface="Abril Fatface"/>
              </a:rPr>
              <a:t>    Demographic</a:t>
            </a: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D8586-941B-20CC-1FBB-404430F11A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D81F11E-D82B-04B0-B823-F5A2A5C6411F}"/>
              </a:ext>
            </a:extLst>
          </p:cNvPr>
          <p:cNvSpPr/>
          <p:nvPr/>
        </p:nvSpPr>
        <p:spPr>
          <a:xfrm rot="6144593">
            <a:off x="8023448" y="-2009860"/>
            <a:ext cx="17617704" cy="17617704"/>
          </a:xfrm>
          <a:custGeom>
            <a:avLst/>
            <a:gdLst/>
            <a:ahLst/>
            <a:cxnLst/>
            <a:rect l="l" t="t" r="r" b="b"/>
            <a:pathLst>
              <a:path w="17617704" h="17617704">
                <a:moveTo>
                  <a:pt x="0" y="0"/>
                </a:moveTo>
                <a:lnTo>
                  <a:pt x="17617704" y="0"/>
                </a:lnTo>
                <a:lnTo>
                  <a:pt x="17617704" y="17617704"/>
                </a:lnTo>
                <a:lnTo>
                  <a:pt x="0" y="17617704"/>
                </a:lnTo>
                <a:lnTo>
                  <a:pt x="0" y="0"/>
                </a:lnTo>
                <a:close/>
              </a:path>
            </a:pathLst>
          </a:custGeom>
          <a:blipFill>
            <a:blip r:embed="rId3">
              <a:alphaModFix amt="35000"/>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5" name="Picture 4" descr="Home | Molson Coors">
            <a:extLst>
              <a:ext uri="{FF2B5EF4-FFF2-40B4-BE49-F238E27FC236}">
                <a16:creationId xmlns:a16="http://schemas.microsoft.com/office/drawing/2014/main" id="{A8D83FFE-F5AB-3A04-17BE-CC66978F2C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3">
            <a:extLst>
              <a:ext uri="{FF2B5EF4-FFF2-40B4-BE49-F238E27FC236}">
                <a16:creationId xmlns:a16="http://schemas.microsoft.com/office/drawing/2014/main" id="{52C634FB-FC0A-382F-AC69-3DDEAD863946}"/>
              </a:ext>
            </a:extLst>
          </p:cNvPr>
          <p:cNvSpPr/>
          <p:nvPr/>
        </p:nvSpPr>
        <p:spPr>
          <a:xfrm rot="4662819">
            <a:off x="8489744" y="-2841143"/>
            <a:ext cx="12794948" cy="8828634"/>
          </a:xfrm>
          <a:custGeom>
            <a:avLst/>
            <a:gdLst/>
            <a:ahLst/>
            <a:cxnLst/>
            <a:rect l="l" t="t" r="r" b="b"/>
            <a:pathLst>
              <a:path w="12794948" h="8828634">
                <a:moveTo>
                  <a:pt x="0" y="0"/>
                </a:moveTo>
                <a:lnTo>
                  <a:pt x="12794949" y="0"/>
                </a:lnTo>
                <a:lnTo>
                  <a:pt x="12794949" y="8828633"/>
                </a:lnTo>
                <a:lnTo>
                  <a:pt x="0" y="8828633"/>
                </a:lnTo>
                <a:lnTo>
                  <a:pt x="0" y="0"/>
                </a:lnTo>
                <a:close/>
              </a:path>
            </a:pathLst>
          </a:custGeom>
          <a:blipFill>
            <a:blip r:embed="rId6">
              <a:alphaModFix amt="50000"/>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 name="TextBox 4">
            <a:extLst>
              <a:ext uri="{FF2B5EF4-FFF2-40B4-BE49-F238E27FC236}">
                <a16:creationId xmlns:a16="http://schemas.microsoft.com/office/drawing/2014/main" id="{46E26F85-C998-C0B4-49AB-F87931ABE6B2}"/>
              </a:ext>
            </a:extLst>
          </p:cNvPr>
          <p:cNvSpPr txBox="1"/>
          <p:nvPr/>
        </p:nvSpPr>
        <p:spPr>
          <a:xfrm>
            <a:off x="1028700" y="992785"/>
            <a:ext cx="10020300" cy="1164358"/>
          </a:xfrm>
          <a:prstGeom prst="rect">
            <a:avLst/>
          </a:prstGeom>
        </p:spPr>
        <p:txBody>
          <a:bodyPr wrap="square" lIns="0" tIns="0" rIns="0" bIns="0" rtlCol="0" anchor="t">
            <a:spAutoFit/>
          </a:bodyPr>
          <a:lstStyle/>
          <a:p>
            <a:pPr algn="l">
              <a:lnSpc>
                <a:spcPts val="9000"/>
              </a:lnSpc>
            </a:pPr>
            <a:r>
              <a:rPr lang="en-US" sz="9000">
                <a:solidFill>
                  <a:srgbClr val="2AB4D4"/>
                </a:solidFill>
                <a:latin typeface="Abril Fatface"/>
                <a:ea typeface="Abril Fatface"/>
                <a:cs typeface="Abril Fatface"/>
                <a:sym typeface="Abril Fatface"/>
              </a:rPr>
              <a:t>Competitors</a:t>
            </a:r>
          </a:p>
        </p:txBody>
      </p:sp>
      <p:sp>
        <p:nvSpPr>
          <p:cNvPr id="6" name="TextBox 6">
            <a:extLst>
              <a:ext uri="{FF2B5EF4-FFF2-40B4-BE49-F238E27FC236}">
                <a16:creationId xmlns:a16="http://schemas.microsoft.com/office/drawing/2014/main" id="{28E6F5EE-F158-DD81-1039-0DB067611C52}"/>
              </a:ext>
            </a:extLst>
          </p:cNvPr>
          <p:cNvSpPr txBox="1"/>
          <p:nvPr/>
        </p:nvSpPr>
        <p:spPr>
          <a:xfrm>
            <a:off x="376973" y="2470375"/>
            <a:ext cx="3323684" cy="1164358"/>
          </a:xfrm>
          <a:custGeom>
            <a:avLst/>
            <a:gdLst>
              <a:gd name="csX0" fmla="*/ 0 w 3323684"/>
              <a:gd name="csY0" fmla="*/ 0 h 1164358"/>
              <a:gd name="csX1" fmla="*/ 520710 w 3323684"/>
              <a:gd name="csY1" fmla="*/ 0 h 1164358"/>
              <a:gd name="csX2" fmla="*/ 974947 w 3323684"/>
              <a:gd name="csY2" fmla="*/ 0 h 1164358"/>
              <a:gd name="csX3" fmla="*/ 1462421 w 3323684"/>
              <a:gd name="csY3" fmla="*/ 0 h 1164358"/>
              <a:gd name="csX4" fmla="*/ 2049605 w 3323684"/>
              <a:gd name="csY4" fmla="*/ 0 h 1164358"/>
              <a:gd name="csX5" fmla="*/ 2570316 w 3323684"/>
              <a:gd name="csY5" fmla="*/ 0 h 1164358"/>
              <a:gd name="csX6" fmla="*/ 3323684 w 3323684"/>
              <a:gd name="csY6" fmla="*/ 0 h 1164358"/>
              <a:gd name="csX7" fmla="*/ 3323684 w 3323684"/>
              <a:gd name="csY7" fmla="*/ 593823 h 1164358"/>
              <a:gd name="csX8" fmla="*/ 3323684 w 3323684"/>
              <a:gd name="csY8" fmla="*/ 1164358 h 1164358"/>
              <a:gd name="csX9" fmla="*/ 2769737 w 3323684"/>
              <a:gd name="csY9" fmla="*/ 1164358 h 1164358"/>
              <a:gd name="csX10" fmla="*/ 2282263 w 3323684"/>
              <a:gd name="csY10" fmla="*/ 1164358 h 1164358"/>
              <a:gd name="csX11" fmla="*/ 1661842 w 3323684"/>
              <a:gd name="csY11" fmla="*/ 1164358 h 1164358"/>
              <a:gd name="csX12" fmla="*/ 1141132 w 3323684"/>
              <a:gd name="csY12" fmla="*/ 1164358 h 1164358"/>
              <a:gd name="csX13" fmla="*/ 686895 w 3323684"/>
              <a:gd name="csY13" fmla="*/ 1164358 h 1164358"/>
              <a:gd name="csX14" fmla="*/ 0 w 3323684"/>
              <a:gd name="csY14" fmla="*/ 1164358 h 1164358"/>
              <a:gd name="csX15" fmla="*/ 0 w 3323684"/>
              <a:gd name="csY15" fmla="*/ 605466 h 1164358"/>
              <a:gd name="csX16" fmla="*/ 0 w 3323684"/>
              <a:gd name="csY16" fmla="*/ 0 h 11643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323684" h="1164358" fill="none" extrusionOk="0">
                <a:moveTo>
                  <a:pt x="0" y="0"/>
                </a:moveTo>
                <a:cubicBezTo>
                  <a:pt x="116779" y="-48214"/>
                  <a:pt x="352493" y="4366"/>
                  <a:pt x="520710" y="0"/>
                </a:cubicBezTo>
                <a:cubicBezTo>
                  <a:pt x="688927" y="-4366"/>
                  <a:pt x="833150" y="27401"/>
                  <a:pt x="974947" y="0"/>
                </a:cubicBezTo>
                <a:cubicBezTo>
                  <a:pt x="1116744" y="-27401"/>
                  <a:pt x="1249365" y="13351"/>
                  <a:pt x="1462421" y="0"/>
                </a:cubicBezTo>
                <a:cubicBezTo>
                  <a:pt x="1675477" y="-13351"/>
                  <a:pt x="1763903" y="19651"/>
                  <a:pt x="2049605" y="0"/>
                </a:cubicBezTo>
                <a:cubicBezTo>
                  <a:pt x="2335307" y="-19651"/>
                  <a:pt x="2451690" y="1563"/>
                  <a:pt x="2570316" y="0"/>
                </a:cubicBezTo>
                <a:cubicBezTo>
                  <a:pt x="2688942" y="-1563"/>
                  <a:pt x="2967356" y="15681"/>
                  <a:pt x="3323684" y="0"/>
                </a:cubicBezTo>
                <a:cubicBezTo>
                  <a:pt x="3332159" y="241245"/>
                  <a:pt x="3322291" y="408404"/>
                  <a:pt x="3323684" y="593823"/>
                </a:cubicBezTo>
                <a:cubicBezTo>
                  <a:pt x="3325077" y="779242"/>
                  <a:pt x="3278502" y="1003693"/>
                  <a:pt x="3323684" y="1164358"/>
                </a:cubicBezTo>
                <a:cubicBezTo>
                  <a:pt x="3205618" y="1194195"/>
                  <a:pt x="2896071" y="1110280"/>
                  <a:pt x="2769737" y="1164358"/>
                </a:cubicBezTo>
                <a:cubicBezTo>
                  <a:pt x="2643403" y="1218436"/>
                  <a:pt x="2461134" y="1153610"/>
                  <a:pt x="2282263" y="1164358"/>
                </a:cubicBezTo>
                <a:cubicBezTo>
                  <a:pt x="2103392" y="1175106"/>
                  <a:pt x="1940176" y="1152877"/>
                  <a:pt x="1661842" y="1164358"/>
                </a:cubicBezTo>
                <a:cubicBezTo>
                  <a:pt x="1383508" y="1175839"/>
                  <a:pt x="1392667" y="1151799"/>
                  <a:pt x="1141132" y="1164358"/>
                </a:cubicBezTo>
                <a:cubicBezTo>
                  <a:pt x="889597" y="1176917"/>
                  <a:pt x="856372" y="1135252"/>
                  <a:pt x="686895" y="1164358"/>
                </a:cubicBezTo>
                <a:cubicBezTo>
                  <a:pt x="517418" y="1193464"/>
                  <a:pt x="287207" y="1161009"/>
                  <a:pt x="0" y="1164358"/>
                </a:cubicBezTo>
                <a:cubicBezTo>
                  <a:pt x="-60777" y="938037"/>
                  <a:pt x="34219" y="739094"/>
                  <a:pt x="0" y="605466"/>
                </a:cubicBezTo>
                <a:cubicBezTo>
                  <a:pt x="-34219" y="471838"/>
                  <a:pt x="64125" y="149985"/>
                  <a:pt x="0" y="0"/>
                </a:cubicBezTo>
                <a:close/>
              </a:path>
              <a:path w="3323684" h="1164358" stroke="0" extrusionOk="0">
                <a:moveTo>
                  <a:pt x="0" y="0"/>
                </a:moveTo>
                <a:cubicBezTo>
                  <a:pt x="171569" y="-30527"/>
                  <a:pt x="385541" y="5171"/>
                  <a:pt x="520710" y="0"/>
                </a:cubicBezTo>
                <a:cubicBezTo>
                  <a:pt x="655879" y="-5171"/>
                  <a:pt x="852287" y="2079"/>
                  <a:pt x="974947" y="0"/>
                </a:cubicBezTo>
                <a:cubicBezTo>
                  <a:pt x="1097607" y="-2079"/>
                  <a:pt x="1289642" y="16709"/>
                  <a:pt x="1595368" y="0"/>
                </a:cubicBezTo>
                <a:cubicBezTo>
                  <a:pt x="1901094" y="-16709"/>
                  <a:pt x="1929308" y="4823"/>
                  <a:pt x="2116079" y="0"/>
                </a:cubicBezTo>
                <a:cubicBezTo>
                  <a:pt x="2302850" y="-4823"/>
                  <a:pt x="2426822" y="32205"/>
                  <a:pt x="2636789" y="0"/>
                </a:cubicBezTo>
                <a:cubicBezTo>
                  <a:pt x="2846756" y="-32205"/>
                  <a:pt x="3107738" y="63653"/>
                  <a:pt x="3323684" y="0"/>
                </a:cubicBezTo>
                <a:cubicBezTo>
                  <a:pt x="3368945" y="191149"/>
                  <a:pt x="3268292" y="284399"/>
                  <a:pt x="3323684" y="558892"/>
                </a:cubicBezTo>
                <a:cubicBezTo>
                  <a:pt x="3379076" y="833385"/>
                  <a:pt x="3286227" y="917146"/>
                  <a:pt x="3323684" y="1164358"/>
                </a:cubicBezTo>
                <a:cubicBezTo>
                  <a:pt x="3175650" y="1204360"/>
                  <a:pt x="3033710" y="1151788"/>
                  <a:pt x="2836210" y="1164358"/>
                </a:cubicBezTo>
                <a:cubicBezTo>
                  <a:pt x="2638710" y="1176928"/>
                  <a:pt x="2411675" y="1120605"/>
                  <a:pt x="2282263" y="1164358"/>
                </a:cubicBezTo>
                <a:cubicBezTo>
                  <a:pt x="2152851" y="1208111"/>
                  <a:pt x="1858010" y="1101332"/>
                  <a:pt x="1728316" y="1164358"/>
                </a:cubicBezTo>
                <a:cubicBezTo>
                  <a:pt x="1598622" y="1227384"/>
                  <a:pt x="1464932" y="1107131"/>
                  <a:pt x="1207605" y="1164358"/>
                </a:cubicBezTo>
                <a:cubicBezTo>
                  <a:pt x="950278" y="1221585"/>
                  <a:pt x="782390" y="1099354"/>
                  <a:pt x="587184" y="1164358"/>
                </a:cubicBezTo>
                <a:cubicBezTo>
                  <a:pt x="391978" y="1229362"/>
                  <a:pt x="158668" y="1142231"/>
                  <a:pt x="0" y="1164358"/>
                </a:cubicBezTo>
                <a:cubicBezTo>
                  <a:pt x="-30121" y="934347"/>
                  <a:pt x="15669" y="776265"/>
                  <a:pt x="0" y="605466"/>
                </a:cubicBezTo>
                <a:cubicBezTo>
                  <a:pt x="-15669" y="434667"/>
                  <a:pt x="14517" y="142422"/>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1. Anheuser-Busch</a:t>
            </a:r>
          </a:p>
        </p:txBody>
      </p:sp>
      <p:sp>
        <p:nvSpPr>
          <p:cNvPr id="7" name="TextBox 7">
            <a:extLst>
              <a:ext uri="{FF2B5EF4-FFF2-40B4-BE49-F238E27FC236}">
                <a16:creationId xmlns:a16="http://schemas.microsoft.com/office/drawing/2014/main" id="{D72B5E9D-4E56-D2F2-109A-24817FFEAB88}"/>
              </a:ext>
            </a:extLst>
          </p:cNvPr>
          <p:cNvSpPr txBox="1"/>
          <p:nvPr/>
        </p:nvSpPr>
        <p:spPr>
          <a:xfrm>
            <a:off x="14052077" y="3943926"/>
            <a:ext cx="3810093" cy="699389"/>
          </a:xfrm>
          <a:custGeom>
            <a:avLst/>
            <a:gdLst>
              <a:gd name="csX0" fmla="*/ 0 w 3810093"/>
              <a:gd name="csY0" fmla="*/ 0 h 699389"/>
              <a:gd name="csX1" fmla="*/ 468097 w 3810093"/>
              <a:gd name="csY1" fmla="*/ 0 h 699389"/>
              <a:gd name="csX2" fmla="*/ 1088598 w 3810093"/>
              <a:gd name="csY2" fmla="*/ 0 h 699389"/>
              <a:gd name="csX3" fmla="*/ 1670998 w 3810093"/>
              <a:gd name="csY3" fmla="*/ 0 h 699389"/>
              <a:gd name="csX4" fmla="*/ 2215297 w 3810093"/>
              <a:gd name="csY4" fmla="*/ 0 h 699389"/>
              <a:gd name="csX5" fmla="*/ 2797697 w 3810093"/>
              <a:gd name="csY5" fmla="*/ 0 h 699389"/>
              <a:gd name="csX6" fmla="*/ 3303895 w 3810093"/>
              <a:gd name="csY6" fmla="*/ 0 h 699389"/>
              <a:gd name="csX7" fmla="*/ 3810093 w 3810093"/>
              <a:gd name="csY7" fmla="*/ 0 h 699389"/>
              <a:gd name="csX8" fmla="*/ 3810093 w 3810093"/>
              <a:gd name="csY8" fmla="*/ 363682 h 699389"/>
              <a:gd name="csX9" fmla="*/ 3810093 w 3810093"/>
              <a:gd name="csY9" fmla="*/ 699389 h 699389"/>
              <a:gd name="csX10" fmla="*/ 3227693 w 3810093"/>
              <a:gd name="csY10" fmla="*/ 699389 h 699389"/>
              <a:gd name="csX11" fmla="*/ 2721495 w 3810093"/>
              <a:gd name="csY11" fmla="*/ 699389 h 699389"/>
              <a:gd name="csX12" fmla="*/ 2139095 w 3810093"/>
              <a:gd name="csY12" fmla="*/ 699389 h 699389"/>
              <a:gd name="csX13" fmla="*/ 1594796 w 3810093"/>
              <a:gd name="csY13" fmla="*/ 699389 h 699389"/>
              <a:gd name="csX14" fmla="*/ 974295 w 3810093"/>
              <a:gd name="csY14" fmla="*/ 699389 h 699389"/>
              <a:gd name="csX15" fmla="*/ 468097 w 3810093"/>
              <a:gd name="csY15" fmla="*/ 699389 h 699389"/>
              <a:gd name="csX16" fmla="*/ 0 w 3810093"/>
              <a:gd name="csY16" fmla="*/ 699389 h 699389"/>
              <a:gd name="csX17" fmla="*/ 0 w 3810093"/>
              <a:gd name="csY17" fmla="*/ 356688 h 699389"/>
              <a:gd name="csX18" fmla="*/ 0 w 3810093"/>
              <a:gd name="csY18" fmla="*/ 0 h 6993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810093" h="699389" fill="none" extrusionOk="0">
                <a:moveTo>
                  <a:pt x="0" y="0"/>
                </a:moveTo>
                <a:cubicBezTo>
                  <a:pt x="144316" y="-24308"/>
                  <a:pt x="252215" y="50380"/>
                  <a:pt x="468097" y="0"/>
                </a:cubicBezTo>
                <a:cubicBezTo>
                  <a:pt x="683979" y="-50380"/>
                  <a:pt x="815564" y="14982"/>
                  <a:pt x="1088598" y="0"/>
                </a:cubicBezTo>
                <a:cubicBezTo>
                  <a:pt x="1361632" y="-14982"/>
                  <a:pt x="1427119" y="68244"/>
                  <a:pt x="1670998" y="0"/>
                </a:cubicBezTo>
                <a:cubicBezTo>
                  <a:pt x="1914877" y="-68244"/>
                  <a:pt x="1962397" y="63022"/>
                  <a:pt x="2215297" y="0"/>
                </a:cubicBezTo>
                <a:cubicBezTo>
                  <a:pt x="2468197" y="-63022"/>
                  <a:pt x="2531089" y="69814"/>
                  <a:pt x="2797697" y="0"/>
                </a:cubicBezTo>
                <a:cubicBezTo>
                  <a:pt x="3064305" y="-69814"/>
                  <a:pt x="3152816" y="21918"/>
                  <a:pt x="3303895" y="0"/>
                </a:cubicBezTo>
                <a:cubicBezTo>
                  <a:pt x="3454974" y="-21918"/>
                  <a:pt x="3650740" y="52208"/>
                  <a:pt x="3810093" y="0"/>
                </a:cubicBezTo>
                <a:cubicBezTo>
                  <a:pt x="3853532" y="78778"/>
                  <a:pt x="3804804" y="204647"/>
                  <a:pt x="3810093" y="363682"/>
                </a:cubicBezTo>
                <a:cubicBezTo>
                  <a:pt x="3815382" y="522717"/>
                  <a:pt x="3771349" y="537200"/>
                  <a:pt x="3810093" y="699389"/>
                </a:cubicBezTo>
                <a:cubicBezTo>
                  <a:pt x="3544633" y="727193"/>
                  <a:pt x="3503484" y="632074"/>
                  <a:pt x="3227693" y="699389"/>
                </a:cubicBezTo>
                <a:cubicBezTo>
                  <a:pt x="2951902" y="766704"/>
                  <a:pt x="2928791" y="678723"/>
                  <a:pt x="2721495" y="699389"/>
                </a:cubicBezTo>
                <a:cubicBezTo>
                  <a:pt x="2514199" y="720055"/>
                  <a:pt x="2425534" y="645553"/>
                  <a:pt x="2139095" y="699389"/>
                </a:cubicBezTo>
                <a:cubicBezTo>
                  <a:pt x="1852656" y="753225"/>
                  <a:pt x="1827411" y="648064"/>
                  <a:pt x="1594796" y="699389"/>
                </a:cubicBezTo>
                <a:cubicBezTo>
                  <a:pt x="1362181" y="750714"/>
                  <a:pt x="1157603" y="634157"/>
                  <a:pt x="974295" y="699389"/>
                </a:cubicBezTo>
                <a:cubicBezTo>
                  <a:pt x="790987" y="764621"/>
                  <a:pt x="610738" y="670824"/>
                  <a:pt x="468097" y="699389"/>
                </a:cubicBezTo>
                <a:cubicBezTo>
                  <a:pt x="325456" y="727954"/>
                  <a:pt x="193538" y="655981"/>
                  <a:pt x="0" y="699389"/>
                </a:cubicBezTo>
                <a:cubicBezTo>
                  <a:pt x="-20328" y="603802"/>
                  <a:pt x="39611" y="444451"/>
                  <a:pt x="0" y="356688"/>
                </a:cubicBezTo>
                <a:cubicBezTo>
                  <a:pt x="-39611" y="268925"/>
                  <a:pt x="1034" y="83421"/>
                  <a:pt x="0" y="0"/>
                </a:cubicBezTo>
                <a:close/>
              </a:path>
              <a:path w="3810093" h="699389" stroke="0" extrusionOk="0">
                <a:moveTo>
                  <a:pt x="0" y="0"/>
                </a:moveTo>
                <a:cubicBezTo>
                  <a:pt x="239537" y="-44291"/>
                  <a:pt x="372813" y="38207"/>
                  <a:pt x="506198" y="0"/>
                </a:cubicBezTo>
                <a:cubicBezTo>
                  <a:pt x="639583" y="-38207"/>
                  <a:pt x="854235" y="31049"/>
                  <a:pt x="1050497" y="0"/>
                </a:cubicBezTo>
                <a:cubicBezTo>
                  <a:pt x="1246759" y="-31049"/>
                  <a:pt x="1388139" y="64718"/>
                  <a:pt x="1632897" y="0"/>
                </a:cubicBezTo>
                <a:cubicBezTo>
                  <a:pt x="1877655" y="-64718"/>
                  <a:pt x="1887409" y="22068"/>
                  <a:pt x="2139095" y="0"/>
                </a:cubicBezTo>
                <a:cubicBezTo>
                  <a:pt x="2390781" y="-22068"/>
                  <a:pt x="2388562" y="31796"/>
                  <a:pt x="2569091" y="0"/>
                </a:cubicBezTo>
                <a:cubicBezTo>
                  <a:pt x="2749620" y="-31796"/>
                  <a:pt x="2996881" y="11585"/>
                  <a:pt x="3113390" y="0"/>
                </a:cubicBezTo>
                <a:cubicBezTo>
                  <a:pt x="3229899" y="-11585"/>
                  <a:pt x="3613436" y="51081"/>
                  <a:pt x="3810093" y="0"/>
                </a:cubicBezTo>
                <a:cubicBezTo>
                  <a:pt x="3844452" y="125951"/>
                  <a:pt x="3794943" y="254508"/>
                  <a:pt x="3810093" y="363682"/>
                </a:cubicBezTo>
                <a:cubicBezTo>
                  <a:pt x="3825243" y="472856"/>
                  <a:pt x="3796955" y="555981"/>
                  <a:pt x="3810093" y="699389"/>
                </a:cubicBezTo>
                <a:cubicBezTo>
                  <a:pt x="3659824" y="728647"/>
                  <a:pt x="3547785" y="676740"/>
                  <a:pt x="3341996" y="699389"/>
                </a:cubicBezTo>
                <a:cubicBezTo>
                  <a:pt x="3136207" y="722038"/>
                  <a:pt x="2984413" y="667406"/>
                  <a:pt x="2721495" y="699389"/>
                </a:cubicBezTo>
                <a:cubicBezTo>
                  <a:pt x="2458577" y="731372"/>
                  <a:pt x="2369679" y="639397"/>
                  <a:pt x="2139095" y="699389"/>
                </a:cubicBezTo>
                <a:cubicBezTo>
                  <a:pt x="1908511" y="759381"/>
                  <a:pt x="1867829" y="666541"/>
                  <a:pt x="1670998" y="699389"/>
                </a:cubicBezTo>
                <a:cubicBezTo>
                  <a:pt x="1474167" y="732237"/>
                  <a:pt x="1351641" y="689210"/>
                  <a:pt x="1126699" y="699389"/>
                </a:cubicBezTo>
                <a:cubicBezTo>
                  <a:pt x="901757" y="709568"/>
                  <a:pt x="779558" y="681123"/>
                  <a:pt x="620501" y="699389"/>
                </a:cubicBezTo>
                <a:cubicBezTo>
                  <a:pt x="461444" y="717655"/>
                  <a:pt x="129362" y="669209"/>
                  <a:pt x="0" y="699389"/>
                </a:cubicBezTo>
                <a:cubicBezTo>
                  <a:pt x="-36979" y="583944"/>
                  <a:pt x="25827" y="528785"/>
                  <a:pt x="0" y="370676"/>
                </a:cubicBezTo>
                <a:cubicBezTo>
                  <a:pt x="-25827" y="212567"/>
                  <a:pt x="39440" y="114632"/>
                  <a:pt x="0" y="0"/>
                </a:cubicBezTo>
                <a:close/>
              </a:path>
            </a:pathLst>
          </a:custGeom>
          <a:ln w="28575">
            <a:solidFill>
              <a:srgbClr val="004AAE"/>
            </a:solidFill>
            <a:extLst>
              <a:ext uri="{C807C97D-BFC1-408E-A445-0C87EB9F89A2}">
                <ask:lineSketchStyleProps xmlns:ask="http://schemas.microsoft.com/office/drawing/2018/sketchyshapes" sd="110230405">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4. Boston Beer Co.</a:t>
            </a:r>
          </a:p>
        </p:txBody>
      </p:sp>
      <p:sp>
        <p:nvSpPr>
          <p:cNvPr id="8" name="TextBox 8">
            <a:extLst>
              <a:ext uri="{FF2B5EF4-FFF2-40B4-BE49-F238E27FC236}">
                <a16:creationId xmlns:a16="http://schemas.microsoft.com/office/drawing/2014/main" id="{41676C91-E258-59AE-85CE-B7B1CC0C9E84}"/>
              </a:ext>
            </a:extLst>
          </p:cNvPr>
          <p:cNvSpPr txBox="1"/>
          <p:nvPr/>
        </p:nvSpPr>
        <p:spPr>
          <a:xfrm>
            <a:off x="4671769" y="3887843"/>
            <a:ext cx="2852657" cy="813119"/>
          </a:xfrm>
          <a:custGeom>
            <a:avLst/>
            <a:gdLst>
              <a:gd name="csX0" fmla="*/ 0 w 2852657"/>
              <a:gd name="csY0" fmla="*/ 0 h 813119"/>
              <a:gd name="csX1" fmla="*/ 599058 w 2852657"/>
              <a:gd name="csY1" fmla="*/ 0 h 813119"/>
              <a:gd name="csX2" fmla="*/ 1084010 w 2852657"/>
              <a:gd name="csY2" fmla="*/ 0 h 813119"/>
              <a:gd name="csX3" fmla="*/ 1626014 w 2852657"/>
              <a:gd name="csY3" fmla="*/ 0 h 813119"/>
              <a:gd name="csX4" fmla="*/ 2225072 w 2852657"/>
              <a:gd name="csY4" fmla="*/ 0 h 813119"/>
              <a:gd name="csX5" fmla="*/ 2852657 w 2852657"/>
              <a:gd name="csY5" fmla="*/ 0 h 813119"/>
              <a:gd name="csX6" fmla="*/ 2852657 w 2852657"/>
              <a:gd name="csY6" fmla="*/ 390297 h 813119"/>
              <a:gd name="csX7" fmla="*/ 2852657 w 2852657"/>
              <a:gd name="csY7" fmla="*/ 813119 h 813119"/>
              <a:gd name="csX8" fmla="*/ 2282126 w 2852657"/>
              <a:gd name="csY8" fmla="*/ 813119 h 813119"/>
              <a:gd name="csX9" fmla="*/ 1683068 w 2852657"/>
              <a:gd name="csY9" fmla="*/ 813119 h 813119"/>
              <a:gd name="csX10" fmla="*/ 1198116 w 2852657"/>
              <a:gd name="csY10" fmla="*/ 813119 h 813119"/>
              <a:gd name="csX11" fmla="*/ 656111 w 2852657"/>
              <a:gd name="csY11" fmla="*/ 813119 h 813119"/>
              <a:gd name="csX12" fmla="*/ 0 w 2852657"/>
              <a:gd name="csY12" fmla="*/ 813119 h 813119"/>
              <a:gd name="csX13" fmla="*/ 0 w 2852657"/>
              <a:gd name="csY13" fmla="*/ 390297 h 813119"/>
              <a:gd name="csX14" fmla="*/ 0 w 2852657"/>
              <a:gd name="csY14" fmla="*/ 0 h 813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852657" h="813119" fill="none" extrusionOk="0">
                <a:moveTo>
                  <a:pt x="0" y="0"/>
                </a:moveTo>
                <a:cubicBezTo>
                  <a:pt x="127564" y="-13831"/>
                  <a:pt x="312722" y="8963"/>
                  <a:pt x="599058" y="0"/>
                </a:cubicBezTo>
                <a:cubicBezTo>
                  <a:pt x="885394" y="-8963"/>
                  <a:pt x="891215" y="40253"/>
                  <a:pt x="1084010" y="0"/>
                </a:cubicBezTo>
                <a:cubicBezTo>
                  <a:pt x="1276805" y="-40253"/>
                  <a:pt x="1503035" y="30230"/>
                  <a:pt x="1626014" y="0"/>
                </a:cubicBezTo>
                <a:cubicBezTo>
                  <a:pt x="1748993" y="-30230"/>
                  <a:pt x="1985504" y="52291"/>
                  <a:pt x="2225072" y="0"/>
                </a:cubicBezTo>
                <a:cubicBezTo>
                  <a:pt x="2464640" y="-52291"/>
                  <a:pt x="2633873" y="44217"/>
                  <a:pt x="2852657" y="0"/>
                </a:cubicBezTo>
                <a:cubicBezTo>
                  <a:pt x="2861328" y="81834"/>
                  <a:pt x="2813154" y="234184"/>
                  <a:pt x="2852657" y="390297"/>
                </a:cubicBezTo>
                <a:cubicBezTo>
                  <a:pt x="2892160" y="546410"/>
                  <a:pt x="2806433" y="618804"/>
                  <a:pt x="2852657" y="813119"/>
                </a:cubicBezTo>
                <a:cubicBezTo>
                  <a:pt x="2716839" y="820708"/>
                  <a:pt x="2487347" y="762138"/>
                  <a:pt x="2282126" y="813119"/>
                </a:cubicBezTo>
                <a:cubicBezTo>
                  <a:pt x="2076905" y="864100"/>
                  <a:pt x="1844574" y="779168"/>
                  <a:pt x="1683068" y="813119"/>
                </a:cubicBezTo>
                <a:cubicBezTo>
                  <a:pt x="1521562" y="847070"/>
                  <a:pt x="1330705" y="796164"/>
                  <a:pt x="1198116" y="813119"/>
                </a:cubicBezTo>
                <a:cubicBezTo>
                  <a:pt x="1065527" y="830074"/>
                  <a:pt x="921508" y="772902"/>
                  <a:pt x="656111" y="813119"/>
                </a:cubicBezTo>
                <a:cubicBezTo>
                  <a:pt x="390715" y="853336"/>
                  <a:pt x="222690" y="772067"/>
                  <a:pt x="0" y="813119"/>
                </a:cubicBezTo>
                <a:cubicBezTo>
                  <a:pt x="-3137" y="718596"/>
                  <a:pt x="12194" y="537770"/>
                  <a:pt x="0" y="390297"/>
                </a:cubicBezTo>
                <a:cubicBezTo>
                  <a:pt x="-12194" y="242824"/>
                  <a:pt x="8563" y="124369"/>
                  <a:pt x="0" y="0"/>
                </a:cubicBezTo>
                <a:close/>
              </a:path>
              <a:path w="2852657" h="813119" stroke="0" extrusionOk="0">
                <a:moveTo>
                  <a:pt x="0" y="0"/>
                </a:moveTo>
                <a:cubicBezTo>
                  <a:pt x="282571" y="-55353"/>
                  <a:pt x="495963" y="71400"/>
                  <a:pt x="627585" y="0"/>
                </a:cubicBezTo>
                <a:cubicBezTo>
                  <a:pt x="759208" y="-71400"/>
                  <a:pt x="1031137" y="54578"/>
                  <a:pt x="1169589" y="0"/>
                </a:cubicBezTo>
                <a:cubicBezTo>
                  <a:pt x="1308041" y="-54578"/>
                  <a:pt x="1494080" y="34441"/>
                  <a:pt x="1654541" y="0"/>
                </a:cubicBezTo>
                <a:cubicBezTo>
                  <a:pt x="1815002" y="-34441"/>
                  <a:pt x="2006388" y="4114"/>
                  <a:pt x="2225072" y="0"/>
                </a:cubicBezTo>
                <a:cubicBezTo>
                  <a:pt x="2443756" y="-4114"/>
                  <a:pt x="2718505" y="21225"/>
                  <a:pt x="2852657" y="0"/>
                </a:cubicBezTo>
                <a:cubicBezTo>
                  <a:pt x="2890547" y="130907"/>
                  <a:pt x="2839230" y="314634"/>
                  <a:pt x="2852657" y="398428"/>
                </a:cubicBezTo>
                <a:cubicBezTo>
                  <a:pt x="2866084" y="482222"/>
                  <a:pt x="2811449" y="621676"/>
                  <a:pt x="2852657" y="813119"/>
                </a:cubicBezTo>
                <a:cubicBezTo>
                  <a:pt x="2629048" y="865132"/>
                  <a:pt x="2432025" y="806317"/>
                  <a:pt x="2282126" y="813119"/>
                </a:cubicBezTo>
                <a:cubicBezTo>
                  <a:pt x="2132227" y="819921"/>
                  <a:pt x="2003066" y="790084"/>
                  <a:pt x="1797174" y="813119"/>
                </a:cubicBezTo>
                <a:cubicBezTo>
                  <a:pt x="1591282" y="836154"/>
                  <a:pt x="1476121" y="779971"/>
                  <a:pt x="1226643" y="813119"/>
                </a:cubicBezTo>
                <a:cubicBezTo>
                  <a:pt x="977165" y="846267"/>
                  <a:pt x="768450" y="750418"/>
                  <a:pt x="627585" y="813119"/>
                </a:cubicBezTo>
                <a:cubicBezTo>
                  <a:pt x="486720" y="875820"/>
                  <a:pt x="177988" y="741255"/>
                  <a:pt x="0" y="813119"/>
                </a:cubicBezTo>
                <a:cubicBezTo>
                  <a:pt x="-11761" y="623407"/>
                  <a:pt x="5742" y="483607"/>
                  <a:pt x="0" y="398428"/>
                </a:cubicBezTo>
                <a:cubicBezTo>
                  <a:pt x="-5742" y="313249"/>
                  <a:pt x="26520" y="164252"/>
                  <a:pt x="0" y="0"/>
                </a:cubicBezTo>
                <a:close/>
              </a:path>
            </a:pathLst>
          </a:custGeom>
          <a:ln w="28575">
            <a:solidFill>
              <a:srgbClr val="004AAE"/>
            </a:solidFill>
            <a:extLst>
              <a:ext uri="{C807C97D-BFC1-408E-A445-0C87EB9F89A2}">
                <ask:lineSketchStyleProps xmlns:ask="http://schemas.microsoft.com/office/drawing/2018/sketchyshapes" sd="3989574929">
                  <a:prstGeom prst="rect">
                    <a:avLst/>
                  </a:prstGeom>
                  <ask:type>
                    <ask:lineSketchScribble/>
                  </ask:type>
                </ask:lineSketchStyleProps>
              </a:ext>
            </a:extLst>
          </a:ln>
        </p:spPr>
        <p:txBody>
          <a:bodyPr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2. Heineken</a:t>
            </a:r>
          </a:p>
        </p:txBody>
      </p:sp>
      <p:sp>
        <p:nvSpPr>
          <p:cNvPr id="9" name="TextBox 9">
            <a:extLst>
              <a:ext uri="{FF2B5EF4-FFF2-40B4-BE49-F238E27FC236}">
                <a16:creationId xmlns:a16="http://schemas.microsoft.com/office/drawing/2014/main" id="{9852114C-0159-D37A-9A9F-D7BE6D9B0007}"/>
              </a:ext>
            </a:extLst>
          </p:cNvPr>
          <p:cNvSpPr txBox="1"/>
          <p:nvPr/>
        </p:nvSpPr>
        <p:spPr>
          <a:xfrm>
            <a:off x="9036867" y="2469401"/>
            <a:ext cx="4024266" cy="1154125"/>
          </a:xfrm>
          <a:custGeom>
            <a:avLst/>
            <a:gdLst>
              <a:gd name="csX0" fmla="*/ 0 w 4024266"/>
              <a:gd name="csY0" fmla="*/ 0 h 1154125"/>
              <a:gd name="csX1" fmla="*/ 454167 w 4024266"/>
              <a:gd name="csY1" fmla="*/ 0 h 1154125"/>
              <a:gd name="csX2" fmla="*/ 1069305 w 4024266"/>
              <a:gd name="csY2" fmla="*/ 0 h 1154125"/>
              <a:gd name="csX3" fmla="*/ 1603957 w 4024266"/>
              <a:gd name="csY3" fmla="*/ 0 h 1154125"/>
              <a:gd name="csX4" fmla="*/ 2058125 w 4024266"/>
              <a:gd name="csY4" fmla="*/ 0 h 1154125"/>
              <a:gd name="csX5" fmla="*/ 2592777 w 4024266"/>
              <a:gd name="csY5" fmla="*/ 0 h 1154125"/>
              <a:gd name="csX6" fmla="*/ 3046944 w 4024266"/>
              <a:gd name="csY6" fmla="*/ 0 h 1154125"/>
              <a:gd name="csX7" fmla="*/ 4024266 w 4024266"/>
              <a:gd name="csY7" fmla="*/ 0 h 1154125"/>
              <a:gd name="csX8" fmla="*/ 4024266 w 4024266"/>
              <a:gd name="csY8" fmla="*/ 565521 h 1154125"/>
              <a:gd name="csX9" fmla="*/ 4024266 w 4024266"/>
              <a:gd name="csY9" fmla="*/ 1154125 h 1154125"/>
              <a:gd name="csX10" fmla="*/ 3529856 w 4024266"/>
              <a:gd name="csY10" fmla="*/ 1154125 h 1154125"/>
              <a:gd name="csX11" fmla="*/ 2874476 w 4024266"/>
              <a:gd name="csY11" fmla="*/ 1154125 h 1154125"/>
              <a:gd name="csX12" fmla="*/ 2219095 w 4024266"/>
              <a:gd name="csY12" fmla="*/ 1154125 h 1154125"/>
              <a:gd name="csX13" fmla="*/ 1764928 w 4024266"/>
              <a:gd name="csY13" fmla="*/ 1154125 h 1154125"/>
              <a:gd name="csX14" fmla="*/ 1149790 w 4024266"/>
              <a:gd name="csY14" fmla="*/ 1154125 h 1154125"/>
              <a:gd name="csX15" fmla="*/ 534652 w 4024266"/>
              <a:gd name="csY15" fmla="*/ 1154125 h 1154125"/>
              <a:gd name="csX16" fmla="*/ 0 w 4024266"/>
              <a:gd name="csY16" fmla="*/ 1154125 h 1154125"/>
              <a:gd name="csX17" fmla="*/ 0 w 4024266"/>
              <a:gd name="csY17" fmla="*/ 600145 h 1154125"/>
              <a:gd name="csX18" fmla="*/ 0 w 4024266"/>
              <a:gd name="csY18" fmla="*/ 0 h 1154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024266" h="1154125" fill="none" extrusionOk="0">
                <a:moveTo>
                  <a:pt x="0" y="0"/>
                </a:moveTo>
                <a:cubicBezTo>
                  <a:pt x="150608" y="-23141"/>
                  <a:pt x="244794" y="53879"/>
                  <a:pt x="454167" y="0"/>
                </a:cubicBezTo>
                <a:cubicBezTo>
                  <a:pt x="663540" y="-53879"/>
                  <a:pt x="807029" y="17339"/>
                  <a:pt x="1069305" y="0"/>
                </a:cubicBezTo>
                <a:cubicBezTo>
                  <a:pt x="1331581" y="-17339"/>
                  <a:pt x="1446487" y="13680"/>
                  <a:pt x="1603957" y="0"/>
                </a:cubicBezTo>
                <a:cubicBezTo>
                  <a:pt x="1761427" y="-13680"/>
                  <a:pt x="1915002" y="22053"/>
                  <a:pt x="2058125" y="0"/>
                </a:cubicBezTo>
                <a:cubicBezTo>
                  <a:pt x="2201248" y="-22053"/>
                  <a:pt x="2455928" y="6541"/>
                  <a:pt x="2592777" y="0"/>
                </a:cubicBezTo>
                <a:cubicBezTo>
                  <a:pt x="2729626" y="-6541"/>
                  <a:pt x="2874687" y="39393"/>
                  <a:pt x="3046944" y="0"/>
                </a:cubicBezTo>
                <a:cubicBezTo>
                  <a:pt x="3219201" y="-39393"/>
                  <a:pt x="3820011" y="6504"/>
                  <a:pt x="4024266" y="0"/>
                </a:cubicBezTo>
                <a:cubicBezTo>
                  <a:pt x="4078021" y="129324"/>
                  <a:pt x="4008818" y="444417"/>
                  <a:pt x="4024266" y="565521"/>
                </a:cubicBezTo>
                <a:cubicBezTo>
                  <a:pt x="4039714" y="686625"/>
                  <a:pt x="3998562" y="900620"/>
                  <a:pt x="4024266" y="1154125"/>
                </a:cubicBezTo>
                <a:cubicBezTo>
                  <a:pt x="3788058" y="1157655"/>
                  <a:pt x="3678496" y="1135051"/>
                  <a:pt x="3529856" y="1154125"/>
                </a:cubicBezTo>
                <a:cubicBezTo>
                  <a:pt x="3381216" y="1173199"/>
                  <a:pt x="3173281" y="1144093"/>
                  <a:pt x="2874476" y="1154125"/>
                </a:cubicBezTo>
                <a:cubicBezTo>
                  <a:pt x="2575671" y="1164157"/>
                  <a:pt x="2546029" y="1142893"/>
                  <a:pt x="2219095" y="1154125"/>
                </a:cubicBezTo>
                <a:cubicBezTo>
                  <a:pt x="1892161" y="1165357"/>
                  <a:pt x="1944672" y="1108096"/>
                  <a:pt x="1764928" y="1154125"/>
                </a:cubicBezTo>
                <a:cubicBezTo>
                  <a:pt x="1585184" y="1200154"/>
                  <a:pt x="1306112" y="1106892"/>
                  <a:pt x="1149790" y="1154125"/>
                </a:cubicBezTo>
                <a:cubicBezTo>
                  <a:pt x="993468" y="1201358"/>
                  <a:pt x="735247" y="1118797"/>
                  <a:pt x="534652" y="1154125"/>
                </a:cubicBezTo>
                <a:cubicBezTo>
                  <a:pt x="334057" y="1189453"/>
                  <a:pt x="172810" y="1138839"/>
                  <a:pt x="0" y="1154125"/>
                </a:cubicBezTo>
                <a:cubicBezTo>
                  <a:pt x="-50688" y="921299"/>
                  <a:pt x="38854" y="839651"/>
                  <a:pt x="0" y="600145"/>
                </a:cubicBezTo>
                <a:cubicBezTo>
                  <a:pt x="-38854" y="360639"/>
                  <a:pt x="997" y="123876"/>
                  <a:pt x="0" y="0"/>
                </a:cubicBezTo>
                <a:close/>
              </a:path>
              <a:path w="4024266" h="1154125" stroke="0" extrusionOk="0">
                <a:moveTo>
                  <a:pt x="0" y="0"/>
                </a:moveTo>
                <a:cubicBezTo>
                  <a:pt x="129009" y="-4382"/>
                  <a:pt x="294120" y="55553"/>
                  <a:pt x="574895" y="0"/>
                </a:cubicBezTo>
                <a:cubicBezTo>
                  <a:pt x="855671" y="-55553"/>
                  <a:pt x="914490" y="34945"/>
                  <a:pt x="1109548" y="0"/>
                </a:cubicBezTo>
                <a:cubicBezTo>
                  <a:pt x="1304606" y="-34945"/>
                  <a:pt x="1474349" y="6626"/>
                  <a:pt x="1644200" y="0"/>
                </a:cubicBezTo>
                <a:cubicBezTo>
                  <a:pt x="1814051" y="-6626"/>
                  <a:pt x="2026687" y="43134"/>
                  <a:pt x="2219095" y="0"/>
                </a:cubicBezTo>
                <a:cubicBezTo>
                  <a:pt x="2411504" y="-43134"/>
                  <a:pt x="2599271" y="33022"/>
                  <a:pt x="2753748" y="0"/>
                </a:cubicBezTo>
                <a:cubicBezTo>
                  <a:pt x="2908225" y="-33022"/>
                  <a:pt x="3072334" y="28943"/>
                  <a:pt x="3248158" y="0"/>
                </a:cubicBezTo>
                <a:cubicBezTo>
                  <a:pt x="3423982" y="-28943"/>
                  <a:pt x="3712875" y="17471"/>
                  <a:pt x="4024266" y="0"/>
                </a:cubicBezTo>
                <a:cubicBezTo>
                  <a:pt x="4048163" y="208077"/>
                  <a:pt x="3975441" y="325758"/>
                  <a:pt x="4024266" y="542439"/>
                </a:cubicBezTo>
                <a:cubicBezTo>
                  <a:pt x="4073091" y="759120"/>
                  <a:pt x="3951093" y="974487"/>
                  <a:pt x="4024266" y="1154125"/>
                </a:cubicBezTo>
                <a:cubicBezTo>
                  <a:pt x="3792952" y="1170511"/>
                  <a:pt x="3634708" y="1088892"/>
                  <a:pt x="3449371" y="1154125"/>
                </a:cubicBezTo>
                <a:cubicBezTo>
                  <a:pt x="3264035" y="1219358"/>
                  <a:pt x="3043762" y="1132962"/>
                  <a:pt x="2834233" y="1154125"/>
                </a:cubicBezTo>
                <a:cubicBezTo>
                  <a:pt x="2624704" y="1175288"/>
                  <a:pt x="2501476" y="1152941"/>
                  <a:pt x="2339823" y="1154125"/>
                </a:cubicBezTo>
                <a:cubicBezTo>
                  <a:pt x="2178170" y="1155309"/>
                  <a:pt x="1857639" y="1143870"/>
                  <a:pt x="1684443" y="1154125"/>
                </a:cubicBezTo>
                <a:cubicBezTo>
                  <a:pt x="1511247" y="1164380"/>
                  <a:pt x="1347207" y="1083869"/>
                  <a:pt x="1029062" y="1154125"/>
                </a:cubicBezTo>
                <a:cubicBezTo>
                  <a:pt x="710917" y="1224381"/>
                  <a:pt x="484368" y="1097904"/>
                  <a:pt x="0" y="1154125"/>
                </a:cubicBezTo>
                <a:cubicBezTo>
                  <a:pt x="-47884" y="933991"/>
                  <a:pt x="113" y="831895"/>
                  <a:pt x="0" y="611686"/>
                </a:cubicBezTo>
                <a:cubicBezTo>
                  <a:pt x="-113" y="391477"/>
                  <a:pt x="39501" y="207541"/>
                  <a:pt x="0" y="0"/>
                </a:cubicBezTo>
                <a:close/>
              </a:path>
            </a:pathLst>
          </a:custGeom>
          <a:ln w="28575">
            <a:solidFill>
              <a:srgbClr val="004AAE"/>
            </a:solidFill>
            <a:extLst>
              <a:ext uri="{C807C97D-BFC1-408E-A445-0C87EB9F89A2}">
                <ask:lineSketchStyleProps xmlns:ask="http://schemas.microsoft.com/office/drawing/2018/sketchyshapes" sd="1599258490">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3. Constellation Brands</a:t>
            </a:r>
          </a:p>
        </p:txBody>
      </p:sp>
      <p:sp>
        <p:nvSpPr>
          <p:cNvPr id="14" name="Freeform 14">
            <a:extLst>
              <a:ext uri="{FF2B5EF4-FFF2-40B4-BE49-F238E27FC236}">
                <a16:creationId xmlns:a16="http://schemas.microsoft.com/office/drawing/2014/main" id="{7E05413A-FD68-A7F7-48D9-FC733532B262}"/>
              </a:ext>
            </a:extLst>
          </p:cNvPr>
          <p:cNvSpPr/>
          <p:nvPr/>
        </p:nvSpPr>
        <p:spPr>
          <a:xfrm rot="8905814" flipH="1">
            <a:off x="-4266374" y="6074235"/>
            <a:ext cx="11300655" cy="9184351"/>
          </a:xfrm>
          <a:custGeom>
            <a:avLst/>
            <a:gdLst/>
            <a:ahLst/>
            <a:cxnLst/>
            <a:rect l="l" t="t" r="r" b="b"/>
            <a:pathLst>
              <a:path w="11300655" h="9184351">
                <a:moveTo>
                  <a:pt x="11300655" y="0"/>
                </a:moveTo>
                <a:lnTo>
                  <a:pt x="0" y="0"/>
                </a:lnTo>
                <a:lnTo>
                  <a:pt x="0" y="9184351"/>
                </a:lnTo>
                <a:lnTo>
                  <a:pt x="11300655" y="9184351"/>
                </a:lnTo>
                <a:lnTo>
                  <a:pt x="11300655" y="0"/>
                </a:lnTo>
                <a:close/>
              </a:path>
            </a:pathLst>
          </a:custGeom>
          <a:blipFill>
            <a:blip r:embed="rId8">
              <a:alphaModFix amt="50000"/>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5" name="Group 14">
            <a:extLst>
              <a:ext uri="{FF2B5EF4-FFF2-40B4-BE49-F238E27FC236}">
                <a16:creationId xmlns:a16="http://schemas.microsoft.com/office/drawing/2014/main" id="{DA75CCD6-0BEB-38A7-340E-205F01704542}"/>
              </a:ext>
            </a:extLst>
          </p:cNvPr>
          <p:cNvGrpSpPr/>
          <p:nvPr/>
        </p:nvGrpSpPr>
        <p:grpSpPr>
          <a:xfrm>
            <a:off x="-25506" y="3541028"/>
            <a:ext cx="3865041" cy="5351650"/>
            <a:chOff x="0" y="2705100"/>
            <a:chExt cx="3865041" cy="5351650"/>
          </a:xfrm>
        </p:grpSpPr>
        <p:pic>
          <p:nvPicPr>
            <p:cNvPr id="1032" name="Picture 8" descr="A single bottle of Budweiser on transparent background 54314959 PNG">
              <a:extLst>
                <a:ext uri="{FF2B5EF4-FFF2-40B4-BE49-F238E27FC236}">
                  <a16:creationId xmlns:a16="http://schemas.microsoft.com/office/drawing/2014/main" id="{A000FE71-B42C-2767-E6FB-E78094D7F23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2958244"/>
              <a:ext cx="1831686" cy="509850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orona® USA: La Playa Awaits">
              <a:extLst>
                <a:ext uri="{FF2B5EF4-FFF2-40B4-BE49-F238E27FC236}">
                  <a16:creationId xmlns:a16="http://schemas.microsoft.com/office/drawing/2014/main" id="{917C54AE-CD18-42EA-AC60-38AF44D8C4E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56382" y="2705100"/>
              <a:ext cx="1508659" cy="528193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100+] Michelob Ultra Png Images | Wallpapers.com">
              <a:extLst>
                <a:ext uri="{FF2B5EF4-FFF2-40B4-BE49-F238E27FC236}">
                  <a16:creationId xmlns:a16="http://schemas.microsoft.com/office/drawing/2014/main" id="{057B7627-F4D1-BE38-4B14-06FF9456150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90195" y="3034888"/>
              <a:ext cx="1148252" cy="473904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7">
            <a:extLst>
              <a:ext uri="{FF2B5EF4-FFF2-40B4-BE49-F238E27FC236}">
                <a16:creationId xmlns:a16="http://schemas.microsoft.com/office/drawing/2014/main" id="{9DFB2DB4-A36F-7F72-FD3B-C66D29E0E7DF}"/>
              </a:ext>
            </a:extLst>
          </p:cNvPr>
          <p:cNvGrpSpPr/>
          <p:nvPr/>
        </p:nvGrpSpPr>
        <p:grpSpPr>
          <a:xfrm>
            <a:off x="4125178" y="4680460"/>
            <a:ext cx="3977490" cy="5340200"/>
            <a:chOff x="3993539" y="4756300"/>
            <a:chExt cx="3977490" cy="5340200"/>
          </a:xfrm>
        </p:grpSpPr>
        <p:pic>
          <p:nvPicPr>
            <p:cNvPr id="1038" name="Picture 14" descr="Heineken® Beer | The Icon Heineken | Heineken.com">
              <a:extLst>
                <a:ext uri="{FF2B5EF4-FFF2-40B4-BE49-F238E27FC236}">
                  <a16:creationId xmlns:a16="http://schemas.microsoft.com/office/drawing/2014/main" id="{C7177F67-6F06-A0B5-12B4-3DE4AE564245}"/>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9628" r="29344"/>
            <a:stretch>
              <a:fillRect/>
            </a:stretch>
          </p:blipFill>
          <p:spPr bwMode="auto">
            <a:xfrm>
              <a:off x="3993539" y="4756300"/>
              <a:ext cx="1445384" cy="528193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eineken® 0.0 | Non alcoholic beer - zero alcohol | Heineken.com">
              <a:extLst>
                <a:ext uri="{FF2B5EF4-FFF2-40B4-BE49-F238E27FC236}">
                  <a16:creationId xmlns:a16="http://schemas.microsoft.com/office/drawing/2014/main" id="{5B769CEA-49CF-DD8D-CD5D-044E2A2A7BEB}"/>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31141" r="29071"/>
            <a:stretch>
              <a:fillRect/>
            </a:stretch>
          </p:blipFill>
          <p:spPr bwMode="auto">
            <a:xfrm>
              <a:off x="5243767" y="4756300"/>
              <a:ext cx="1445384" cy="53402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Our Products - Dos Equis">
              <a:extLst>
                <a:ext uri="{FF2B5EF4-FFF2-40B4-BE49-F238E27FC236}">
                  <a16:creationId xmlns:a16="http://schemas.microsoft.com/office/drawing/2014/main" id="{E4CCAD4A-AA58-B277-E388-A16ACD3074B3}"/>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3211" r="12856"/>
            <a:stretch>
              <a:fillRect/>
            </a:stretch>
          </p:blipFill>
          <p:spPr bwMode="auto">
            <a:xfrm>
              <a:off x="6525645" y="4927017"/>
              <a:ext cx="1445384" cy="490797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5">
            <a:extLst>
              <a:ext uri="{FF2B5EF4-FFF2-40B4-BE49-F238E27FC236}">
                <a16:creationId xmlns:a16="http://schemas.microsoft.com/office/drawing/2014/main" id="{82F2E833-B865-8358-9DAC-1375BCA6F43C}"/>
              </a:ext>
            </a:extLst>
          </p:cNvPr>
          <p:cNvGrpSpPr/>
          <p:nvPr/>
        </p:nvGrpSpPr>
        <p:grpSpPr>
          <a:xfrm>
            <a:off x="13319292" y="5009966"/>
            <a:ext cx="4745832" cy="4774598"/>
            <a:chOff x="12842824" y="4175702"/>
            <a:chExt cx="4745832" cy="4774598"/>
          </a:xfrm>
        </p:grpSpPr>
        <p:pic>
          <p:nvPicPr>
            <p:cNvPr id="1056" name="Picture 32" descr="Sam Adams Boston Lager - Boston Beer Company - Buy Craft Beer Online - Half  Time Beverage | Half Time">
              <a:extLst>
                <a:ext uri="{FF2B5EF4-FFF2-40B4-BE49-F238E27FC236}">
                  <a16:creationId xmlns:a16="http://schemas.microsoft.com/office/drawing/2014/main" id="{7644038A-635B-41D6-EF2F-B514024D2ECB}"/>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30548" r="30972"/>
            <a:stretch>
              <a:fillRect/>
            </a:stretch>
          </p:blipFill>
          <p:spPr bwMode="auto">
            <a:xfrm>
              <a:off x="12842824" y="4175702"/>
              <a:ext cx="1801357" cy="4681188"/>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Truly Strawberry Lemonade 24oz CN - Partybarn">
              <a:extLst>
                <a:ext uri="{FF2B5EF4-FFF2-40B4-BE49-F238E27FC236}">
                  <a16:creationId xmlns:a16="http://schemas.microsoft.com/office/drawing/2014/main" id="{18ED1E96-6616-46C6-AB1C-C432F778946E}"/>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34408" t="2236" r="32368" b="15080"/>
            <a:stretch>
              <a:fillRect/>
            </a:stretch>
          </p:blipFill>
          <p:spPr bwMode="auto">
            <a:xfrm>
              <a:off x="15966990" y="4771290"/>
              <a:ext cx="1621666" cy="4179010"/>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Twisted Tea | Boston Beer Co.">
              <a:extLst>
                <a:ext uri="{FF2B5EF4-FFF2-40B4-BE49-F238E27FC236}">
                  <a16:creationId xmlns:a16="http://schemas.microsoft.com/office/drawing/2014/main" id="{7EE27F15-4CED-0769-F91B-F47FD75C4100}"/>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t="22281" b="23939"/>
            <a:stretch>
              <a:fillRect/>
            </a:stretch>
          </p:blipFill>
          <p:spPr bwMode="auto">
            <a:xfrm>
              <a:off x="14304454" y="5382589"/>
              <a:ext cx="1801357" cy="355272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9389541A-A125-08DB-E720-11094F83FB92}"/>
              </a:ext>
            </a:extLst>
          </p:cNvPr>
          <p:cNvGrpSpPr/>
          <p:nvPr/>
        </p:nvGrpSpPr>
        <p:grpSpPr>
          <a:xfrm>
            <a:off x="8713083" y="3829173"/>
            <a:ext cx="4106654" cy="4780692"/>
            <a:chOff x="8150278" y="2993245"/>
            <a:chExt cx="4106654" cy="4780692"/>
          </a:xfrm>
        </p:grpSpPr>
        <p:pic>
          <p:nvPicPr>
            <p:cNvPr id="1044" name="Picture 20" descr="Modelo Especial | Casa Modelo Mexican Beer">
              <a:extLst>
                <a:ext uri="{FF2B5EF4-FFF2-40B4-BE49-F238E27FC236}">
                  <a16:creationId xmlns:a16="http://schemas.microsoft.com/office/drawing/2014/main" id="{94C1874D-276E-8225-3798-11047DA52470}"/>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33198" t="2613" r="30852" b="6591"/>
            <a:stretch>
              <a:fillRect/>
            </a:stretch>
          </p:blipFill>
          <p:spPr bwMode="auto">
            <a:xfrm>
              <a:off x="8150278" y="3034888"/>
              <a:ext cx="1801357" cy="4739049"/>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Pacifico 'Clara' Lager Beer, Mexico – Wine Dispensary">
              <a:extLst>
                <a:ext uri="{FF2B5EF4-FFF2-40B4-BE49-F238E27FC236}">
                  <a16:creationId xmlns:a16="http://schemas.microsoft.com/office/drawing/2014/main" id="{0A7E2643-1A73-1395-9780-C016716D4F56}"/>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l="33820" r="34658"/>
            <a:stretch>
              <a:fillRect/>
            </a:stretch>
          </p:blipFill>
          <p:spPr bwMode="auto">
            <a:xfrm>
              <a:off x="9642629" y="3067378"/>
              <a:ext cx="1511260" cy="4595363"/>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a:extLst>
                <a:ext uri="{FF2B5EF4-FFF2-40B4-BE49-F238E27FC236}">
                  <a16:creationId xmlns:a16="http://schemas.microsoft.com/office/drawing/2014/main" id="{7EB2B4A5-1DA1-8198-A01D-21B2CAE5C50A}"/>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940614" y="2993245"/>
              <a:ext cx="1316318" cy="473904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0" name="Straight Connector 19">
            <a:extLst>
              <a:ext uri="{FF2B5EF4-FFF2-40B4-BE49-F238E27FC236}">
                <a16:creationId xmlns:a16="http://schemas.microsoft.com/office/drawing/2014/main" id="{E77663C2-D1A6-D8CE-DE88-D354393207ED}"/>
              </a:ext>
            </a:extLst>
          </p:cNvPr>
          <p:cNvCxnSpPr>
            <a:cxnSpLocks/>
          </p:cNvCxnSpPr>
          <p:nvPr/>
        </p:nvCxnSpPr>
        <p:spPr>
          <a:xfrm>
            <a:off x="3685958" y="2463154"/>
            <a:ext cx="985811" cy="1424689"/>
          </a:xfrm>
          <a:prstGeom prst="line">
            <a:avLst/>
          </a:prstGeom>
          <a:ln w="28575">
            <a:solidFill>
              <a:srgbClr val="004AAE"/>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8C551B7-9F10-7BD0-4033-D489CC6C73A6}"/>
              </a:ext>
            </a:extLst>
          </p:cNvPr>
          <p:cNvCxnSpPr>
            <a:cxnSpLocks/>
          </p:cNvCxnSpPr>
          <p:nvPr/>
        </p:nvCxnSpPr>
        <p:spPr>
          <a:xfrm flipH="1">
            <a:off x="7501842" y="2470375"/>
            <a:ext cx="1535025" cy="1432931"/>
          </a:xfrm>
          <a:prstGeom prst="line">
            <a:avLst/>
          </a:prstGeom>
          <a:ln w="28575">
            <a:solidFill>
              <a:srgbClr val="004AAE"/>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E67F4E6-52A8-83F5-7CF4-B0B8877AC8C7}"/>
              </a:ext>
            </a:extLst>
          </p:cNvPr>
          <p:cNvCxnSpPr>
            <a:cxnSpLocks/>
          </p:cNvCxnSpPr>
          <p:nvPr/>
        </p:nvCxnSpPr>
        <p:spPr>
          <a:xfrm flipH="1" flipV="1">
            <a:off x="13061133" y="2470375"/>
            <a:ext cx="990944" cy="1473551"/>
          </a:xfrm>
          <a:prstGeom prst="line">
            <a:avLst/>
          </a:prstGeom>
          <a:ln w="28575">
            <a:solidFill>
              <a:srgbClr val="004AA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84417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2085749">
            <a:off x="-5690637" y="-3861861"/>
            <a:ext cx="14345355" cy="14345355"/>
          </a:xfrm>
          <a:custGeom>
            <a:avLst/>
            <a:gdLst/>
            <a:ahLst/>
            <a:cxnLst/>
            <a:rect l="l" t="t" r="r" b="b"/>
            <a:pathLst>
              <a:path w="14345355" h="14345355">
                <a:moveTo>
                  <a:pt x="0" y="0"/>
                </a:moveTo>
                <a:lnTo>
                  <a:pt x="14345355" y="0"/>
                </a:lnTo>
                <a:lnTo>
                  <a:pt x="14345355" y="14345355"/>
                </a:lnTo>
                <a:lnTo>
                  <a:pt x="0" y="14345355"/>
                </a:lnTo>
                <a:lnTo>
                  <a:pt x="0" y="0"/>
                </a:lnTo>
                <a:close/>
              </a:path>
            </a:pathLst>
          </a:custGeom>
          <a:blipFill>
            <a:blip r:embed="rId3">
              <a:alphaModFix amt="4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799293">
            <a:off x="12170918" y="-745657"/>
            <a:ext cx="6885296" cy="11055409"/>
          </a:xfrm>
          <a:custGeom>
            <a:avLst/>
            <a:gdLst/>
            <a:ahLst/>
            <a:cxnLst/>
            <a:rect l="l" t="t" r="r" b="b"/>
            <a:pathLst>
              <a:path w="6885296" h="11055409">
                <a:moveTo>
                  <a:pt x="0" y="0"/>
                </a:moveTo>
                <a:lnTo>
                  <a:pt x="6885296" y="0"/>
                </a:lnTo>
                <a:lnTo>
                  <a:pt x="6885296" y="11055409"/>
                </a:lnTo>
                <a:lnTo>
                  <a:pt x="0" y="11055409"/>
                </a:lnTo>
                <a:lnTo>
                  <a:pt x="0" y="0"/>
                </a:lnTo>
                <a:close/>
              </a:path>
            </a:pathLst>
          </a:custGeom>
          <a:blipFill>
            <a:blip r:embed="rId5">
              <a:alphaModFix amt="50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p:cNvSpPr txBox="1"/>
          <p:nvPr/>
        </p:nvSpPr>
        <p:spPr>
          <a:xfrm>
            <a:off x="1028699" y="1377564"/>
            <a:ext cx="10435546" cy="1164358"/>
          </a:xfrm>
          <a:prstGeom prst="rect">
            <a:avLst/>
          </a:prstGeom>
        </p:spPr>
        <p:txBody>
          <a:bodyPr wrap="square" lIns="0" tIns="0" rIns="0" bIns="0" rtlCol="0" anchor="t">
            <a:spAutoFit/>
          </a:bodyPr>
          <a:lstStyle/>
          <a:p>
            <a:pPr algn="l">
              <a:lnSpc>
                <a:spcPts val="9000"/>
              </a:lnSpc>
            </a:pPr>
            <a:r>
              <a:rPr lang="en-US" sz="9000">
                <a:solidFill>
                  <a:srgbClr val="004AAD"/>
                </a:solidFill>
                <a:latin typeface="Abril Fatface"/>
                <a:ea typeface="Abril Fatface"/>
                <a:cs typeface="Abril Fatface"/>
                <a:sym typeface="Abril Fatface"/>
              </a:rPr>
              <a:t>Key Event: Tariffs</a:t>
            </a:r>
          </a:p>
        </p:txBody>
      </p:sp>
      <p:sp>
        <p:nvSpPr>
          <p:cNvPr id="4" name="TextBox 5">
            <a:extLst>
              <a:ext uri="{FF2B5EF4-FFF2-40B4-BE49-F238E27FC236}">
                <a16:creationId xmlns:a16="http://schemas.microsoft.com/office/drawing/2014/main" id="{F2B71215-A9E9-E436-C06F-B20A58296B63}"/>
              </a:ext>
            </a:extLst>
          </p:cNvPr>
          <p:cNvSpPr txBox="1"/>
          <p:nvPr/>
        </p:nvSpPr>
        <p:spPr>
          <a:xfrm>
            <a:off x="344197" y="2353099"/>
            <a:ext cx="6894803" cy="6702991"/>
          </a:xfrm>
          <a:prstGeom prst="rect">
            <a:avLst/>
          </a:prstGeom>
        </p:spPr>
        <p:txBody>
          <a:bodyPr wrap="square" lIns="0" tIns="0" rIns="0" bIns="0" rtlCol="0" anchor="t">
            <a:noAutofit/>
          </a:bodyPr>
          <a:lstStyle/>
          <a:p>
            <a:pPr marL="342900" indent="-342900" algn="l">
              <a:lnSpc>
                <a:spcPct val="200000"/>
              </a:lnSpc>
              <a:buFont typeface="Arial" panose="020B0604020202020204" pitchFamily="34" charset="0"/>
              <a:buChar char="•"/>
            </a:pPr>
            <a:r>
              <a:rPr lang="en-US" sz="3600">
                <a:solidFill>
                  <a:srgbClr val="2E2E2E"/>
                </a:solidFill>
                <a:latin typeface="Abril Fatface"/>
                <a:ea typeface="Abril Fatface"/>
                <a:cs typeface="Abril Fatface"/>
                <a:sym typeface="Abril Fatface"/>
              </a:rPr>
              <a:t>Aluminum Supplier: Ball Corp</a:t>
            </a:r>
          </a:p>
          <a:p>
            <a:pPr marL="342900" indent="-342900" algn="l">
              <a:lnSpc>
                <a:spcPct val="150000"/>
              </a:lnSpc>
              <a:buFont typeface="Arial" panose="020B0604020202020204" pitchFamily="34" charset="0"/>
              <a:buChar char="•"/>
            </a:pPr>
            <a:r>
              <a:rPr lang="en-US" sz="3600">
                <a:solidFill>
                  <a:srgbClr val="2E2E2E"/>
                </a:solidFill>
                <a:latin typeface="Abril Fatface"/>
                <a:ea typeface="Abril Fatface"/>
                <a:cs typeface="Abril Fatface"/>
                <a:sym typeface="Abril Fatface"/>
              </a:rPr>
              <a:t>Production of Cans in Golden, Colorado</a:t>
            </a:r>
          </a:p>
          <a:p>
            <a:pPr marL="342900" indent="-342900" algn="l">
              <a:lnSpc>
                <a:spcPct val="150000"/>
              </a:lnSpc>
              <a:buFont typeface="Arial" panose="020B0604020202020204" pitchFamily="34" charset="0"/>
              <a:buChar char="•"/>
            </a:pPr>
            <a:r>
              <a:rPr lang="en-US" sz="3600">
                <a:solidFill>
                  <a:srgbClr val="2E2E2E"/>
                </a:solidFill>
                <a:latin typeface="Abril Fatface"/>
                <a:ea typeface="Abril Fatface"/>
                <a:cs typeface="Abril Fatface"/>
                <a:sym typeface="Abril Fatface"/>
              </a:rPr>
              <a:t>2025 Tariffs Effect:</a:t>
            </a:r>
          </a:p>
          <a:p>
            <a:pPr marL="742950" indent="-742950" algn="l">
              <a:buFont typeface="+mj-lt"/>
              <a:buAutoNum type="arabicPeriod"/>
            </a:pPr>
            <a:r>
              <a:rPr lang="en-US" sz="3600">
                <a:solidFill>
                  <a:srgbClr val="2E2E2E"/>
                </a:solidFill>
                <a:latin typeface="Abril Fatface"/>
                <a:ea typeface="Abril Fatface"/>
                <a:cs typeface="Abril Fatface"/>
                <a:sym typeface="Abril Fatface"/>
              </a:rPr>
              <a:t>DCF Impact for COGS Forecast</a:t>
            </a:r>
          </a:p>
          <a:p>
            <a:pPr marL="742950" indent="-742950" algn="l">
              <a:buFont typeface="+mj-lt"/>
              <a:buAutoNum type="arabicPeriod"/>
            </a:pPr>
            <a:r>
              <a:rPr lang="en-US" sz="3600">
                <a:solidFill>
                  <a:srgbClr val="2E2E2E"/>
                </a:solidFill>
                <a:latin typeface="Abril Fatface"/>
                <a:ea typeface="Abril Fatface"/>
                <a:cs typeface="Abril Fatface"/>
                <a:sym typeface="Abril Fatface"/>
              </a:rPr>
              <a:t>DCF Impact for Conservative Growth Rate</a:t>
            </a:r>
          </a:p>
          <a:p>
            <a:pPr marL="342900" indent="-342900">
              <a:lnSpc>
                <a:spcPct val="200000"/>
              </a:lnSpc>
              <a:buFont typeface="Arial" panose="020B0604020202020204" pitchFamily="34" charset="0"/>
              <a:buChar char="•"/>
            </a:pPr>
            <a:endParaRPr lang="en-US" sz="3600">
              <a:solidFill>
                <a:srgbClr val="2E2E2E"/>
              </a:solidFill>
              <a:latin typeface="Abril Fatface"/>
              <a:ea typeface="Abril Fatface"/>
              <a:cs typeface="Abril Fatface"/>
              <a:sym typeface="Abril Fatface"/>
            </a:endParaRPr>
          </a:p>
        </p:txBody>
      </p:sp>
      <p:pic>
        <p:nvPicPr>
          <p:cNvPr id="1030" name="Picture 6" descr="Generated Image">
            <a:extLst>
              <a:ext uri="{FF2B5EF4-FFF2-40B4-BE49-F238E27FC236}">
                <a16:creationId xmlns:a16="http://schemas.microsoft.com/office/drawing/2014/main" id="{D722D697-6055-12FE-D102-485BCC6254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8961" y="2541922"/>
            <a:ext cx="10440492" cy="67029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ome | Molson Coors">
            <a:extLst>
              <a:ext uri="{FF2B5EF4-FFF2-40B4-BE49-F238E27FC236}">
                <a16:creationId xmlns:a16="http://schemas.microsoft.com/office/drawing/2014/main" id="{0FC72CE3-0375-6BBA-70CC-87BB431D475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6664043">
            <a:off x="-4052117" y="-737535"/>
            <a:ext cx="11511802" cy="11511802"/>
          </a:xfrm>
          <a:custGeom>
            <a:avLst/>
            <a:gdLst/>
            <a:ahLst/>
            <a:cxnLst/>
            <a:rect l="l" t="t" r="r" b="b"/>
            <a:pathLst>
              <a:path w="11511802" h="11511802">
                <a:moveTo>
                  <a:pt x="0" y="0"/>
                </a:moveTo>
                <a:lnTo>
                  <a:pt x="11511802" y="0"/>
                </a:lnTo>
                <a:lnTo>
                  <a:pt x="11511802" y="11511802"/>
                </a:lnTo>
                <a:lnTo>
                  <a:pt x="0" y="11511802"/>
                </a:lnTo>
                <a:lnTo>
                  <a:pt x="0" y="0"/>
                </a:lnTo>
                <a:close/>
              </a:path>
            </a:pathLst>
          </a:custGeom>
          <a:blipFill>
            <a:blip r:embed="rId3">
              <a:alphaModFix amt="4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6284008">
            <a:off x="12761683" y="7147182"/>
            <a:ext cx="4789367" cy="7690070"/>
          </a:xfrm>
          <a:custGeom>
            <a:avLst/>
            <a:gdLst/>
            <a:ahLst/>
            <a:cxnLst/>
            <a:rect l="l" t="t" r="r" b="b"/>
            <a:pathLst>
              <a:path w="4789367" h="7690070">
                <a:moveTo>
                  <a:pt x="0" y="0"/>
                </a:moveTo>
                <a:lnTo>
                  <a:pt x="4789367" y="0"/>
                </a:lnTo>
                <a:lnTo>
                  <a:pt x="4789367" y="7690070"/>
                </a:lnTo>
                <a:lnTo>
                  <a:pt x="0" y="7690070"/>
                </a:lnTo>
                <a:lnTo>
                  <a:pt x="0" y="0"/>
                </a:lnTo>
                <a:close/>
              </a:path>
            </a:pathLst>
          </a:custGeom>
          <a:blipFill>
            <a:blip r:embed="rId5">
              <a:alphaModFix amt="50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p:cNvSpPr txBox="1"/>
          <p:nvPr/>
        </p:nvSpPr>
        <p:spPr>
          <a:xfrm>
            <a:off x="1028700" y="1200150"/>
            <a:ext cx="12017470" cy="1164358"/>
          </a:xfrm>
          <a:prstGeom prst="rect">
            <a:avLst/>
          </a:prstGeom>
        </p:spPr>
        <p:txBody>
          <a:bodyPr wrap="square" lIns="0" tIns="0" rIns="0" bIns="0" rtlCol="0" anchor="t">
            <a:spAutoFit/>
          </a:bodyPr>
          <a:lstStyle/>
          <a:p>
            <a:pPr algn="l">
              <a:lnSpc>
                <a:spcPts val="9000"/>
              </a:lnSpc>
            </a:pPr>
            <a:r>
              <a:rPr lang="en-US" sz="9000">
                <a:solidFill>
                  <a:srgbClr val="004AAD"/>
                </a:solidFill>
                <a:latin typeface="Abril Fatface"/>
                <a:ea typeface="Abril Fatface"/>
                <a:cs typeface="Abril Fatface"/>
                <a:sym typeface="Abril Fatface"/>
              </a:rPr>
              <a:t>DCF Context</a:t>
            </a:r>
          </a:p>
        </p:txBody>
      </p:sp>
      <p:sp>
        <p:nvSpPr>
          <p:cNvPr id="8" name="Freeform 8"/>
          <p:cNvSpPr/>
          <p:nvPr/>
        </p:nvSpPr>
        <p:spPr>
          <a:xfrm rot="1505868">
            <a:off x="9245019" y="-4340343"/>
            <a:ext cx="12580534" cy="8680686"/>
          </a:xfrm>
          <a:custGeom>
            <a:avLst/>
            <a:gdLst/>
            <a:ahLst/>
            <a:cxnLst/>
            <a:rect l="l" t="t" r="r" b="b"/>
            <a:pathLst>
              <a:path w="12580534" h="8680686">
                <a:moveTo>
                  <a:pt x="0" y="0"/>
                </a:moveTo>
                <a:lnTo>
                  <a:pt x="12580534" y="0"/>
                </a:lnTo>
                <a:lnTo>
                  <a:pt x="12580534" y="8680686"/>
                </a:lnTo>
                <a:lnTo>
                  <a:pt x="0" y="8680686"/>
                </a:lnTo>
                <a:lnTo>
                  <a:pt x="0" y="0"/>
                </a:lnTo>
                <a:close/>
              </a:path>
            </a:pathLst>
          </a:custGeom>
          <a:blipFill>
            <a:blip r:embed="rId7">
              <a:alphaModFix amt="50000"/>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9" name="Picture 4" descr="Home | Molson Coors">
            <a:extLst>
              <a:ext uri="{FF2B5EF4-FFF2-40B4-BE49-F238E27FC236}">
                <a16:creationId xmlns:a16="http://schemas.microsoft.com/office/drawing/2014/main" id="{395B657A-9D05-6E21-9254-ADC058A2DFF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5">
            <a:extLst>
              <a:ext uri="{FF2B5EF4-FFF2-40B4-BE49-F238E27FC236}">
                <a16:creationId xmlns:a16="http://schemas.microsoft.com/office/drawing/2014/main" id="{34D11700-936D-319F-B212-3427F0C05C6D}"/>
              </a:ext>
            </a:extLst>
          </p:cNvPr>
          <p:cNvSpPr txBox="1"/>
          <p:nvPr/>
        </p:nvSpPr>
        <p:spPr>
          <a:xfrm>
            <a:off x="344197" y="2353099"/>
            <a:ext cx="6894803" cy="6702991"/>
          </a:xfrm>
          <a:prstGeom prst="rect">
            <a:avLst/>
          </a:prstGeom>
        </p:spPr>
        <p:txBody>
          <a:bodyPr wrap="square" lIns="0" tIns="0" rIns="0" bIns="0" rtlCol="0" anchor="t">
            <a:noAutofit/>
          </a:bodyPr>
          <a:lstStyle/>
          <a:p>
            <a:pPr marL="571500" indent="-571500" algn="l">
              <a:lnSpc>
                <a:spcPct val="200000"/>
              </a:lnSpc>
              <a:buFont typeface="Arial" panose="020B0604020202020204" pitchFamily="34" charset="0"/>
              <a:buChar char="•"/>
            </a:pPr>
            <a:r>
              <a:rPr lang="en-US" sz="3600">
                <a:solidFill>
                  <a:srgbClr val="2E2E2E"/>
                </a:solidFill>
                <a:latin typeface="Abril Fatface"/>
                <a:ea typeface="Abril Fatface"/>
                <a:cs typeface="Abril Fatface"/>
                <a:sym typeface="Abril Fatface"/>
              </a:rPr>
              <a:t>Legacy Company </a:t>
            </a:r>
          </a:p>
          <a:p>
            <a:pPr marL="571500" indent="-571500" algn="l">
              <a:lnSpc>
                <a:spcPct val="200000"/>
              </a:lnSpc>
              <a:buFont typeface="Arial" panose="020B0604020202020204" pitchFamily="34" charset="0"/>
              <a:buChar char="•"/>
            </a:pPr>
            <a:r>
              <a:rPr lang="en-US" sz="3600">
                <a:solidFill>
                  <a:srgbClr val="2E2E2E"/>
                </a:solidFill>
                <a:latin typeface="Abril Fatface"/>
                <a:ea typeface="Abril Fatface"/>
                <a:cs typeface="Abril Fatface"/>
                <a:sym typeface="Abril Fatface"/>
              </a:rPr>
              <a:t>Steadily Growing Industry</a:t>
            </a:r>
          </a:p>
          <a:p>
            <a:pPr marL="571500" indent="-571500" algn="l">
              <a:lnSpc>
                <a:spcPct val="200000"/>
              </a:lnSpc>
              <a:buFont typeface="Arial" panose="020B0604020202020204" pitchFamily="34" charset="0"/>
              <a:buChar char="•"/>
            </a:pPr>
            <a:r>
              <a:rPr lang="en-US" sz="3600">
                <a:solidFill>
                  <a:srgbClr val="2E2E2E"/>
                </a:solidFill>
                <a:latin typeface="Abril Fatface"/>
                <a:ea typeface="Abril Fatface"/>
                <a:cs typeface="Abril Fatface"/>
                <a:sym typeface="Abril Fatface"/>
              </a:rPr>
              <a:t>Tariffs Impact</a:t>
            </a:r>
          </a:p>
          <a:p>
            <a:pPr marL="571500" indent="-571500" algn="l">
              <a:lnSpc>
                <a:spcPct val="200000"/>
              </a:lnSpc>
              <a:buFont typeface="Arial" panose="020B0604020202020204" pitchFamily="34" charset="0"/>
              <a:buChar char="•"/>
            </a:pPr>
            <a:r>
              <a:rPr lang="en-US" sz="3600">
                <a:solidFill>
                  <a:srgbClr val="2E2E2E"/>
                </a:solidFill>
                <a:latin typeface="Abril Fatface"/>
                <a:ea typeface="Abril Fatface"/>
                <a:cs typeface="Abril Fatface"/>
                <a:sym typeface="Abril Fatface"/>
              </a:rPr>
              <a:t>Macroeconomics Description: </a:t>
            </a:r>
          </a:p>
          <a:p>
            <a:pPr algn="l"/>
            <a:r>
              <a:rPr lang="en-US" sz="3600">
                <a:solidFill>
                  <a:srgbClr val="2E2E2E"/>
                </a:solidFill>
                <a:latin typeface="Abril Fatface"/>
                <a:ea typeface="Abril Fatface"/>
                <a:cs typeface="Abril Fatface"/>
                <a:sym typeface="Abril Fatface"/>
              </a:rPr>
              <a:t>       Perfect Competition</a:t>
            </a:r>
          </a:p>
        </p:txBody>
      </p:sp>
      <p:pic>
        <p:nvPicPr>
          <p:cNvPr id="2052" name="Picture 4" descr="A store filled with lots of different types of beer photo – Free Shopping  Image on Unsplash">
            <a:extLst>
              <a:ext uri="{FF2B5EF4-FFF2-40B4-BE49-F238E27FC236}">
                <a16:creationId xmlns:a16="http://schemas.microsoft.com/office/drawing/2014/main" id="{F17F08E2-1EFA-783F-36CE-E4D521607FB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38194" y="2175478"/>
            <a:ext cx="10318747" cy="58025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089D3-0C4F-16F7-6348-01E5BEF594B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76A420C-0FB6-01C1-CF88-E1A50F33099B}"/>
              </a:ext>
            </a:extLst>
          </p:cNvPr>
          <p:cNvSpPr/>
          <p:nvPr/>
        </p:nvSpPr>
        <p:spPr>
          <a:xfrm rot="-6664043">
            <a:off x="-4052117" y="-737535"/>
            <a:ext cx="11511802" cy="11511802"/>
          </a:xfrm>
          <a:custGeom>
            <a:avLst/>
            <a:gdLst/>
            <a:ahLst/>
            <a:cxnLst/>
            <a:rect l="l" t="t" r="r" b="b"/>
            <a:pathLst>
              <a:path w="11511802" h="11511802">
                <a:moveTo>
                  <a:pt x="0" y="0"/>
                </a:moveTo>
                <a:lnTo>
                  <a:pt x="11511802" y="0"/>
                </a:lnTo>
                <a:lnTo>
                  <a:pt x="11511802" y="11511802"/>
                </a:lnTo>
                <a:lnTo>
                  <a:pt x="0" y="11511802"/>
                </a:lnTo>
                <a:lnTo>
                  <a:pt x="0" y="0"/>
                </a:lnTo>
                <a:close/>
              </a:path>
            </a:pathLst>
          </a:custGeom>
          <a:blipFill>
            <a:blip r:embed="rId3">
              <a:alphaModFix amt="4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CC8AD622-072F-26D0-F3CF-716F83C1315A}"/>
              </a:ext>
            </a:extLst>
          </p:cNvPr>
          <p:cNvSpPr/>
          <p:nvPr/>
        </p:nvSpPr>
        <p:spPr>
          <a:xfrm rot="-6284008">
            <a:off x="12761683" y="7147182"/>
            <a:ext cx="4789367" cy="7690070"/>
          </a:xfrm>
          <a:custGeom>
            <a:avLst/>
            <a:gdLst/>
            <a:ahLst/>
            <a:cxnLst/>
            <a:rect l="l" t="t" r="r" b="b"/>
            <a:pathLst>
              <a:path w="4789367" h="7690070">
                <a:moveTo>
                  <a:pt x="0" y="0"/>
                </a:moveTo>
                <a:lnTo>
                  <a:pt x="4789367" y="0"/>
                </a:lnTo>
                <a:lnTo>
                  <a:pt x="4789367" y="7690070"/>
                </a:lnTo>
                <a:lnTo>
                  <a:pt x="0" y="7690070"/>
                </a:lnTo>
                <a:lnTo>
                  <a:pt x="0" y="0"/>
                </a:lnTo>
                <a:close/>
              </a:path>
            </a:pathLst>
          </a:custGeom>
          <a:blipFill>
            <a:blip r:embed="rId5">
              <a:alphaModFix amt="50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a:extLst>
              <a:ext uri="{FF2B5EF4-FFF2-40B4-BE49-F238E27FC236}">
                <a16:creationId xmlns:a16="http://schemas.microsoft.com/office/drawing/2014/main" id="{39181BA7-E0E3-EE7D-5F24-F1E299FEB244}"/>
              </a:ext>
            </a:extLst>
          </p:cNvPr>
          <p:cNvSpPr txBox="1"/>
          <p:nvPr/>
        </p:nvSpPr>
        <p:spPr>
          <a:xfrm>
            <a:off x="1028700" y="1200150"/>
            <a:ext cx="12017470" cy="1164358"/>
          </a:xfrm>
          <a:prstGeom prst="rect">
            <a:avLst/>
          </a:prstGeom>
        </p:spPr>
        <p:txBody>
          <a:bodyPr wrap="square" lIns="0" tIns="0" rIns="0" bIns="0" rtlCol="0" anchor="t">
            <a:spAutoFit/>
          </a:bodyPr>
          <a:lstStyle/>
          <a:p>
            <a:pPr algn="l">
              <a:lnSpc>
                <a:spcPts val="9000"/>
              </a:lnSpc>
            </a:pPr>
            <a:r>
              <a:rPr lang="en-US" sz="9000">
                <a:solidFill>
                  <a:srgbClr val="2AB4D4"/>
                </a:solidFill>
                <a:latin typeface="Abril Fatface"/>
                <a:ea typeface="Abril Fatface"/>
                <a:cs typeface="Abril Fatface"/>
                <a:sym typeface="Abril Fatface"/>
              </a:rPr>
              <a:t>DCF Assumptions</a:t>
            </a:r>
          </a:p>
        </p:txBody>
      </p:sp>
      <p:sp>
        <p:nvSpPr>
          <p:cNvPr id="8" name="Freeform 8">
            <a:extLst>
              <a:ext uri="{FF2B5EF4-FFF2-40B4-BE49-F238E27FC236}">
                <a16:creationId xmlns:a16="http://schemas.microsoft.com/office/drawing/2014/main" id="{9FFA6DDD-281D-EC61-0E4D-7B7C2E13A21E}"/>
              </a:ext>
            </a:extLst>
          </p:cNvPr>
          <p:cNvSpPr/>
          <p:nvPr/>
        </p:nvSpPr>
        <p:spPr>
          <a:xfrm rot="1505868">
            <a:off x="9245019" y="-4340343"/>
            <a:ext cx="12580534" cy="8680686"/>
          </a:xfrm>
          <a:custGeom>
            <a:avLst/>
            <a:gdLst/>
            <a:ahLst/>
            <a:cxnLst/>
            <a:rect l="l" t="t" r="r" b="b"/>
            <a:pathLst>
              <a:path w="12580534" h="8680686">
                <a:moveTo>
                  <a:pt x="0" y="0"/>
                </a:moveTo>
                <a:lnTo>
                  <a:pt x="12580534" y="0"/>
                </a:lnTo>
                <a:lnTo>
                  <a:pt x="12580534" y="8680686"/>
                </a:lnTo>
                <a:lnTo>
                  <a:pt x="0" y="8680686"/>
                </a:lnTo>
                <a:lnTo>
                  <a:pt x="0" y="0"/>
                </a:lnTo>
                <a:close/>
              </a:path>
            </a:pathLst>
          </a:custGeom>
          <a:blipFill>
            <a:blip r:embed="rId7">
              <a:alphaModFix amt="50000"/>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9" name="Picture 4" descr="Home | Molson Coors">
            <a:extLst>
              <a:ext uri="{FF2B5EF4-FFF2-40B4-BE49-F238E27FC236}">
                <a16:creationId xmlns:a16="http://schemas.microsoft.com/office/drawing/2014/main" id="{7B68EC40-E357-B589-999A-022F3C8AFB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6">
            <a:extLst>
              <a:ext uri="{FF2B5EF4-FFF2-40B4-BE49-F238E27FC236}">
                <a16:creationId xmlns:a16="http://schemas.microsoft.com/office/drawing/2014/main" id="{4B0912FE-9B3C-38E7-7D08-0816FCD4E3A8}"/>
              </a:ext>
            </a:extLst>
          </p:cNvPr>
          <p:cNvSpPr txBox="1"/>
          <p:nvPr/>
        </p:nvSpPr>
        <p:spPr>
          <a:xfrm>
            <a:off x="376972" y="2470375"/>
            <a:ext cx="3890227" cy="1164358"/>
          </a:xfrm>
          <a:custGeom>
            <a:avLst/>
            <a:gdLst>
              <a:gd name="csX0" fmla="*/ 0 w 3890227"/>
              <a:gd name="csY0" fmla="*/ 0 h 1164358"/>
              <a:gd name="csX1" fmla="*/ 477942 w 3890227"/>
              <a:gd name="csY1" fmla="*/ 0 h 1164358"/>
              <a:gd name="csX2" fmla="*/ 1072591 w 3890227"/>
              <a:gd name="csY2" fmla="*/ 0 h 1164358"/>
              <a:gd name="csX3" fmla="*/ 1589436 w 3890227"/>
              <a:gd name="csY3" fmla="*/ 0 h 1164358"/>
              <a:gd name="csX4" fmla="*/ 2067378 w 3890227"/>
              <a:gd name="csY4" fmla="*/ 0 h 1164358"/>
              <a:gd name="csX5" fmla="*/ 2662027 w 3890227"/>
              <a:gd name="csY5" fmla="*/ 0 h 1164358"/>
              <a:gd name="csX6" fmla="*/ 3217773 w 3890227"/>
              <a:gd name="csY6" fmla="*/ 0 h 1164358"/>
              <a:gd name="csX7" fmla="*/ 3890227 w 3890227"/>
              <a:gd name="csY7" fmla="*/ 0 h 1164358"/>
              <a:gd name="csX8" fmla="*/ 3890227 w 3890227"/>
              <a:gd name="csY8" fmla="*/ 605466 h 1164358"/>
              <a:gd name="csX9" fmla="*/ 3890227 w 3890227"/>
              <a:gd name="csY9" fmla="*/ 1164358 h 1164358"/>
              <a:gd name="csX10" fmla="*/ 3412285 w 3890227"/>
              <a:gd name="csY10" fmla="*/ 1164358 h 1164358"/>
              <a:gd name="csX11" fmla="*/ 2973245 w 3890227"/>
              <a:gd name="csY11" fmla="*/ 1164358 h 1164358"/>
              <a:gd name="csX12" fmla="*/ 2378596 w 3890227"/>
              <a:gd name="csY12" fmla="*/ 1164358 h 1164358"/>
              <a:gd name="csX13" fmla="*/ 1900654 w 3890227"/>
              <a:gd name="csY13" fmla="*/ 1164358 h 1164358"/>
              <a:gd name="csX14" fmla="*/ 1306005 w 3890227"/>
              <a:gd name="csY14" fmla="*/ 1164358 h 1164358"/>
              <a:gd name="csX15" fmla="*/ 672454 w 3890227"/>
              <a:gd name="csY15" fmla="*/ 1164358 h 1164358"/>
              <a:gd name="csX16" fmla="*/ 0 w 3890227"/>
              <a:gd name="csY16" fmla="*/ 1164358 h 1164358"/>
              <a:gd name="csX17" fmla="*/ 0 w 3890227"/>
              <a:gd name="csY17" fmla="*/ 558892 h 1164358"/>
              <a:gd name="csX18" fmla="*/ 0 w 3890227"/>
              <a:gd name="csY18" fmla="*/ 0 h 11643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890227" h="1164358" fill="none" extrusionOk="0">
                <a:moveTo>
                  <a:pt x="0" y="0"/>
                </a:moveTo>
                <a:cubicBezTo>
                  <a:pt x="234455" y="-42369"/>
                  <a:pt x="344366" y="12650"/>
                  <a:pt x="477942" y="0"/>
                </a:cubicBezTo>
                <a:cubicBezTo>
                  <a:pt x="611518" y="-12650"/>
                  <a:pt x="889017" y="19963"/>
                  <a:pt x="1072591" y="0"/>
                </a:cubicBezTo>
                <a:cubicBezTo>
                  <a:pt x="1256165" y="-19963"/>
                  <a:pt x="1448602" y="17013"/>
                  <a:pt x="1589436" y="0"/>
                </a:cubicBezTo>
                <a:cubicBezTo>
                  <a:pt x="1730270" y="-17013"/>
                  <a:pt x="1855416" y="993"/>
                  <a:pt x="2067378" y="0"/>
                </a:cubicBezTo>
                <a:cubicBezTo>
                  <a:pt x="2279340" y="-993"/>
                  <a:pt x="2431513" y="64810"/>
                  <a:pt x="2662027" y="0"/>
                </a:cubicBezTo>
                <a:cubicBezTo>
                  <a:pt x="2892541" y="-64810"/>
                  <a:pt x="3027516" y="10600"/>
                  <a:pt x="3217773" y="0"/>
                </a:cubicBezTo>
                <a:cubicBezTo>
                  <a:pt x="3408030" y="-10600"/>
                  <a:pt x="3742524" y="38632"/>
                  <a:pt x="3890227" y="0"/>
                </a:cubicBezTo>
                <a:cubicBezTo>
                  <a:pt x="3904615" y="188670"/>
                  <a:pt x="3867414" y="351807"/>
                  <a:pt x="3890227" y="605466"/>
                </a:cubicBezTo>
                <a:cubicBezTo>
                  <a:pt x="3913040" y="859125"/>
                  <a:pt x="3846534" y="1047386"/>
                  <a:pt x="3890227" y="1164358"/>
                </a:cubicBezTo>
                <a:cubicBezTo>
                  <a:pt x="3785323" y="1176886"/>
                  <a:pt x="3580735" y="1145421"/>
                  <a:pt x="3412285" y="1164358"/>
                </a:cubicBezTo>
                <a:cubicBezTo>
                  <a:pt x="3243835" y="1183295"/>
                  <a:pt x="3185226" y="1122855"/>
                  <a:pt x="2973245" y="1164358"/>
                </a:cubicBezTo>
                <a:cubicBezTo>
                  <a:pt x="2761264" y="1205861"/>
                  <a:pt x="2555331" y="1114779"/>
                  <a:pt x="2378596" y="1164358"/>
                </a:cubicBezTo>
                <a:cubicBezTo>
                  <a:pt x="2201861" y="1213937"/>
                  <a:pt x="2042246" y="1137284"/>
                  <a:pt x="1900654" y="1164358"/>
                </a:cubicBezTo>
                <a:cubicBezTo>
                  <a:pt x="1759062" y="1191432"/>
                  <a:pt x="1488417" y="1123812"/>
                  <a:pt x="1306005" y="1164358"/>
                </a:cubicBezTo>
                <a:cubicBezTo>
                  <a:pt x="1123593" y="1204904"/>
                  <a:pt x="913619" y="1136102"/>
                  <a:pt x="672454" y="1164358"/>
                </a:cubicBezTo>
                <a:cubicBezTo>
                  <a:pt x="431289" y="1192614"/>
                  <a:pt x="175832" y="1098473"/>
                  <a:pt x="0" y="1164358"/>
                </a:cubicBezTo>
                <a:cubicBezTo>
                  <a:pt x="-37107" y="882584"/>
                  <a:pt x="45944" y="712254"/>
                  <a:pt x="0" y="558892"/>
                </a:cubicBezTo>
                <a:cubicBezTo>
                  <a:pt x="-45944" y="405530"/>
                  <a:pt x="21217" y="161607"/>
                  <a:pt x="0" y="0"/>
                </a:cubicBezTo>
                <a:close/>
              </a:path>
              <a:path w="3890227" h="1164358" stroke="0" extrusionOk="0">
                <a:moveTo>
                  <a:pt x="0" y="0"/>
                </a:moveTo>
                <a:cubicBezTo>
                  <a:pt x="130866" y="-28235"/>
                  <a:pt x="303749" y="20488"/>
                  <a:pt x="516844" y="0"/>
                </a:cubicBezTo>
                <a:cubicBezTo>
                  <a:pt x="729939" y="-20488"/>
                  <a:pt x="842294" y="24166"/>
                  <a:pt x="955884" y="0"/>
                </a:cubicBezTo>
                <a:cubicBezTo>
                  <a:pt x="1069474" y="-24166"/>
                  <a:pt x="1381730" y="8674"/>
                  <a:pt x="1589436" y="0"/>
                </a:cubicBezTo>
                <a:cubicBezTo>
                  <a:pt x="1797142" y="-8674"/>
                  <a:pt x="1884021" y="22153"/>
                  <a:pt x="2106280" y="0"/>
                </a:cubicBezTo>
                <a:cubicBezTo>
                  <a:pt x="2328539" y="-22153"/>
                  <a:pt x="2400207" y="47699"/>
                  <a:pt x="2623124" y="0"/>
                </a:cubicBezTo>
                <a:cubicBezTo>
                  <a:pt x="2846041" y="-47699"/>
                  <a:pt x="3009883" y="12767"/>
                  <a:pt x="3256676" y="0"/>
                </a:cubicBezTo>
                <a:cubicBezTo>
                  <a:pt x="3503469" y="-12767"/>
                  <a:pt x="3671478" y="18153"/>
                  <a:pt x="3890227" y="0"/>
                </a:cubicBezTo>
                <a:cubicBezTo>
                  <a:pt x="3957139" y="173619"/>
                  <a:pt x="3852770" y="358254"/>
                  <a:pt x="3890227" y="605466"/>
                </a:cubicBezTo>
                <a:cubicBezTo>
                  <a:pt x="3927684" y="852678"/>
                  <a:pt x="3852547" y="1015554"/>
                  <a:pt x="3890227" y="1164358"/>
                </a:cubicBezTo>
                <a:cubicBezTo>
                  <a:pt x="3776441" y="1180392"/>
                  <a:pt x="3645205" y="1119266"/>
                  <a:pt x="3412285" y="1164358"/>
                </a:cubicBezTo>
                <a:cubicBezTo>
                  <a:pt x="3179365" y="1209450"/>
                  <a:pt x="2984295" y="1155253"/>
                  <a:pt x="2856538" y="1164358"/>
                </a:cubicBezTo>
                <a:cubicBezTo>
                  <a:pt x="2728781" y="1173463"/>
                  <a:pt x="2594475" y="1135064"/>
                  <a:pt x="2339694" y="1164358"/>
                </a:cubicBezTo>
                <a:cubicBezTo>
                  <a:pt x="2084913" y="1193652"/>
                  <a:pt x="1837820" y="1113116"/>
                  <a:pt x="1706142" y="1164358"/>
                </a:cubicBezTo>
                <a:cubicBezTo>
                  <a:pt x="1574464" y="1215600"/>
                  <a:pt x="1254539" y="1155428"/>
                  <a:pt x="1072591" y="1164358"/>
                </a:cubicBezTo>
                <a:cubicBezTo>
                  <a:pt x="890643" y="1173288"/>
                  <a:pt x="765257" y="1148829"/>
                  <a:pt x="594649" y="1164358"/>
                </a:cubicBezTo>
                <a:cubicBezTo>
                  <a:pt x="424041" y="1179887"/>
                  <a:pt x="219062" y="1108077"/>
                  <a:pt x="0" y="1164358"/>
                </a:cubicBezTo>
                <a:cubicBezTo>
                  <a:pt x="-9010" y="1035232"/>
                  <a:pt x="36283" y="831436"/>
                  <a:pt x="0" y="558892"/>
                </a:cubicBezTo>
                <a:cubicBezTo>
                  <a:pt x="-36283" y="286348"/>
                  <a:pt x="18160" y="273701"/>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Terminal Growth Rate = 1.5%</a:t>
            </a:r>
          </a:p>
        </p:txBody>
      </p:sp>
      <p:pic>
        <p:nvPicPr>
          <p:cNvPr id="7" name="Picture 6" descr="A graph of a number of percents&#10;&#10;AI-generated content may be incorrect.">
            <a:extLst>
              <a:ext uri="{FF2B5EF4-FFF2-40B4-BE49-F238E27FC236}">
                <a16:creationId xmlns:a16="http://schemas.microsoft.com/office/drawing/2014/main" id="{B312F415-190D-282A-6ED7-A62E5184375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23557" y="2364508"/>
            <a:ext cx="12987470" cy="6587652"/>
          </a:xfrm>
          <a:prstGeom prst="rect">
            <a:avLst/>
          </a:prstGeom>
        </p:spPr>
      </p:pic>
      <p:cxnSp>
        <p:nvCxnSpPr>
          <p:cNvPr id="10" name="Straight Connector 9">
            <a:extLst>
              <a:ext uri="{FF2B5EF4-FFF2-40B4-BE49-F238E27FC236}">
                <a16:creationId xmlns:a16="http://schemas.microsoft.com/office/drawing/2014/main" id="{6E394190-8BE7-B5CE-0580-71F4913A369D}"/>
              </a:ext>
            </a:extLst>
          </p:cNvPr>
          <p:cNvCxnSpPr>
            <a:cxnSpLocks/>
          </p:cNvCxnSpPr>
          <p:nvPr/>
        </p:nvCxnSpPr>
        <p:spPr>
          <a:xfrm>
            <a:off x="2322084" y="3634733"/>
            <a:ext cx="0" cy="1127767"/>
          </a:xfrm>
          <a:prstGeom prst="line">
            <a:avLst/>
          </a:prstGeom>
          <a:ln w="28575">
            <a:solidFill>
              <a:srgbClr val="004AAE"/>
            </a:solidFill>
          </a:ln>
        </p:spPr>
        <p:style>
          <a:lnRef idx="1">
            <a:schemeClr val="accent1"/>
          </a:lnRef>
          <a:fillRef idx="0">
            <a:schemeClr val="accent1"/>
          </a:fillRef>
          <a:effectRef idx="0">
            <a:schemeClr val="accent1"/>
          </a:effectRef>
          <a:fontRef idx="minor">
            <a:schemeClr val="tx1"/>
          </a:fontRef>
        </p:style>
      </p:cxnSp>
      <p:sp>
        <p:nvSpPr>
          <p:cNvPr id="13" name="TextBox 6">
            <a:extLst>
              <a:ext uri="{FF2B5EF4-FFF2-40B4-BE49-F238E27FC236}">
                <a16:creationId xmlns:a16="http://schemas.microsoft.com/office/drawing/2014/main" id="{2F386C17-9FF7-C03A-2AC2-51059664BF74}"/>
              </a:ext>
            </a:extLst>
          </p:cNvPr>
          <p:cNvSpPr txBox="1"/>
          <p:nvPr/>
        </p:nvSpPr>
        <p:spPr>
          <a:xfrm>
            <a:off x="376971" y="4762500"/>
            <a:ext cx="3890227" cy="1164358"/>
          </a:xfrm>
          <a:custGeom>
            <a:avLst/>
            <a:gdLst>
              <a:gd name="csX0" fmla="*/ 0 w 3890227"/>
              <a:gd name="csY0" fmla="*/ 0 h 1164358"/>
              <a:gd name="csX1" fmla="*/ 477942 w 3890227"/>
              <a:gd name="csY1" fmla="*/ 0 h 1164358"/>
              <a:gd name="csX2" fmla="*/ 1072591 w 3890227"/>
              <a:gd name="csY2" fmla="*/ 0 h 1164358"/>
              <a:gd name="csX3" fmla="*/ 1589436 w 3890227"/>
              <a:gd name="csY3" fmla="*/ 0 h 1164358"/>
              <a:gd name="csX4" fmla="*/ 2067378 w 3890227"/>
              <a:gd name="csY4" fmla="*/ 0 h 1164358"/>
              <a:gd name="csX5" fmla="*/ 2662027 w 3890227"/>
              <a:gd name="csY5" fmla="*/ 0 h 1164358"/>
              <a:gd name="csX6" fmla="*/ 3217773 w 3890227"/>
              <a:gd name="csY6" fmla="*/ 0 h 1164358"/>
              <a:gd name="csX7" fmla="*/ 3890227 w 3890227"/>
              <a:gd name="csY7" fmla="*/ 0 h 1164358"/>
              <a:gd name="csX8" fmla="*/ 3890227 w 3890227"/>
              <a:gd name="csY8" fmla="*/ 605466 h 1164358"/>
              <a:gd name="csX9" fmla="*/ 3890227 w 3890227"/>
              <a:gd name="csY9" fmla="*/ 1164358 h 1164358"/>
              <a:gd name="csX10" fmla="*/ 3412285 w 3890227"/>
              <a:gd name="csY10" fmla="*/ 1164358 h 1164358"/>
              <a:gd name="csX11" fmla="*/ 2973245 w 3890227"/>
              <a:gd name="csY11" fmla="*/ 1164358 h 1164358"/>
              <a:gd name="csX12" fmla="*/ 2378596 w 3890227"/>
              <a:gd name="csY12" fmla="*/ 1164358 h 1164358"/>
              <a:gd name="csX13" fmla="*/ 1900654 w 3890227"/>
              <a:gd name="csY13" fmla="*/ 1164358 h 1164358"/>
              <a:gd name="csX14" fmla="*/ 1306005 w 3890227"/>
              <a:gd name="csY14" fmla="*/ 1164358 h 1164358"/>
              <a:gd name="csX15" fmla="*/ 672454 w 3890227"/>
              <a:gd name="csY15" fmla="*/ 1164358 h 1164358"/>
              <a:gd name="csX16" fmla="*/ 0 w 3890227"/>
              <a:gd name="csY16" fmla="*/ 1164358 h 1164358"/>
              <a:gd name="csX17" fmla="*/ 0 w 3890227"/>
              <a:gd name="csY17" fmla="*/ 558892 h 1164358"/>
              <a:gd name="csX18" fmla="*/ 0 w 3890227"/>
              <a:gd name="csY18" fmla="*/ 0 h 11643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890227" h="1164358" fill="none" extrusionOk="0">
                <a:moveTo>
                  <a:pt x="0" y="0"/>
                </a:moveTo>
                <a:cubicBezTo>
                  <a:pt x="234455" y="-42369"/>
                  <a:pt x="344366" y="12650"/>
                  <a:pt x="477942" y="0"/>
                </a:cubicBezTo>
                <a:cubicBezTo>
                  <a:pt x="611518" y="-12650"/>
                  <a:pt x="889017" y="19963"/>
                  <a:pt x="1072591" y="0"/>
                </a:cubicBezTo>
                <a:cubicBezTo>
                  <a:pt x="1256165" y="-19963"/>
                  <a:pt x="1448602" y="17013"/>
                  <a:pt x="1589436" y="0"/>
                </a:cubicBezTo>
                <a:cubicBezTo>
                  <a:pt x="1730270" y="-17013"/>
                  <a:pt x="1855416" y="993"/>
                  <a:pt x="2067378" y="0"/>
                </a:cubicBezTo>
                <a:cubicBezTo>
                  <a:pt x="2279340" y="-993"/>
                  <a:pt x="2431513" y="64810"/>
                  <a:pt x="2662027" y="0"/>
                </a:cubicBezTo>
                <a:cubicBezTo>
                  <a:pt x="2892541" y="-64810"/>
                  <a:pt x="3027516" y="10600"/>
                  <a:pt x="3217773" y="0"/>
                </a:cubicBezTo>
                <a:cubicBezTo>
                  <a:pt x="3408030" y="-10600"/>
                  <a:pt x="3742524" y="38632"/>
                  <a:pt x="3890227" y="0"/>
                </a:cubicBezTo>
                <a:cubicBezTo>
                  <a:pt x="3904615" y="188670"/>
                  <a:pt x="3867414" y="351807"/>
                  <a:pt x="3890227" y="605466"/>
                </a:cubicBezTo>
                <a:cubicBezTo>
                  <a:pt x="3913040" y="859125"/>
                  <a:pt x="3846534" y="1047386"/>
                  <a:pt x="3890227" y="1164358"/>
                </a:cubicBezTo>
                <a:cubicBezTo>
                  <a:pt x="3785323" y="1176886"/>
                  <a:pt x="3580735" y="1145421"/>
                  <a:pt x="3412285" y="1164358"/>
                </a:cubicBezTo>
                <a:cubicBezTo>
                  <a:pt x="3243835" y="1183295"/>
                  <a:pt x="3185226" y="1122855"/>
                  <a:pt x="2973245" y="1164358"/>
                </a:cubicBezTo>
                <a:cubicBezTo>
                  <a:pt x="2761264" y="1205861"/>
                  <a:pt x="2555331" y="1114779"/>
                  <a:pt x="2378596" y="1164358"/>
                </a:cubicBezTo>
                <a:cubicBezTo>
                  <a:pt x="2201861" y="1213937"/>
                  <a:pt x="2042246" y="1137284"/>
                  <a:pt x="1900654" y="1164358"/>
                </a:cubicBezTo>
                <a:cubicBezTo>
                  <a:pt x="1759062" y="1191432"/>
                  <a:pt x="1488417" y="1123812"/>
                  <a:pt x="1306005" y="1164358"/>
                </a:cubicBezTo>
                <a:cubicBezTo>
                  <a:pt x="1123593" y="1204904"/>
                  <a:pt x="913619" y="1136102"/>
                  <a:pt x="672454" y="1164358"/>
                </a:cubicBezTo>
                <a:cubicBezTo>
                  <a:pt x="431289" y="1192614"/>
                  <a:pt x="175832" y="1098473"/>
                  <a:pt x="0" y="1164358"/>
                </a:cubicBezTo>
                <a:cubicBezTo>
                  <a:pt x="-37107" y="882584"/>
                  <a:pt x="45944" y="712254"/>
                  <a:pt x="0" y="558892"/>
                </a:cubicBezTo>
                <a:cubicBezTo>
                  <a:pt x="-45944" y="405530"/>
                  <a:pt x="21217" y="161607"/>
                  <a:pt x="0" y="0"/>
                </a:cubicBezTo>
                <a:close/>
              </a:path>
              <a:path w="3890227" h="1164358" stroke="0" extrusionOk="0">
                <a:moveTo>
                  <a:pt x="0" y="0"/>
                </a:moveTo>
                <a:cubicBezTo>
                  <a:pt x="130866" y="-28235"/>
                  <a:pt x="303749" y="20488"/>
                  <a:pt x="516844" y="0"/>
                </a:cubicBezTo>
                <a:cubicBezTo>
                  <a:pt x="729939" y="-20488"/>
                  <a:pt x="842294" y="24166"/>
                  <a:pt x="955884" y="0"/>
                </a:cubicBezTo>
                <a:cubicBezTo>
                  <a:pt x="1069474" y="-24166"/>
                  <a:pt x="1381730" y="8674"/>
                  <a:pt x="1589436" y="0"/>
                </a:cubicBezTo>
                <a:cubicBezTo>
                  <a:pt x="1797142" y="-8674"/>
                  <a:pt x="1884021" y="22153"/>
                  <a:pt x="2106280" y="0"/>
                </a:cubicBezTo>
                <a:cubicBezTo>
                  <a:pt x="2328539" y="-22153"/>
                  <a:pt x="2400207" y="47699"/>
                  <a:pt x="2623124" y="0"/>
                </a:cubicBezTo>
                <a:cubicBezTo>
                  <a:pt x="2846041" y="-47699"/>
                  <a:pt x="3009883" y="12767"/>
                  <a:pt x="3256676" y="0"/>
                </a:cubicBezTo>
                <a:cubicBezTo>
                  <a:pt x="3503469" y="-12767"/>
                  <a:pt x="3671478" y="18153"/>
                  <a:pt x="3890227" y="0"/>
                </a:cubicBezTo>
                <a:cubicBezTo>
                  <a:pt x="3957139" y="173619"/>
                  <a:pt x="3852770" y="358254"/>
                  <a:pt x="3890227" y="605466"/>
                </a:cubicBezTo>
                <a:cubicBezTo>
                  <a:pt x="3927684" y="852678"/>
                  <a:pt x="3852547" y="1015554"/>
                  <a:pt x="3890227" y="1164358"/>
                </a:cubicBezTo>
                <a:cubicBezTo>
                  <a:pt x="3776441" y="1180392"/>
                  <a:pt x="3645205" y="1119266"/>
                  <a:pt x="3412285" y="1164358"/>
                </a:cubicBezTo>
                <a:cubicBezTo>
                  <a:pt x="3179365" y="1209450"/>
                  <a:pt x="2984295" y="1155253"/>
                  <a:pt x="2856538" y="1164358"/>
                </a:cubicBezTo>
                <a:cubicBezTo>
                  <a:pt x="2728781" y="1173463"/>
                  <a:pt x="2594475" y="1135064"/>
                  <a:pt x="2339694" y="1164358"/>
                </a:cubicBezTo>
                <a:cubicBezTo>
                  <a:pt x="2084913" y="1193652"/>
                  <a:pt x="1837820" y="1113116"/>
                  <a:pt x="1706142" y="1164358"/>
                </a:cubicBezTo>
                <a:cubicBezTo>
                  <a:pt x="1574464" y="1215600"/>
                  <a:pt x="1254539" y="1155428"/>
                  <a:pt x="1072591" y="1164358"/>
                </a:cubicBezTo>
                <a:cubicBezTo>
                  <a:pt x="890643" y="1173288"/>
                  <a:pt x="765257" y="1148829"/>
                  <a:pt x="594649" y="1164358"/>
                </a:cubicBezTo>
                <a:cubicBezTo>
                  <a:pt x="424041" y="1179887"/>
                  <a:pt x="219062" y="1108077"/>
                  <a:pt x="0" y="1164358"/>
                </a:cubicBezTo>
                <a:cubicBezTo>
                  <a:pt x="-9010" y="1035232"/>
                  <a:pt x="36283" y="831436"/>
                  <a:pt x="0" y="558892"/>
                </a:cubicBezTo>
                <a:cubicBezTo>
                  <a:pt x="-36283" y="286348"/>
                  <a:pt x="18160" y="273701"/>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Tax Rate = 25%</a:t>
            </a:r>
          </a:p>
        </p:txBody>
      </p:sp>
      <p:sp>
        <p:nvSpPr>
          <p:cNvPr id="14" name="TextBox 6">
            <a:extLst>
              <a:ext uri="{FF2B5EF4-FFF2-40B4-BE49-F238E27FC236}">
                <a16:creationId xmlns:a16="http://schemas.microsoft.com/office/drawing/2014/main" id="{A57A9553-8A6C-012E-C1EC-1FCEE87CECBB}"/>
              </a:ext>
            </a:extLst>
          </p:cNvPr>
          <p:cNvSpPr txBox="1"/>
          <p:nvPr/>
        </p:nvSpPr>
        <p:spPr>
          <a:xfrm>
            <a:off x="376971" y="7054625"/>
            <a:ext cx="3890227" cy="1164358"/>
          </a:xfrm>
          <a:custGeom>
            <a:avLst/>
            <a:gdLst>
              <a:gd name="csX0" fmla="*/ 0 w 3890227"/>
              <a:gd name="csY0" fmla="*/ 0 h 1164358"/>
              <a:gd name="csX1" fmla="*/ 477942 w 3890227"/>
              <a:gd name="csY1" fmla="*/ 0 h 1164358"/>
              <a:gd name="csX2" fmla="*/ 1072591 w 3890227"/>
              <a:gd name="csY2" fmla="*/ 0 h 1164358"/>
              <a:gd name="csX3" fmla="*/ 1589436 w 3890227"/>
              <a:gd name="csY3" fmla="*/ 0 h 1164358"/>
              <a:gd name="csX4" fmla="*/ 2067378 w 3890227"/>
              <a:gd name="csY4" fmla="*/ 0 h 1164358"/>
              <a:gd name="csX5" fmla="*/ 2662027 w 3890227"/>
              <a:gd name="csY5" fmla="*/ 0 h 1164358"/>
              <a:gd name="csX6" fmla="*/ 3217773 w 3890227"/>
              <a:gd name="csY6" fmla="*/ 0 h 1164358"/>
              <a:gd name="csX7" fmla="*/ 3890227 w 3890227"/>
              <a:gd name="csY7" fmla="*/ 0 h 1164358"/>
              <a:gd name="csX8" fmla="*/ 3890227 w 3890227"/>
              <a:gd name="csY8" fmla="*/ 605466 h 1164358"/>
              <a:gd name="csX9" fmla="*/ 3890227 w 3890227"/>
              <a:gd name="csY9" fmla="*/ 1164358 h 1164358"/>
              <a:gd name="csX10" fmla="*/ 3412285 w 3890227"/>
              <a:gd name="csY10" fmla="*/ 1164358 h 1164358"/>
              <a:gd name="csX11" fmla="*/ 2973245 w 3890227"/>
              <a:gd name="csY11" fmla="*/ 1164358 h 1164358"/>
              <a:gd name="csX12" fmla="*/ 2378596 w 3890227"/>
              <a:gd name="csY12" fmla="*/ 1164358 h 1164358"/>
              <a:gd name="csX13" fmla="*/ 1900654 w 3890227"/>
              <a:gd name="csY13" fmla="*/ 1164358 h 1164358"/>
              <a:gd name="csX14" fmla="*/ 1306005 w 3890227"/>
              <a:gd name="csY14" fmla="*/ 1164358 h 1164358"/>
              <a:gd name="csX15" fmla="*/ 672454 w 3890227"/>
              <a:gd name="csY15" fmla="*/ 1164358 h 1164358"/>
              <a:gd name="csX16" fmla="*/ 0 w 3890227"/>
              <a:gd name="csY16" fmla="*/ 1164358 h 1164358"/>
              <a:gd name="csX17" fmla="*/ 0 w 3890227"/>
              <a:gd name="csY17" fmla="*/ 558892 h 1164358"/>
              <a:gd name="csX18" fmla="*/ 0 w 3890227"/>
              <a:gd name="csY18" fmla="*/ 0 h 11643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890227" h="1164358" fill="none" extrusionOk="0">
                <a:moveTo>
                  <a:pt x="0" y="0"/>
                </a:moveTo>
                <a:cubicBezTo>
                  <a:pt x="234455" y="-42369"/>
                  <a:pt x="344366" y="12650"/>
                  <a:pt x="477942" y="0"/>
                </a:cubicBezTo>
                <a:cubicBezTo>
                  <a:pt x="611518" y="-12650"/>
                  <a:pt x="889017" y="19963"/>
                  <a:pt x="1072591" y="0"/>
                </a:cubicBezTo>
                <a:cubicBezTo>
                  <a:pt x="1256165" y="-19963"/>
                  <a:pt x="1448602" y="17013"/>
                  <a:pt x="1589436" y="0"/>
                </a:cubicBezTo>
                <a:cubicBezTo>
                  <a:pt x="1730270" y="-17013"/>
                  <a:pt x="1855416" y="993"/>
                  <a:pt x="2067378" y="0"/>
                </a:cubicBezTo>
                <a:cubicBezTo>
                  <a:pt x="2279340" y="-993"/>
                  <a:pt x="2431513" y="64810"/>
                  <a:pt x="2662027" y="0"/>
                </a:cubicBezTo>
                <a:cubicBezTo>
                  <a:pt x="2892541" y="-64810"/>
                  <a:pt x="3027516" y="10600"/>
                  <a:pt x="3217773" y="0"/>
                </a:cubicBezTo>
                <a:cubicBezTo>
                  <a:pt x="3408030" y="-10600"/>
                  <a:pt x="3742524" y="38632"/>
                  <a:pt x="3890227" y="0"/>
                </a:cubicBezTo>
                <a:cubicBezTo>
                  <a:pt x="3904615" y="188670"/>
                  <a:pt x="3867414" y="351807"/>
                  <a:pt x="3890227" y="605466"/>
                </a:cubicBezTo>
                <a:cubicBezTo>
                  <a:pt x="3913040" y="859125"/>
                  <a:pt x="3846534" y="1047386"/>
                  <a:pt x="3890227" y="1164358"/>
                </a:cubicBezTo>
                <a:cubicBezTo>
                  <a:pt x="3785323" y="1176886"/>
                  <a:pt x="3580735" y="1145421"/>
                  <a:pt x="3412285" y="1164358"/>
                </a:cubicBezTo>
                <a:cubicBezTo>
                  <a:pt x="3243835" y="1183295"/>
                  <a:pt x="3185226" y="1122855"/>
                  <a:pt x="2973245" y="1164358"/>
                </a:cubicBezTo>
                <a:cubicBezTo>
                  <a:pt x="2761264" y="1205861"/>
                  <a:pt x="2555331" y="1114779"/>
                  <a:pt x="2378596" y="1164358"/>
                </a:cubicBezTo>
                <a:cubicBezTo>
                  <a:pt x="2201861" y="1213937"/>
                  <a:pt x="2042246" y="1137284"/>
                  <a:pt x="1900654" y="1164358"/>
                </a:cubicBezTo>
                <a:cubicBezTo>
                  <a:pt x="1759062" y="1191432"/>
                  <a:pt x="1488417" y="1123812"/>
                  <a:pt x="1306005" y="1164358"/>
                </a:cubicBezTo>
                <a:cubicBezTo>
                  <a:pt x="1123593" y="1204904"/>
                  <a:pt x="913619" y="1136102"/>
                  <a:pt x="672454" y="1164358"/>
                </a:cubicBezTo>
                <a:cubicBezTo>
                  <a:pt x="431289" y="1192614"/>
                  <a:pt x="175832" y="1098473"/>
                  <a:pt x="0" y="1164358"/>
                </a:cubicBezTo>
                <a:cubicBezTo>
                  <a:pt x="-37107" y="882584"/>
                  <a:pt x="45944" y="712254"/>
                  <a:pt x="0" y="558892"/>
                </a:cubicBezTo>
                <a:cubicBezTo>
                  <a:pt x="-45944" y="405530"/>
                  <a:pt x="21217" y="161607"/>
                  <a:pt x="0" y="0"/>
                </a:cubicBezTo>
                <a:close/>
              </a:path>
              <a:path w="3890227" h="1164358" stroke="0" extrusionOk="0">
                <a:moveTo>
                  <a:pt x="0" y="0"/>
                </a:moveTo>
                <a:cubicBezTo>
                  <a:pt x="130866" y="-28235"/>
                  <a:pt x="303749" y="20488"/>
                  <a:pt x="516844" y="0"/>
                </a:cubicBezTo>
                <a:cubicBezTo>
                  <a:pt x="729939" y="-20488"/>
                  <a:pt x="842294" y="24166"/>
                  <a:pt x="955884" y="0"/>
                </a:cubicBezTo>
                <a:cubicBezTo>
                  <a:pt x="1069474" y="-24166"/>
                  <a:pt x="1381730" y="8674"/>
                  <a:pt x="1589436" y="0"/>
                </a:cubicBezTo>
                <a:cubicBezTo>
                  <a:pt x="1797142" y="-8674"/>
                  <a:pt x="1884021" y="22153"/>
                  <a:pt x="2106280" y="0"/>
                </a:cubicBezTo>
                <a:cubicBezTo>
                  <a:pt x="2328539" y="-22153"/>
                  <a:pt x="2400207" y="47699"/>
                  <a:pt x="2623124" y="0"/>
                </a:cubicBezTo>
                <a:cubicBezTo>
                  <a:pt x="2846041" y="-47699"/>
                  <a:pt x="3009883" y="12767"/>
                  <a:pt x="3256676" y="0"/>
                </a:cubicBezTo>
                <a:cubicBezTo>
                  <a:pt x="3503469" y="-12767"/>
                  <a:pt x="3671478" y="18153"/>
                  <a:pt x="3890227" y="0"/>
                </a:cubicBezTo>
                <a:cubicBezTo>
                  <a:pt x="3957139" y="173619"/>
                  <a:pt x="3852770" y="358254"/>
                  <a:pt x="3890227" y="605466"/>
                </a:cubicBezTo>
                <a:cubicBezTo>
                  <a:pt x="3927684" y="852678"/>
                  <a:pt x="3852547" y="1015554"/>
                  <a:pt x="3890227" y="1164358"/>
                </a:cubicBezTo>
                <a:cubicBezTo>
                  <a:pt x="3776441" y="1180392"/>
                  <a:pt x="3645205" y="1119266"/>
                  <a:pt x="3412285" y="1164358"/>
                </a:cubicBezTo>
                <a:cubicBezTo>
                  <a:pt x="3179365" y="1209450"/>
                  <a:pt x="2984295" y="1155253"/>
                  <a:pt x="2856538" y="1164358"/>
                </a:cubicBezTo>
                <a:cubicBezTo>
                  <a:pt x="2728781" y="1173463"/>
                  <a:pt x="2594475" y="1135064"/>
                  <a:pt x="2339694" y="1164358"/>
                </a:cubicBezTo>
                <a:cubicBezTo>
                  <a:pt x="2084913" y="1193652"/>
                  <a:pt x="1837820" y="1113116"/>
                  <a:pt x="1706142" y="1164358"/>
                </a:cubicBezTo>
                <a:cubicBezTo>
                  <a:pt x="1574464" y="1215600"/>
                  <a:pt x="1254539" y="1155428"/>
                  <a:pt x="1072591" y="1164358"/>
                </a:cubicBezTo>
                <a:cubicBezTo>
                  <a:pt x="890643" y="1173288"/>
                  <a:pt x="765257" y="1148829"/>
                  <a:pt x="594649" y="1164358"/>
                </a:cubicBezTo>
                <a:cubicBezTo>
                  <a:pt x="424041" y="1179887"/>
                  <a:pt x="219062" y="1108077"/>
                  <a:pt x="0" y="1164358"/>
                </a:cubicBezTo>
                <a:cubicBezTo>
                  <a:pt x="-9010" y="1035232"/>
                  <a:pt x="36283" y="831436"/>
                  <a:pt x="0" y="558892"/>
                </a:cubicBezTo>
                <a:cubicBezTo>
                  <a:pt x="-36283" y="286348"/>
                  <a:pt x="18160" y="273701"/>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RFR &amp; MRP = Damodaran</a:t>
            </a:r>
          </a:p>
        </p:txBody>
      </p:sp>
      <p:cxnSp>
        <p:nvCxnSpPr>
          <p:cNvPr id="15" name="Straight Connector 14">
            <a:extLst>
              <a:ext uri="{FF2B5EF4-FFF2-40B4-BE49-F238E27FC236}">
                <a16:creationId xmlns:a16="http://schemas.microsoft.com/office/drawing/2014/main" id="{3DA5AA5F-7A04-5013-AD93-85FE880FE62C}"/>
              </a:ext>
            </a:extLst>
          </p:cNvPr>
          <p:cNvCxnSpPr>
            <a:cxnSpLocks/>
          </p:cNvCxnSpPr>
          <p:nvPr/>
        </p:nvCxnSpPr>
        <p:spPr>
          <a:xfrm>
            <a:off x="2322084" y="5926858"/>
            <a:ext cx="0" cy="1127767"/>
          </a:xfrm>
          <a:prstGeom prst="line">
            <a:avLst/>
          </a:prstGeom>
          <a:ln w="28575">
            <a:solidFill>
              <a:srgbClr val="004AA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43590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FB64E-D370-3951-D5D3-F4BA4731CC9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911D202-6F1B-B46F-1902-40CBF3C46F09}"/>
              </a:ext>
            </a:extLst>
          </p:cNvPr>
          <p:cNvSpPr/>
          <p:nvPr/>
        </p:nvSpPr>
        <p:spPr>
          <a:xfrm rot="-6664043">
            <a:off x="-4052117" y="-737535"/>
            <a:ext cx="11511802" cy="11511802"/>
          </a:xfrm>
          <a:custGeom>
            <a:avLst/>
            <a:gdLst/>
            <a:ahLst/>
            <a:cxnLst/>
            <a:rect l="l" t="t" r="r" b="b"/>
            <a:pathLst>
              <a:path w="11511802" h="11511802">
                <a:moveTo>
                  <a:pt x="0" y="0"/>
                </a:moveTo>
                <a:lnTo>
                  <a:pt x="11511802" y="0"/>
                </a:lnTo>
                <a:lnTo>
                  <a:pt x="11511802" y="11511802"/>
                </a:lnTo>
                <a:lnTo>
                  <a:pt x="0" y="11511802"/>
                </a:lnTo>
                <a:lnTo>
                  <a:pt x="0" y="0"/>
                </a:lnTo>
                <a:close/>
              </a:path>
            </a:pathLst>
          </a:custGeom>
          <a:blipFill>
            <a:blip r:embed="rId3">
              <a:alphaModFix amt="4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2A8E619B-9591-82F9-89EB-039DCBAEE744}"/>
              </a:ext>
            </a:extLst>
          </p:cNvPr>
          <p:cNvSpPr/>
          <p:nvPr/>
        </p:nvSpPr>
        <p:spPr>
          <a:xfrm rot="-6284008">
            <a:off x="12761683" y="7147182"/>
            <a:ext cx="4789367" cy="7690070"/>
          </a:xfrm>
          <a:custGeom>
            <a:avLst/>
            <a:gdLst/>
            <a:ahLst/>
            <a:cxnLst/>
            <a:rect l="l" t="t" r="r" b="b"/>
            <a:pathLst>
              <a:path w="4789367" h="7690070">
                <a:moveTo>
                  <a:pt x="0" y="0"/>
                </a:moveTo>
                <a:lnTo>
                  <a:pt x="4789367" y="0"/>
                </a:lnTo>
                <a:lnTo>
                  <a:pt x="4789367" y="7690070"/>
                </a:lnTo>
                <a:lnTo>
                  <a:pt x="0" y="7690070"/>
                </a:lnTo>
                <a:lnTo>
                  <a:pt x="0" y="0"/>
                </a:lnTo>
                <a:close/>
              </a:path>
            </a:pathLst>
          </a:custGeom>
          <a:blipFill>
            <a:blip r:embed="rId5">
              <a:alphaModFix amt="50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a:extLst>
              <a:ext uri="{FF2B5EF4-FFF2-40B4-BE49-F238E27FC236}">
                <a16:creationId xmlns:a16="http://schemas.microsoft.com/office/drawing/2014/main" id="{432208B9-4F1B-6B08-4BE7-1C004095C16D}"/>
              </a:ext>
            </a:extLst>
          </p:cNvPr>
          <p:cNvSpPr txBox="1"/>
          <p:nvPr/>
        </p:nvSpPr>
        <p:spPr>
          <a:xfrm>
            <a:off x="1028700" y="1200150"/>
            <a:ext cx="12017470" cy="1164358"/>
          </a:xfrm>
          <a:prstGeom prst="rect">
            <a:avLst/>
          </a:prstGeom>
        </p:spPr>
        <p:txBody>
          <a:bodyPr wrap="square" lIns="0" tIns="0" rIns="0" bIns="0" rtlCol="0" anchor="t">
            <a:spAutoFit/>
          </a:bodyPr>
          <a:lstStyle/>
          <a:p>
            <a:pPr algn="l">
              <a:lnSpc>
                <a:spcPts val="9000"/>
              </a:lnSpc>
            </a:pPr>
            <a:r>
              <a:rPr lang="en-US" sz="9000">
                <a:solidFill>
                  <a:srgbClr val="2AB4D4"/>
                </a:solidFill>
                <a:latin typeface="Abril Fatface"/>
                <a:ea typeface="Abril Fatface"/>
                <a:cs typeface="Abril Fatface"/>
                <a:sym typeface="Abril Fatface"/>
              </a:rPr>
              <a:t>DCF Justifications</a:t>
            </a:r>
          </a:p>
        </p:txBody>
      </p:sp>
      <p:sp>
        <p:nvSpPr>
          <p:cNvPr id="8" name="Freeform 8">
            <a:extLst>
              <a:ext uri="{FF2B5EF4-FFF2-40B4-BE49-F238E27FC236}">
                <a16:creationId xmlns:a16="http://schemas.microsoft.com/office/drawing/2014/main" id="{2CC194F7-A1B5-5A71-95CC-5F536819D1E8}"/>
              </a:ext>
            </a:extLst>
          </p:cNvPr>
          <p:cNvSpPr/>
          <p:nvPr/>
        </p:nvSpPr>
        <p:spPr>
          <a:xfrm rot="1505868">
            <a:off x="9245019" y="-4340343"/>
            <a:ext cx="12580534" cy="8680686"/>
          </a:xfrm>
          <a:custGeom>
            <a:avLst/>
            <a:gdLst/>
            <a:ahLst/>
            <a:cxnLst/>
            <a:rect l="l" t="t" r="r" b="b"/>
            <a:pathLst>
              <a:path w="12580534" h="8680686">
                <a:moveTo>
                  <a:pt x="0" y="0"/>
                </a:moveTo>
                <a:lnTo>
                  <a:pt x="12580534" y="0"/>
                </a:lnTo>
                <a:lnTo>
                  <a:pt x="12580534" y="8680686"/>
                </a:lnTo>
                <a:lnTo>
                  <a:pt x="0" y="8680686"/>
                </a:lnTo>
                <a:lnTo>
                  <a:pt x="0" y="0"/>
                </a:lnTo>
                <a:close/>
              </a:path>
            </a:pathLst>
          </a:custGeom>
          <a:blipFill>
            <a:blip r:embed="rId7">
              <a:alphaModFix amt="50000"/>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9" name="Picture 4" descr="Home | Molson Coors">
            <a:extLst>
              <a:ext uri="{FF2B5EF4-FFF2-40B4-BE49-F238E27FC236}">
                <a16:creationId xmlns:a16="http://schemas.microsoft.com/office/drawing/2014/main" id="{BF5929AA-3F6F-B1C3-FA05-C2D2B414B00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6">
            <a:extLst>
              <a:ext uri="{FF2B5EF4-FFF2-40B4-BE49-F238E27FC236}">
                <a16:creationId xmlns:a16="http://schemas.microsoft.com/office/drawing/2014/main" id="{D26A8D37-E4B6-DE7C-A5E9-364753C6121A}"/>
              </a:ext>
            </a:extLst>
          </p:cNvPr>
          <p:cNvSpPr txBox="1"/>
          <p:nvPr/>
        </p:nvSpPr>
        <p:spPr>
          <a:xfrm>
            <a:off x="382605" y="2476948"/>
            <a:ext cx="7076658" cy="740670"/>
          </a:xfrm>
          <a:custGeom>
            <a:avLst/>
            <a:gdLst>
              <a:gd name="csX0" fmla="*/ 0 w 7076658"/>
              <a:gd name="csY0" fmla="*/ 0 h 740670"/>
              <a:gd name="csX1" fmla="*/ 731255 w 7076658"/>
              <a:gd name="csY1" fmla="*/ 0 h 740670"/>
              <a:gd name="csX2" fmla="*/ 1462509 w 7076658"/>
              <a:gd name="csY2" fmla="*/ 0 h 740670"/>
              <a:gd name="csX3" fmla="*/ 2052231 w 7076658"/>
              <a:gd name="csY3" fmla="*/ 0 h 740670"/>
              <a:gd name="csX4" fmla="*/ 2712719 w 7076658"/>
              <a:gd name="csY4" fmla="*/ 0 h 740670"/>
              <a:gd name="csX5" fmla="*/ 3231674 w 7076658"/>
              <a:gd name="csY5" fmla="*/ 0 h 740670"/>
              <a:gd name="csX6" fmla="*/ 3821395 w 7076658"/>
              <a:gd name="csY6" fmla="*/ 0 h 740670"/>
              <a:gd name="csX7" fmla="*/ 4552650 w 7076658"/>
              <a:gd name="csY7" fmla="*/ 0 h 740670"/>
              <a:gd name="csX8" fmla="*/ 5000838 w 7076658"/>
              <a:gd name="csY8" fmla="*/ 0 h 740670"/>
              <a:gd name="csX9" fmla="*/ 5661326 w 7076658"/>
              <a:gd name="csY9" fmla="*/ 0 h 740670"/>
              <a:gd name="csX10" fmla="*/ 6109515 w 7076658"/>
              <a:gd name="csY10" fmla="*/ 0 h 740670"/>
              <a:gd name="csX11" fmla="*/ 7076658 w 7076658"/>
              <a:gd name="csY11" fmla="*/ 0 h 740670"/>
              <a:gd name="csX12" fmla="*/ 7076658 w 7076658"/>
              <a:gd name="csY12" fmla="*/ 377742 h 740670"/>
              <a:gd name="csX13" fmla="*/ 7076658 w 7076658"/>
              <a:gd name="csY13" fmla="*/ 740670 h 740670"/>
              <a:gd name="csX14" fmla="*/ 6345403 w 7076658"/>
              <a:gd name="csY14" fmla="*/ 740670 h 740670"/>
              <a:gd name="csX15" fmla="*/ 5755682 w 7076658"/>
              <a:gd name="csY15" fmla="*/ 740670 h 740670"/>
              <a:gd name="csX16" fmla="*/ 5165960 w 7076658"/>
              <a:gd name="csY16" fmla="*/ 740670 h 740670"/>
              <a:gd name="csX17" fmla="*/ 4576239 w 7076658"/>
              <a:gd name="csY17" fmla="*/ 740670 h 740670"/>
              <a:gd name="csX18" fmla="*/ 3986517 w 7076658"/>
              <a:gd name="csY18" fmla="*/ 740670 h 740670"/>
              <a:gd name="csX19" fmla="*/ 3467562 w 7076658"/>
              <a:gd name="csY19" fmla="*/ 740670 h 740670"/>
              <a:gd name="csX20" fmla="*/ 2807074 w 7076658"/>
              <a:gd name="csY20" fmla="*/ 740670 h 740670"/>
              <a:gd name="csX21" fmla="*/ 2217353 w 7076658"/>
              <a:gd name="csY21" fmla="*/ 740670 h 740670"/>
              <a:gd name="csX22" fmla="*/ 1486098 w 7076658"/>
              <a:gd name="csY22" fmla="*/ 740670 h 740670"/>
              <a:gd name="csX23" fmla="*/ 754844 w 7076658"/>
              <a:gd name="csY23" fmla="*/ 740670 h 740670"/>
              <a:gd name="csX24" fmla="*/ 0 w 7076658"/>
              <a:gd name="csY24" fmla="*/ 740670 h 740670"/>
              <a:gd name="csX25" fmla="*/ 0 w 7076658"/>
              <a:gd name="csY25" fmla="*/ 362928 h 740670"/>
              <a:gd name="csX26" fmla="*/ 0 w 7076658"/>
              <a:gd name="csY26" fmla="*/ 0 h 7406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076658" h="740670" fill="none" extrusionOk="0">
                <a:moveTo>
                  <a:pt x="0" y="0"/>
                </a:moveTo>
                <a:cubicBezTo>
                  <a:pt x="183089" y="-3850"/>
                  <a:pt x="516288" y="20003"/>
                  <a:pt x="731255" y="0"/>
                </a:cubicBezTo>
                <a:cubicBezTo>
                  <a:pt x="946222" y="-20003"/>
                  <a:pt x="1161686" y="23899"/>
                  <a:pt x="1462509" y="0"/>
                </a:cubicBezTo>
                <a:cubicBezTo>
                  <a:pt x="1763332" y="-23899"/>
                  <a:pt x="1772268" y="42252"/>
                  <a:pt x="2052231" y="0"/>
                </a:cubicBezTo>
                <a:cubicBezTo>
                  <a:pt x="2332194" y="-42252"/>
                  <a:pt x="2560866" y="13764"/>
                  <a:pt x="2712719" y="0"/>
                </a:cubicBezTo>
                <a:cubicBezTo>
                  <a:pt x="2864572" y="-13764"/>
                  <a:pt x="3058137" y="4322"/>
                  <a:pt x="3231674" y="0"/>
                </a:cubicBezTo>
                <a:cubicBezTo>
                  <a:pt x="3405211" y="-4322"/>
                  <a:pt x="3548305" y="64718"/>
                  <a:pt x="3821395" y="0"/>
                </a:cubicBezTo>
                <a:cubicBezTo>
                  <a:pt x="4094485" y="-64718"/>
                  <a:pt x="4309846" y="56659"/>
                  <a:pt x="4552650" y="0"/>
                </a:cubicBezTo>
                <a:cubicBezTo>
                  <a:pt x="4795454" y="-56659"/>
                  <a:pt x="4800536" y="2864"/>
                  <a:pt x="5000838" y="0"/>
                </a:cubicBezTo>
                <a:cubicBezTo>
                  <a:pt x="5201140" y="-2864"/>
                  <a:pt x="5508074" y="47711"/>
                  <a:pt x="5661326" y="0"/>
                </a:cubicBezTo>
                <a:cubicBezTo>
                  <a:pt x="5814578" y="-47711"/>
                  <a:pt x="5913604" y="6908"/>
                  <a:pt x="6109515" y="0"/>
                </a:cubicBezTo>
                <a:cubicBezTo>
                  <a:pt x="6305426" y="-6908"/>
                  <a:pt x="6621684" y="1059"/>
                  <a:pt x="7076658" y="0"/>
                </a:cubicBezTo>
                <a:cubicBezTo>
                  <a:pt x="7118670" y="152265"/>
                  <a:pt x="7033934" y="287763"/>
                  <a:pt x="7076658" y="377742"/>
                </a:cubicBezTo>
                <a:cubicBezTo>
                  <a:pt x="7119382" y="467721"/>
                  <a:pt x="7061307" y="603122"/>
                  <a:pt x="7076658" y="740670"/>
                </a:cubicBezTo>
                <a:cubicBezTo>
                  <a:pt x="6843546" y="793558"/>
                  <a:pt x="6516752" y="698853"/>
                  <a:pt x="6345403" y="740670"/>
                </a:cubicBezTo>
                <a:cubicBezTo>
                  <a:pt x="6174055" y="782487"/>
                  <a:pt x="6047033" y="736584"/>
                  <a:pt x="5755682" y="740670"/>
                </a:cubicBezTo>
                <a:cubicBezTo>
                  <a:pt x="5464331" y="744756"/>
                  <a:pt x="5377269" y="672755"/>
                  <a:pt x="5165960" y="740670"/>
                </a:cubicBezTo>
                <a:cubicBezTo>
                  <a:pt x="4954651" y="808585"/>
                  <a:pt x="4848683" y="710880"/>
                  <a:pt x="4576239" y="740670"/>
                </a:cubicBezTo>
                <a:cubicBezTo>
                  <a:pt x="4303795" y="770460"/>
                  <a:pt x="4167804" y="731996"/>
                  <a:pt x="3986517" y="740670"/>
                </a:cubicBezTo>
                <a:cubicBezTo>
                  <a:pt x="3805230" y="749344"/>
                  <a:pt x="3642399" y="688108"/>
                  <a:pt x="3467562" y="740670"/>
                </a:cubicBezTo>
                <a:cubicBezTo>
                  <a:pt x="3292726" y="793232"/>
                  <a:pt x="2969719" y="686879"/>
                  <a:pt x="2807074" y="740670"/>
                </a:cubicBezTo>
                <a:cubicBezTo>
                  <a:pt x="2644429" y="794461"/>
                  <a:pt x="2482554" y="694115"/>
                  <a:pt x="2217353" y="740670"/>
                </a:cubicBezTo>
                <a:cubicBezTo>
                  <a:pt x="1952152" y="787225"/>
                  <a:pt x="1762871" y="707692"/>
                  <a:pt x="1486098" y="740670"/>
                </a:cubicBezTo>
                <a:cubicBezTo>
                  <a:pt x="1209326" y="773648"/>
                  <a:pt x="990620" y="727730"/>
                  <a:pt x="754844" y="740670"/>
                </a:cubicBezTo>
                <a:cubicBezTo>
                  <a:pt x="519068" y="753610"/>
                  <a:pt x="331648" y="695030"/>
                  <a:pt x="0" y="740670"/>
                </a:cubicBezTo>
                <a:cubicBezTo>
                  <a:pt x="-7496" y="585984"/>
                  <a:pt x="25534" y="519594"/>
                  <a:pt x="0" y="362928"/>
                </a:cubicBezTo>
                <a:cubicBezTo>
                  <a:pt x="-25534" y="206262"/>
                  <a:pt x="9875" y="157624"/>
                  <a:pt x="0" y="0"/>
                </a:cubicBezTo>
                <a:close/>
              </a:path>
              <a:path w="7076658" h="740670" stroke="0" extrusionOk="0">
                <a:moveTo>
                  <a:pt x="0" y="0"/>
                </a:moveTo>
                <a:cubicBezTo>
                  <a:pt x="172811" y="-28014"/>
                  <a:pt x="389615" y="26037"/>
                  <a:pt x="518955" y="0"/>
                </a:cubicBezTo>
                <a:cubicBezTo>
                  <a:pt x="648296" y="-26037"/>
                  <a:pt x="740185" y="36424"/>
                  <a:pt x="896377" y="0"/>
                </a:cubicBezTo>
                <a:cubicBezTo>
                  <a:pt x="1052569" y="-36424"/>
                  <a:pt x="1382680" y="69851"/>
                  <a:pt x="1627631" y="0"/>
                </a:cubicBezTo>
                <a:cubicBezTo>
                  <a:pt x="1872582" y="-69851"/>
                  <a:pt x="1975672" y="40856"/>
                  <a:pt x="2146586" y="0"/>
                </a:cubicBezTo>
                <a:cubicBezTo>
                  <a:pt x="2317500" y="-40856"/>
                  <a:pt x="2473584" y="59115"/>
                  <a:pt x="2665541" y="0"/>
                </a:cubicBezTo>
                <a:cubicBezTo>
                  <a:pt x="2857499" y="-59115"/>
                  <a:pt x="3245404" y="19674"/>
                  <a:pt x="3396796" y="0"/>
                </a:cubicBezTo>
                <a:cubicBezTo>
                  <a:pt x="3548188" y="-19674"/>
                  <a:pt x="3711240" y="13947"/>
                  <a:pt x="3844984" y="0"/>
                </a:cubicBezTo>
                <a:cubicBezTo>
                  <a:pt x="3978728" y="-13947"/>
                  <a:pt x="4228881" y="71977"/>
                  <a:pt x="4576239" y="0"/>
                </a:cubicBezTo>
                <a:cubicBezTo>
                  <a:pt x="4923598" y="-71977"/>
                  <a:pt x="5099922" y="42084"/>
                  <a:pt x="5307494" y="0"/>
                </a:cubicBezTo>
                <a:cubicBezTo>
                  <a:pt x="5515067" y="-42084"/>
                  <a:pt x="5706348" y="11112"/>
                  <a:pt x="5897215" y="0"/>
                </a:cubicBezTo>
                <a:cubicBezTo>
                  <a:pt x="6088082" y="-11112"/>
                  <a:pt x="6728293" y="690"/>
                  <a:pt x="7076658" y="0"/>
                </a:cubicBezTo>
                <a:cubicBezTo>
                  <a:pt x="7080956" y="111769"/>
                  <a:pt x="7072517" y="277611"/>
                  <a:pt x="7076658" y="362928"/>
                </a:cubicBezTo>
                <a:cubicBezTo>
                  <a:pt x="7080799" y="448245"/>
                  <a:pt x="7062869" y="648383"/>
                  <a:pt x="7076658" y="740670"/>
                </a:cubicBezTo>
                <a:cubicBezTo>
                  <a:pt x="6940395" y="782052"/>
                  <a:pt x="6738587" y="675881"/>
                  <a:pt x="6486937" y="740670"/>
                </a:cubicBezTo>
                <a:cubicBezTo>
                  <a:pt x="6235287" y="805459"/>
                  <a:pt x="6190790" y="737542"/>
                  <a:pt x="6038748" y="740670"/>
                </a:cubicBezTo>
                <a:cubicBezTo>
                  <a:pt x="5886706" y="743798"/>
                  <a:pt x="5568907" y="675128"/>
                  <a:pt x="5449027" y="740670"/>
                </a:cubicBezTo>
                <a:cubicBezTo>
                  <a:pt x="5329147" y="806212"/>
                  <a:pt x="4934840" y="672575"/>
                  <a:pt x="4717772" y="740670"/>
                </a:cubicBezTo>
                <a:cubicBezTo>
                  <a:pt x="4500705" y="808765"/>
                  <a:pt x="4374103" y="740204"/>
                  <a:pt x="4128051" y="740670"/>
                </a:cubicBezTo>
                <a:cubicBezTo>
                  <a:pt x="3881999" y="741136"/>
                  <a:pt x="3884078" y="716365"/>
                  <a:pt x="3750629" y="740670"/>
                </a:cubicBezTo>
                <a:cubicBezTo>
                  <a:pt x="3617180" y="764975"/>
                  <a:pt x="3402579" y="730950"/>
                  <a:pt x="3302440" y="740670"/>
                </a:cubicBezTo>
                <a:cubicBezTo>
                  <a:pt x="3202301" y="750390"/>
                  <a:pt x="2873629" y="697190"/>
                  <a:pt x="2571186" y="740670"/>
                </a:cubicBezTo>
                <a:cubicBezTo>
                  <a:pt x="2268743" y="784150"/>
                  <a:pt x="2174779" y="713380"/>
                  <a:pt x="1981464" y="740670"/>
                </a:cubicBezTo>
                <a:cubicBezTo>
                  <a:pt x="1788149" y="767960"/>
                  <a:pt x="1680694" y="730501"/>
                  <a:pt x="1533276" y="740670"/>
                </a:cubicBezTo>
                <a:cubicBezTo>
                  <a:pt x="1385858" y="750839"/>
                  <a:pt x="1096241" y="680588"/>
                  <a:pt x="943554" y="740670"/>
                </a:cubicBezTo>
                <a:cubicBezTo>
                  <a:pt x="790867" y="800752"/>
                  <a:pt x="744074" y="713593"/>
                  <a:pt x="566133" y="740670"/>
                </a:cubicBezTo>
                <a:cubicBezTo>
                  <a:pt x="388192" y="767747"/>
                  <a:pt x="246046" y="695412"/>
                  <a:pt x="0" y="740670"/>
                </a:cubicBezTo>
                <a:cubicBezTo>
                  <a:pt x="-25263" y="606369"/>
                  <a:pt x="37865" y="511903"/>
                  <a:pt x="0" y="370335"/>
                </a:cubicBezTo>
                <a:cubicBezTo>
                  <a:pt x="-37865" y="228768"/>
                  <a:pt x="40068" y="172857"/>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Revenue Growth (0.6%) →1.0% </a:t>
            </a:r>
          </a:p>
        </p:txBody>
      </p:sp>
      <p:sp>
        <p:nvSpPr>
          <p:cNvPr id="18" name="TextBox 6">
            <a:extLst>
              <a:ext uri="{FF2B5EF4-FFF2-40B4-BE49-F238E27FC236}">
                <a16:creationId xmlns:a16="http://schemas.microsoft.com/office/drawing/2014/main" id="{BC9868D7-3F5D-6B31-3E63-930F28A8C48E}"/>
              </a:ext>
            </a:extLst>
          </p:cNvPr>
          <p:cNvSpPr txBox="1"/>
          <p:nvPr/>
        </p:nvSpPr>
        <p:spPr>
          <a:xfrm>
            <a:off x="9328225" y="2429305"/>
            <a:ext cx="8610624" cy="835955"/>
          </a:xfrm>
          <a:custGeom>
            <a:avLst/>
            <a:gdLst>
              <a:gd name="csX0" fmla="*/ 0 w 8610624"/>
              <a:gd name="csY0" fmla="*/ 0 h 835955"/>
              <a:gd name="csX1" fmla="*/ 746254 w 8610624"/>
              <a:gd name="csY1" fmla="*/ 0 h 835955"/>
              <a:gd name="csX2" fmla="*/ 1148083 w 8610624"/>
              <a:gd name="csY2" fmla="*/ 0 h 835955"/>
              <a:gd name="csX3" fmla="*/ 1722125 w 8610624"/>
              <a:gd name="csY3" fmla="*/ 0 h 835955"/>
              <a:gd name="csX4" fmla="*/ 2382273 w 8610624"/>
              <a:gd name="csY4" fmla="*/ 0 h 835955"/>
              <a:gd name="csX5" fmla="*/ 2697996 w 8610624"/>
              <a:gd name="csY5" fmla="*/ 0 h 835955"/>
              <a:gd name="csX6" fmla="*/ 3013718 w 8610624"/>
              <a:gd name="csY6" fmla="*/ 0 h 835955"/>
              <a:gd name="csX7" fmla="*/ 3759972 w 8610624"/>
              <a:gd name="csY7" fmla="*/ 0 h 835955"/>
              <a:gd name="csX8" fmla="*/ 4334014 w 8610624"/>
              <a:gd name="csY8" fmla="*/ 0 h 835955"/>
              <a:gd name="csX9" fmla="*/ 4649737 w 8610624"/>
              <a:gd name="csY9" fmla="*/ 0 h 835955"/>
              <a:gd name="csX10" fmla="*/ 5223779 w 8610624"/>
              <a:gd name="csY10" fmla="*/ 0 h 835955"/>
              <a:gd name="csX11" fmla="*/ 5970033 w 8610624"/>
              <a:gd name="csY11" fmla="*/ 0 h 835955"/>
              <a:gd name="csX12" fmla="*/ 6457968 w 8610624"/>
              <a:gd name="csY12" fmla="*/ 0 h 835955"/>
              <a:gd name="csX13" fmla="*/ 6945903 w 8610624"/>
              <a:gd name="csY13" fmla="*/ 0 h 835955"/>
              <a:gd name="csX14" fmla="*/ 7519945 w 8610624"/>
              <a:gd name="csY14" fmla="*/ 0 h 835955"/>
              <a:gd name="csX15" fmla="*/ 8610624 w 8610624"/>
              <a:gd name="csY15" fmla="*/ 0 h 835955"/>
              <a:gd name="csX16" fmla="*/ 8610624 w 8610624"/>
              <a:gd name="csY16" fmla="*/ 426337 h 835955"/>
              <a:gd name="csX17" fmla="*/ 8610624 w 8610624"/>
              <a:gd name="csY17" fmla="*/ 835955 h 835955"/>
              <a:gd name="csX18" fmla="*/ 8122689 w 8610624"/>
              <a:gd name="csY18" fmla="*/ 835955 h 835955"/>
              <a:gd name="csX19" fmla="*/ 7720860 w 8610624"/>
              <a:gd name="csY19" fmla="*/ 835955 h 835955"/>
              <a:gd name="csX20" fmla="*/ 6974605 w 8610624"/>
              <a:gd name="csY20" fmla="*/ 835955 h 835955"/>
              <a:gd name="csX21" fmla="*/ 6400564 w 8610624"/>
              <a:gd name="csY21" fmla="*/ 835955 h 835955"/>
              <a:gd name="csX22" fmla="*/ 6084841 w 8610624"/>
              <a:gd name="csY22" fmla="*/ 835955 h 835955"/>
              <a:gd name="csX23" fmla="*/ 5510799 w 8610624"/>
              <a:gd name="csY23" fmla="*/ 835955 h 835955"/>
              <a:gd name="csX24" fmla="*/ 5022864 w 8610624"/>
              <a:gd name="csY24" fmla="*/ 835955 h 835955"/>
              <a:gd name="csX25" fmla="*/ 4534929 w 8610624"/>
              <a:gd name="csY25" fmla="*/ 835955 h 835955"/>
              <a:gd name="csX26" fmla="*/ 4046993 w 8610624"/>
              <a:gd name="csY26" fmla="*/ 835955 h 835955"/>
              <a:gd name="csX27" fmla="*/ 3559058 w 8610624"/>
              <a:gd name="csY27" fmla="*/ 835955 h 835955"/>
              <a:gd name="csX28" fmla="*/ 2898910 w 8610624"/>
              <a:gd name="csY28" fmla="*/ 835955 h 835955"/>
              <a:gd name="csX29" fmla="*/ 2324868 w 8610624"/>
              <a:gd name="csY29" fmla="*/ 835955 h 835955"/>
              <a:gd name="csX30" fmla="*/ 2009146 w 8610624"/>
              <a:gd name="csY30" fmla="*/ 835955 h 835955"/>
              <a:gd name="csX31" fmla="*/ 1521210 w 8610624"/>
              <a:gd name="csY31" fmla="*/ 835955 h 835955"/>
              <a:gd name="csX32" fmla="*/ 861062 w 8610624"/>
              <a:gd name="csY32" fmla="*/ 835955 h 835955"/>
              <a:gd name="csX33" fmla="*/ 0 w 8610624"/>
              <a:gd name="csY33" fmla="*/ 835955 h 835955"/>
              <a:gd name="csX34" fmla="*/ 0 w 8610624"/>
              <a:gd name="csY34" fmla="*/ 401258 h 835955"/>
              <a:gd name="csX35" fmla="*/ 0 w 8610624"/>
              <a:gd name="csY35" fmla="*/ 0 h 835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610624" h="835955" fill="none" extrusionOk="0">
                <a:moveTo>
                  <a:pt x="0" y="0"/>
                </a:moveTo>
                <a:cubicBezTo>
                  <a:pt x="190726" y="-77103"/>
                  <a:pt x="548986" y="85955"/>
                  <a:pt x="746254" y="0"/>
                </a:cubicBezTo>
                <a:cubicBezTo>
                  <a:pt x="943522" y="-85955"/>
                  <a:pt x="1012160" y="32712"/>
                  <a:pt x="1148083" y="0"/>
                </a:cubicBezTo>
                <a:cubicBezTo>
                  <a:pt x="1284006" y="-32712"/>
                  <a:pt x="1512135" y="59488"/>
                  <a:pt x="1722125" y="0"/>
                </a:cubicBezTo>
                <a:cubicBezTo>
                  <a:pt x="1932115" y="-59488"/>
                  <a:pt x="2077462" y="36028"/>
                  <a:pt x="2382273" y="0"/>
                </a:cubicBezTo>
                <a:cubicBezTo>
                  <a:pt x="2687084" y="-36028"/>
                  <a:pt x="2574823" y="11659"/>
                  <a:pt x="2697996" y="0"/>
                </a:cubicBezTo>
                <a:cubicBezTo>
                  <a:pt x="2821169" y="-11659"/>
                  <a:pt x="2933141" y="20704"/>
                  <a:pt x="3013718" y="0"/>
                </a:cubicBezTo>
                <a:cubicBezTo>
                  <a:pt x="3094295" y="-20704"/>
                  <a:pt x="3388544" y="82845"/>
                  <a:pt x="3759972" y="0"/>
                </a:cubicBezTo>
                <a:cubicBezTo>
                  <a:pt x="4131400" y="-82845"/>
                  <a:pt x="4204405" y="15810"/>
                  <a:pt x="4334014" y="0"/>
                </a:cubicBezTo>
                <a:cubicBezTo>
                  <a:pt x="4463623" y="-15810"/>
                  <a:pt x="4564514" y="22491"/>
                  <a:pt x="4649737" y="0"/>
                </a:cubicBezTo>
                <a:cubicBezTo>
                  <a:pt x="4734960" y="-22491"/>
                  <a:pt x="4964620" y="1542"/>
                  <a:pt x="5223779" y="0"/>
                </a:cubicBezTo>
                <a:cubicBezTo>
                  <a:pt x="5482938" y="-1542"/>
                  <a:pt x="5603429" y="46452"/>
                  <a:pt x="5970033" y="0"/>
                </a:cubicBezTo>
                <a:cubicBezTo>
                  <a:pt x="6336637" y="-46452"/>
                  <a:pt x="6339435" y="36866"/>
                  <a:pt x="6457968" y="0"/>
                </a:cubicBezTo>
                <a:cubicBezTo>
                  <a:pt x="6576502" y="-36866"/>
                  <a:pt x="6769735" y="56516"/>
                  <a:pt x="6945903" y="0"/>
                </a:cubicBezTo>
                <a:cubicBezTo>
                  <a:pt x="7122072" y="-56516"/>
                  <a:pt x="7240977" y="10627"/>
                  <a:pt x="7519945" y="0"/>
                </a:cubicBezTo>
                <a:cubicBezTo>
                  <a:pt x="7798913" y="-10627"/>
                  <a:pt x="8308051" y="26475"/>
                  <a:pt x="8610624" y="0"/>
                </a:cubicBezTo>
                <a:cubicBezTo>
                  <a:pt x="8639821" y="212002"/>
                  <a:pt x="8560632" y="274470"/>
                  <a:pt x="8610624" y="426337"/>
                </a:cubicBezTo>
                <a:cubicBezTo>
                  <a:pt x="8660616" y="578204"/>
                  <a:pt x="8580799" y="690661"/>
                  <a:pt x="8610624" y="835955"/>
                </a:cubicBezTo>
                <a:cubicBezTo>
                  <a:pt x="8434773" y="855169"/>
                  <a:pt x="8344056" y="807428"/>
                  <a:pt x="8122689" y="835955"/>
                </a:cubicBezTo>
                <a:cubicBezTo>
                  <a:pt x="7901323" y="864482"/>
                  <a:pt x="7852703" y="808177"/>
                  <a:pt x="7720860" y="835955"/>
                </a:cubicBezTo>
                <a:cubicBezTo>
                  <a:pt x="7589017" y="863733"/>
                  <a:pt x="7207894" y="779428"/>
                  <a:pt x="6974605" y="835955"/>
                </a:cubicBezTo>
                <a:cubicBezTo>
                  <a:pt x="6741317" y="892482"/>
                  <a:pt x="6547828" y="810863"/>
                  <a:pt x="6400564" y="835955"/>
                </a:cubicBezTo>
                <a:cubicBezTo>
                  <a:pt x="6253300" y="861047"/>
                  <a:pt x="6184908" y="830798"/>
                  <a:pt x="6084841" y="835955"/>
                </a:cubicBezTo>
                <a:cubicBezTo>
                  <a:pt x="5984774" y="841112"/>
                  <a:pt x="5660935" y="820153"/>
                  <a:pt x="5510799" y="835955"/>
                </a:cubicBezTo>
                <a:cubicBezTo>
                  <a:pt x="5360663" y="851757"/>
                  <a:pt x="5187593" y="805563"/>
                  <a:pt x="5022864" y="835955"/>
                </a:cubicBezTo>
                <a:cubicBezTo>
                  <a:pt x="4858135" y="866347"/>
                  <a:pt x="4745492" y="800868"/>
                  <a:pt x="4534929" y="835955"/>
                </a:cubicBezTo>
                <a:cubicBezTo>
                  <a:pt x="4324367" y="871042"/>
                  <a:pt x="4169251" y="800115"/>
                  <a:pt x="4046993" y="835955"/>
                </a:cubicBezTo>
                <a:cubicBezTo>
                  <a:pt x="3924735" y="871795"/>
                  <a:pt x="3760963" y="832049"/>
                  <a:pt x="3559058" y="835955"/>
                </a:cubicBezTo>
                <a:cubicBezTo>
                  <a:pt x="3357154" y="839861"/>
                  <a:pt x="3182067" y="773280"/>
                  <a:pt x="2898910" y="835955"/>
                </a:cubicBezTo>
                <a:cubicBezTo>
                  <a:pt x="2615753" y="898630"/>
                  <a:pt x="2606279" y="821061"/>
                  <a:pt x="2324868" y="835955"/>
                </a:cubicBezTo>
                <a:cubicBezTo>
                  <a:pt x="2043457" y="850849"/>
                  <a:pt x="2129954" y="834913"/>
                  <a:pt x="2009146" y="835955"/>
                </a:cubicBezTo>
                <a:cubicBezTo>
                  <a:pt x="1888338" y="836997"/>
                  <a:pt x="1673221" y="833816"/>
                  <a:pt x="1521210" y="835955"/>
                </a:cubicBezTo>
                <a:cubicBezTo>
                  <a:pt x="1369199" y="838094"/>
                  <a:pt x="1036653" y="788643"/>
                  <a:pt x="861062" y="835955"/>
                </a:cubicBezTo>
                <a:cubicBezTo>
                  <a:pt x="685471" y="883267"/>
                  <a:pt x="291520" y="740422"/>
                  <a:pt x="0" y="835955"/>
                </a:cubicBezTo>
                <a:cubicBezTo>
                  <a:pt x="-44386" y="684523"/>
                  <a:pt x="4127" y="549754"/>
                  <a:pt x="0" y="401258"/>
                </a:cubicBezTo>
                <a:cubicBezTo>
                  <a:pt x="-4127" y="252762"/>
                  <a:pt x="30988" y="198630"/>
                  <a:pt x="0" y="0"/>
                </a:cubicBezTo>
                <a:close/>
              </a:path>
              <a:path w="8610624" h="835955" stroke="0" extrusionOk="0">
                <a:moveTo>
                  <a:pt x="0" y="0"/>
                </a:moveTo>
                <a:cubicBezTo>
                  <a:pt x="236708" y="-42281"/>
                  <a:pt x="342497" y="55006"/>
                  <a:pt x="487935" y="0"/>
                </a:cubicBezTo>
                <a:cubicBezTo>
                  <a:pt x="633373" y="-55006"/>
                  <a:pt x="707345" y="36897"/>
                  <a:pt x="803658" y="0"/>
                </a:cubicBezTo>
                <a:cubicBezTo>
                  <a:pt x="899971" y="-36897"/>
                  <a:pt x="1243769" y="12174"/>
                  <a:pt x="1549912" y="0"/>
                </a:cubicBezTo>
                <a:cubicBezTo>
                  <a:pt x="1856055" y="-12174"/>
                  <a:pt x="1910568" y="33291"/>
                  <a:pt x="2037848" y="0"/>
                </a:cubicBezTo>
                <a:cubicBezTo>
                  <a:pt x="2165128" y="-33291"/>
                  <a:pt x="2355610" y="27317"/>
                  <a:pt x="2525783" y="0"/>
                </a:cubicBezTo>
                <a:cubicBezTo>
                  <a:pt x="2695956" y="-27317"/>
                  <a:pt x="3042964" y="60449"/>
                  <a:pt x="3272037" y="0"/>
                </a:cubicBezTo>
                <a:cubicBezTo>
                  <a:pt x="3501110" y="-60449"/>
                  <a:pt x="3508617" y="44694"/>
                  <a:pt x="3673866" y="0"/>
                </a:cubicBezTo>
                <a:cubicBezTo>
                  <a:pt x="3839115" y="-44694"/>
                  <a:pt x="4137210" y="25231"/>
                  <a:pt x="4420120" y="0"/>
                </a:cubicBezTo>
                <a:cubicBezTo>
                  <a:pt x="4703030" y="-25231"/>
                  <a:pt x="4836365" y="80650"/>
                  <a:pt x="5166374" y="0"/>
                </a:cubicBezTo>
                <a:cubicBezTo>
                  <a:pt x="5496383" y="-80650"/>
                  <a:pt x="5552747" y="56409"/>
                  <a:pt x="5740416" y="0"/>
                </a:cubicBezTo>
                <a:cubicBezTo>
                  <a:pt x="5928085" y="-56409"/>
                  <a:pt x="6162108" y="61849"/>
                  <a:pt x="6486670" y="0"/>
                </a:cubicBezTo>
                <a:cubicBezTo>
                  <a:pt x="6811232" y="-61849"/>
                  <a:pt x="6836252" y="57477"/>
                  <a:pt x="6974605" y="0"/>
                </a:cubicBezTo>
                <a:cubicBezTo>
                  <a:pt x="7112958" y="-57477"/>
                  <a:pt x="7247819" y="21953"/>
                  <a:pt x="7462541" y="0"/>
                </a:cubicBezTo>
                <a:cubicBezTo>
                  <a:pt x="7677263" y="-21953"/>
                  <a:pt x="7877446" y="52926"/>
                  <a:pt x="8122689" y="0"/>
                </a:cubicBezTo>
                <a:cubicBezTo>
                  <a:pt x="8367932" y="-52926"/>
                  <a:pt x="8396856" y="40283"/>
                  <a:pt x="8610624" y="0"/>
                </a:cubicBezTo>
                <a:cubicBezTo>
                  <a:pt x="8655286" y="172849"/>
                  <a:pt x="8610312" y="333963"/>
                  <a:pt x="8610624" y="434697"/>
                </a:cubicBezTo>
                <a:cubicBezTo>
                  <a:pt x="8610936" y="535431"/>
                  <a:pt x="8570827" y="726619"/>
                  <a:pt x="8610624" y="835955"/>
                </a:cubicBezTo>
                <a:cubicBezTo>
                  <a:pt x="8331299" y="885650"/>
                  <a:pt x="8121775" y="820336"/>
                  <a:pt x="7950476" y="835955"/>
                </a:cubicBezTo>
                <a:cubicBezTo>
                  <a:pt x="7779177" y="851574"/>
                  <a:pt x="7778858" y="818670"/>
                  <a:pt x="7634753" y="835955"/>
                </a:cubicBezTo>
                <a:cubicBezTo>
                  <a:pt x="7490648" y="853240"/>
                  <a:pt x="7347727" y="799740"/>
                  <a:pt x="7232924" y="835955"/>
                </a:cubicBezTo>
                <a:cubicBezTo>
                  <a:pt x="7118121" y="872170"/>
                  <a:pt x="6776891" y="774464"/>
                  <a:pt x="6486670" y="835955"/>
                </a:cubicBezTo>
                <a:cubicBezTo>
                  <a:pt x="6196449" y="897446"/>
                  <a:pt x="6036768" y="807859"/>
                  <a:pt x="5912628" y="835955"/>
                </a:cubicBezTo>
                <a:cubicBezTo>
                  <a:pt x="5788488" y="864051"/>
                  <a:pt x="5686452" y="820866"/>
                  <a:pt x="5510799" y="835955"/>
                </a:cubicBezTo>
                <a:cubicBezTo>
                  <a:pt x="5335146" y="851044"/>
                  <a:pt x="5121703" y="808348"/>
                  <a:pt x="4936758" y="835955"/>
                </a:cubicBezTo>
                <a:cubicBezTo>
                  <a:pt x="4751813" y="863562"/>
                  <a:pt x="4775984" y="831657"/>
                  <a:pt x="4621035" y="835955"/>
                </a:cubicBezTo>
                <a:cubicBezTo>
                  <a:pt x="4466086" y="840253"/>
                  <a:pt x="4438922" y="803528"/>
                  <a:pt x="4305312" y="835955"/>
                </a:cubicBezTo>
                <a:cubicBezTo>
                  <a:pt x="4171702" y="868382"/>
                  <a:pt x="3979587" y="813686"/>
                  <a:pt x="3731270" y="835955"/>
                </a:cubicBezTo>
                <a:cubicBezTo>
                  <a:pt x="3482953" y="858224"/>
                  <a:pt x="3441012" y="827980"/>
                  <a:pt x="3329441" y="835955"/>
                </a:cubicBezTo>
                <a:cubicBezTo>
                  <a:pt x="3217870" y="843930"/>
                  <a:pt x="2902747" y="769876"/>
                  <a:pt x="2669293" y="835955"/>
                </a:cubicBezTo>
                <a:cubicBezTo>
                  <a:pt x="2435839" y="902034"/>
                  <a:pt x="2434616" y="827052"/>
                  <a:pt x="2267464" y="835955"/>
                </a:cubicBezTo>
                <a:cubicBezTo>
                  <a:pt x="2100312" y="844858"/>
                  <a:pt x="1772906" y="813592"/>
                  <a:pt x="1607316" y="835955"/>
                </a:cubicBezTo>
                <a:cubicBezTo>
                  <a:pt x="1441726" y="858318"/>
                  <a:pt x="1426207" y="806920"/>
                  <a:pt x="1291594" y="835955"/>
                </a:cubicBezTo>
                <a:cubicBezTo>
                  <a:pt x="1156981" y="864990"/>
                  <a:pt x="860843" y="790329"/>
                  <a:pt x="631446" y="835955"/>
                </a:cubicBezTo>
                <a:cubicBezTo>
                  <a:pt x="402049" y="881581"/>
                  <a:pt x="139228" y="781597"/>
                  <a:pt x="0" y="835955"/>
                </a:cubicBezTo>
                <a:cubicBezTo>
                  <a:pt x="-12596" y="728569"/>
                  <a:pt x="15619" y="607445"/>
                  <a:pt x="0" y="443056"/>
                </a:cubicBezTo>
                <a:cubicBezTo>
                  <a:pt x="-15619" y="278667"/>
                  <a:pt x="19966" y="156894"/>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Recovery from 2024 to Industry Trend</a:t>
            </a:r>
          </a:p>
        </p:txBody>
      </p:sp>
      <p:sp>
        <p:nvSpPr>
          <p:cNvPr id="19" name="TextBox 6">
            <a:extLst>
              <a:ext uri="{FF2B5EF4-FFF2-40B4-BE49-F238E27FC236}">
                <a16:creationId xmlns:a16="http://schemas.microsoft.com/office/drawing/2014/main" id="{B531678E-E057-8431-543F-B10655E8AA0A}"/>
              </a:ext>
            </a:extLst>
          </p:cNvPr>
          <p:cNvSpPr txBox="1"/>
          <p:nvPr/>
        </p:nvSpPr>
        <p:spPr>
          <a:xfrm>
            <a:off x="382604" y="3572105"/>
            <a:ext cx="7076659" cy="740670"/>
          </a:xfrm>
          <a:custGeom>
            <a:avLst/>
            <a:gdLst>
              <a:gd name="csX0" fmla="*/ 0 w 7076659"/>
              <a:gd name="csY0" fmla="*/ 0 h 740670"/>
              <a:gd name="csX1" fmla="*/ 731255 w 7076659"/>
              <a:gd name="csY1" fmla="*/ 0 h 740670"/>
              <a:gd name="csX2" fmla="*/ 1462510 w 7076659"/>
              <a:gd name="csY2" fmla="*/ 0 h 740670"/>
              <a:gd name="csX3" fmla="*/ 2052231 w 7076659"/>
              <a:gd name="csY3" fmla="*/ 0 h 740670"/>
              <a:gd name="csX4" fmla="*/ 2712719 w 7076659"/>
              <a:gd name="csY4" fmla="*/ 0 h 740670"/>
              <a:gd name="csX5" fmla="*/ 3231674 w 7076659"/>
              <a:gd name="csY5" fmla="*/ 0 h 740670"/>
              <a:gd name="csX6" fmla="*/ 3821396 w 7076659"/>
              <a:gd name="csY6" fmla="*/ 0 h 740670"/>
              <a:gd name="csX7" fmla="*/ 4552651 w 7076659"/>
              <a:gd name="csY7" fmla="*/ 0 h 740670"/>
              <a:gd name="csX8" fmla="*/ 5000839 w 7076659"/>
              <a:gd name="csY8" fmla="*/ 0 h 740670"/>
              <a:gd name="csX9" fmla="*/ 5661327 w 7076659"/>
              <a:gd name="csY9" fmla="*/ 0 h 740670"/>
              <a:gd name="csX10" fmla="*/ 6109516 w 7076659"/>
              <a:gd name="csY10" fmla="*/ 0 h 740670"/>
              <a:gd name="csX11" fmla="*/ 7076659 w 7076659"/>
              <a:gd name="csY11" fmla="*/ 0 h 740670"/>
              <a:gd name="csX12" fmla="*/ 7076659 w 7076659"/>
              <a:gd name="csY12" fmla="*/ 377742 h 740670"/>
              <a:gd name="csX13" fmla="*/ 7076659 w 7076659"/>
              <a:gd name="csY13" fmla="*/ 740670 h 740670"/>
              <a:gd name="csX14" fmla="*/ 6345404 w 7076659"/>
              <a:gd name="csY14" fmla="*/ 740670 h 740670"/>
              <a:gd name="csX15" fmla="*/ 5755683 w 7076659"/>
              <a:gd name="csY15" fmla="*/ 740670 h 740670"/>
              <a:gd name="csX16" fmla="*/ 5165961 w 7076659"/>
              <a:gd name="csY16" fmla="*/ 740670 h 740670"/>
              <a:gd name="csX17" fmla="*/ 4576239 w 7076659"/>
              <a:gd name="csY17" fmla="*/ 740670 h 740670"/>
              <a:gd name="csX18" fmla="*/ 3986518 w 7076659"/>
              <a:gd name="csY18" fmla="*/ 740670 h 740670"/>
              <a:gd name="csX19" fmla="*/ 3467563 w 7076659"/>
              <a:gd name="csY19" fmla="*/ 740670 h 740670"/>
              <a:gd name="csX20" fmla="*/ 2807075 w 7076659"/>
              <a:gd name="csY20" fmla="*/ 740670 h 740670"/>
              <a:gd name="csX21" fmla="*/ 2217353 w 7076659"/>
              <a:gd name="csY21" fmla="*/ 740670 h 740670"/>
              <a:gd name="csX22" fmla="*/ 1486098 w 7076659"/>
              <a:gd name="csY22" fmla="*/ 740670 h 740670"/>
              <a:gd name="csX23" fmla="*/ 754844 w 7076659"/>
              <a:gd name="csY23" fmla="*/ 740670 h 740670"/>
              <a:gd name="csX24" fmla="*/ 0 w 7076659"/>
              <a:gd name="csY24" fmla="*/ 740670 h 740670"/>
              <a:gd name="csX25" fmla="*/ 0 w 7076659"/>
              <a:gd name="csY25" fmla="*/ 362928 h 740670"/>
              <a:gd name="csX26" fmla="*/ 0 w 7076659"/>
              <a:gd name="csY26" fmla="*/ 0 h 7406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076659" h="740670" fill="none" extrusionOk="0">
                <a:moveTo>
                  <a:pt x="0" y="0"/>
                </a:moveTo>
                <a:cubicBezTo>
                  <a:pt x="183089" y="-3850"/>
                  <a:pt x="516288" y="20003"/>
                  <a:pt x="731255" y="0"/>
                </a:cubicBezTo>
                <a:cubicBezTo>
                  <a:pt x="946222" y="-20003"/>
                  <a:pt x="1158344" y="21059"/>
                  <a:pt x="1462510" y="0"/>
                </a:cubicBezTo>
                <a:cubicBezTo>
                  <a:pt x="1766677" y="-21059"/>
                  <a:pt x="1778059" y="43170"/>
                  <a:pt x="2052231" y="0"/>
                </a:cubicBezTo>
                <a:cubicBezTo>
                  <a:pt x="2326403" y="-43170"/>
                  <a:pt x="2560866" y="13764"/>
                  <a:pt x="2712719" y="0"/>
                </a:cubicBezTo>
                <a:cubicBezTo>
                  <a:pt x="2864572" y="-13764"/>
                  <a:pt x="3058137" y="4322"/>
                  <a:pt x="3231674" y="0"/>
                </a:cubicBezTo>
                <a:cubicBezTo>
                  <a:pt x="3405211" y="-4322"/>
                  <a:pt x="3541622" y="61086"/>
                  <a:pt x="3821396" y="0"/>
                </a:cubicBezTo>
                <a:cubicBezTo>
                  <a:pt x="4101170" y="-61086"/>
                  <a:pt x="4309847" y="56659"/>
                  <a:pt x="4552651" y="0"/>
                </a:cubicBezTo>
                <a:cubicBezTo>
                  <a:pt x="4795455" y="-56659"/>
                  <a:pt x="4800537" y="2864"/>
                  <a:pt x="5000839" y="0"/>
                </a:cubicBezTo>
                <a:cubicBezTo>
                  <a:pt x="5201141" y="-2864"/>
                  <a:pt x="5508075" y="47711"/>
                  <a:pt x="5661327" y="0"/>
                </a:cubicBezTo>
                <a:cubicBezTo>
                  <a:pt x="5814579" y="-47711"/>
                  <a:pt x="5913605" y="6908"/>
                  <a:pt x="6109516" y="0"/>
                </a:cubicBezTo>
                <a:cubicBezTo>
                  <a:pt x="6305427" y="-6908"/>
                  <a:pt x="6621685" y="1059"/>
                  <a:pt x="7076659" y="0"/>
                </a:cubicBezTo>
                <a:cubicBezTo>
                  <a:pt x="7118671" y="152265"/>
                  <a:pt x="7033935" y="287763"/>
                  <a:pt x="7076659" y="377742"/>
                </a:cubicBezTo>
                <a:cubicBezTo>
                  <a:pt x="7119383" y="467721"/>
                  <a:pt x="7061308" y="603122"/>
                  <a:pt x="7076659" y="740670"/>
                </a:cubicBezTo>
                <a:cubicBezTo>
                  <a:pt x="6843547" y="793558"/>
                  <a:pt x="6516753" y="698853"/>
                  <a:pt x="6345404" y="740670"/>
                </a:cubicBezTo>
                <a:cubicBezTo>
                  <a:pt x="6174056" y="782487"/>
                  <a:pt x="6047034" y="736584"/>
                  <a:pt x="5755683" y="740670"/>
                </a:cubicBezTo>
                <a:cubicBezTo>
                  <a:pt x="5464332" y="744756"/>
                  <a:pt x="5377270" y="672755"/>
                  <a:pt x="5165961" y="740670"/>
                </a:cubicBezTo>
                <a:cubicBezTo>
                  <a:pt x="4954652" y="808585"/>
                  <a:pt x="4854599" y="716160"/>
                  <a:pt x="4576239" y="740670"/>
                </a:cubicBezTo>
                <a:cubicBezTo>
                  <a:pt x="4297879" y="765180"/>
                  <a:pt x="4161015" y="725472"/>
                  <a:pt x="3986518" y="740670"/>
                </a:cubicBezTo>
                <a:cubicBezTo>
                  <a:pt x="3812021" y="755868"/>
                  <a:pt x="3642400" y="688108"/>
                  <a:pt x="3467563" y="740670"/>
                </a:cubicBezTo>
                <a:cubicBezTo>
                  <a:pt x="3292727" y="793232"/>
                  <a:pt x="2969720" y="686879"/>
                  <a:pt x="2807075" y="740670"/>
                </a:cubicBezTo>
                <a:cubicBezTo>
                  <a:pt x="2644430" y="794461"/>
                  <a:pt x="2484073" y="698585"/>
                  <a:pt x="2217353" y="740670"/>
                </a:cubicBezTo>
                <a:cubicBezTo>
                  <a:pt x="1950633" y="782755"/>
                  <a:pt x="1762871" y="707692"/>
                  <a:pt x="1486098" y="740670"/>
                </a:cubicBezTo>
                <a:cubicBezTo>
                  <a:pt x="1209326" y="773648"/>
                  <a:pt x="990620" y="727730"/>
                  <a:pt x="754844" y="740670"/>
                </a:cubicBezTo>
                <a:cubicBezTo>
                  <a:pt x="519068" y="753610"/>
                  <a:pt x="331648" y="695030"/>
                  <a:pt x="0" y="740670"/>
                </a:cubicBezTo>
                <a:cubicBezTo>
                  <a:pt x="-7496" y="585984"/>
                  <a:pt x="25534" y="519594"/>
                  <a:pt x="0" y="362928"/>
                </a:cubicBezTo>
                <a:cubicBezTo>
                  <a:pt x="-25534" y="206262"/>
                  <a:pt x="9875" y="157624"/>
                  <a:pt x="0" y="0"/>
                </a:cubicBezTo>
                <a:close/>
              </a:path>
              <a:path w="7076659" h="740670" stroke="0" extrusionOk="0">
                <a:moveTo>
                  <a:pt x="0" y="0"/>
                </a:moveTo>
                <a:cubicBezTo>
                  <a:pt x="172811" y="-28014"/>
                  <a:pt x="389615" y="26037"/>
                  <a:pt x="518955" y="0"/>
                </a:cubicBezTo>
                <a:cubicBezTo>
                  <a:pt x="648296" y="-26037"/>
                  <a:pt x="740185" y="36424"/>
                  <a:pt x="896377" y="0"/>
                </a:cubicBezTo>
                <a:cubicBezTo>
                  <a:pt x="1052569" y="-36424"/>
                  <a:pt x="1380587" y="65208"/>
                  <a:pt x="1627632" y="0"/>
                </a:cubicBezTo>
                <a:cubicBezTo>
                  <a:pt x="1874677" y="-65208"/>
                  <a:pt x="1975673" y="40856"/>
                  <a:pt x="2146587" y="0"/>
                </a:cubicBezTo>
                <a:cubicBezTo>
                  <a:pt x="2317501" y="-40856"/>
                  <a:pt x="2473585" y="59115"/>
                  <a:pt x="2665542" y="0"/>
                </a:cubicBezTo>
                <a:cubicBezTo>
                  <a:pt x="2857500" y="-59115"/>
                  <a:pt x="3249932" y="23677"/>
                  <a:pt x="3396796" y="0"/>
                </a:cubicBezTo>
                <a:cubicBezTo>
                  <a:pt x="3543660" y="-23677"/>
                  <a:pt x="3707695" y="11293"/>
                  <a:pt x="3844985" y="0"/>
                </a:cubicBezTo>
                <a:cubicBezTo>
                  <a:pt x="3982275" y="-11293"/>
                  <a:pt x="4232757" y="72027"/>
                  <a:pt x="4576239" y="0"/>
                </a:cubicBezTo>
                <a:cubicBezTo>
                  <a:pt x="4919721" y="-72027"/>
                  <a:pt x="5099922" y="42084"/>
                  <a:pt x="5307494" y="0"/>
                </a:cubicBezTo>
                <a:cubicBezTo>
                  <a:pt x="5515067" y="-42084"/>
                  <a:pt x="5702098" y="5354"/>
                  <a:pt x="5897216" y="0"/>
                </a:cubicBezTo>
                <a:cubicBezTo>
                  <a:pt x="6092334" y="-5354"/>
                  <a:pt x="6728294" y="690"/>
                  <a:pt x="7076659" y="0"/>
                </a:cubicBezTo>
                <a:cubicBezTo>
                  <a:pt x="7080957" y="111769"/>
                  <a:pt x="7072518" y="277611"/>
                  <a:pt x="7076659" y="362928"/>
                </a:cubicBezTo>
                <a:cubicBezTo>
                  <a:pt x="7080800" y="448245"/>
                  <a:pt x="7062870" y="648383"/>
                  <a:pt x="7076659" y="740670"/>
                </a:cubicBezTo>
                <a:cubicBezTo>
                  <a:pt x="6942462" y="786262"/>
                  <a:pt x="6745497" y="676864"/>
                  <a:pt x="6486937" y="740670"/>
                </a:cubicBezTo>
                <a:cubicBezTo>
                  <a:pt x="6228377" y="804476"/>
                  <a:pt x="6186665" y="736650"/>
                  <a:pt x="6038749" y="740670"/>
                </a:cubicBezTo>
                <a:cubicBezTo>
                  <a:pt x="5890833" y="744690"/>
                  <a:pt x="5575190" y="681733"/>
                  <a:pt x="5449027" y="740670"/>
                </a:cubicBezTo>
                <a:cubicBezTo>
                  <a:pt x="5322864" y="799607"/>
                  <a:pt x="4933230" y="670710"/>
                  <a:pt x="4717773" y="740670"/>
                </a:cubicBezTo>
                <a:cubicBezTo>
                  <a:pt x="4502316" y="810630"/>
                  <a:pt x="4378568" y="671289"/>
                  <a:pt x="4128051" y="740670"/>
                </a:cubicBezTo>
                <a:cubicBezTo>
                  <a:pt x="3877534" y="810051"/>
                  <a:pt x="3884078" y="716365"/>
                  <a:pt x="3750629" y="740670"/>
                </a:cubicBezTo>
                <a:cubicBezTo>
                  <a:pt x="3617180" y="764975"/>
                  <a:pt x="3400677" y="721566"/>
                  <a:pt x="3302441" y="740670"/>
                </a:cubicBezTo>
                <a:cubicBezTo>
                  <a:pt x="3204205" y="759774"/>
                  <a:pt x="2877673" y="697332"/>
                  <a:pt x="2571186" y="740670"/>
                </a:cubicBezTo>
                <a:cubicBezTo>
                  <a:pt x="2264700" y="784008"/>
                  <a:pt x="2174380" y="712677"/>
                  <a:pt x="1981465" y="740670"/>
                </a:cubicBezTo>
                <a:cubicBezTo>
                  <a:pt x="1788550" y="768663"/>
                  <a:pt x="1686677" y="739120"/>
                  <a:pt x="1533276" y="740670"/>
                </a:cubicBezTo>
                <a:cubicBezTo>
                  <a:pt x="1379875" y="742220"/>
                  <a:pt x="1094915" y="678780"/>
                  <a:pt x="943555" y="740670"/>
                </a:cubicBezTo>
                <a:cubicBezTo>
                  <a:pt x="792195" y="802560"/>
                  <a:pt x="751031" y="722885"/>
                  <a:pt x="566133" y="740670"/>
                </a:cubicBezTo>
                <a:cubicBezTo>
                  <a:pt x="381235" y="758455"/>
                  <a:pt x="246046" y="695412"/>
                  <a:pt x="0" y="740670"/>
                </a:cubicBezTo>
                <a:cubicBezTo>
                  <a:pt x="-25263" y="606369"/>
                  <a:pt x="37865" y="511903"/>
                  <a:pt x="0" y="370335"/>
                </a:cubicBezTo>
                <a:cubicBezTo>
                  <a:pt x="-37865" y="228768"/>
                  <a:pt x="40068" y="172857"/>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COGS 61.0% → 61.5%</a:t>
            </a:r>
          </a:p>
        </p:txBody>
      </p:sp>
      <p:sp>
        <p:nvSpPr>
          <p:cNvPr id="20" name="TextBox 6">
            <a:extLst>
              <a:ext uri="{FF2B5EF4-FFF2-40B4-BE49-F238E27FC236}">
                <a16:creationId xmlns:a16="http://schemas.microsoft.com/office/drawing/2014/main" id="{8756ADC2-1FBE-AA23-3267-0DD800A9107E}"/>
              </a:ext>
            </a:extLst>
          </p:cNvPr>
          <p:cNvSpPr txBox="1"/>
          <p:nvPr/>
        </p:nvSpPr>
        <p:spPr>
          <a:xfrm>
            <a:off x="382605" y="4668425"/>
            <a:ext cx="7076660" cy="740670"/>
          </a:xfrm>
          <a:custGeom>
            <a:avLst/>
            <a:gdLst>
              <a:gd name="csX0" fmla="*/ 0 w 7076660"/>
              <a:gd name="csY0" fmla="*/ 0 h 740670"/>
              <a:gd name="csX1" fmla="*/ 731255 w 7076660"/>
              <a:gd name="csY1" fmla="*/ 0 h 740670"/>
              <a:gd name="csX2" fmla="*/ 1462510 w 7076660"/>
              <a:gd name="csY2" fmla="*/ 0 h 740670"/>
              <a:gd name="csX3" fmla="*/ 2052231 w 7076660"/>
              <a:gd name="csY3" fmla="*/ 0 h 740670"/>
              <a:gd name="csX4" fmla="*/ 2712720 w 7076660"/>
              <a:gd name="csY4" fmla="*/ 0 h 740670"/>
              <a:gd name="csX5" fmla="*/ 3231675 w 7076660"/>
              <a:gd name="csY5" fmla="*/ 0 h 740670"/>
              <a:gd name="csX6" fmla="*/ 3821396 w 7076660"/>
              <a:gd name="csY6" fmla="*/ 0 h 740670"/>
              <a:gd name="csX7" fmla="*/ 4552651 w 7076660"/>
              <a:gd name="csY7" fmla="*/ 0 h 740670"/>
              <a:gd name="csX8" fmla="*/ 5000840 w 7076660"/>
              <a:gd name="csY8" fmla="*/ 0 h 740670"/>
              <a:gd name="csX9" fmla="*/ 5661328 w 7076660"/>
              <a:gd name="csY9" fmla="*/ 0 h 740670"/>
              <a:gd name="csX10" fmla="*/ 6109516 w 7076660"/>
              <a:gd name="csY10" fmla="*/ 0 h 740670"/>
              <a:gd name="csX11" fmla="*/ 7076660 w 7076660"/>
              <a:gd name="csY11" fmla="*/ 0 h 740670"/>
              <a:gd name="csX12" fmla="*/ 7076660 w 7076660"/>
              <a:gd name="csY12" fmla="*/ 377742 h 740670"/>
              <a:gd name="csX13" fmla="*/ 7076660 w 7076660"/>
              <a:gd name="csY13" fmla="*/ 740670 h 740670"/>
              <a:gd name="csX14" fmla="*/ 6345405 w 7076660"/>
              <a:gd name="csY14" fmla="*/ 740670 h 740670"/>
              <a:gd name="csX15" fmla="*/ 5755683 w 7076660"/>
              <a:gd name="csY15" fmla="*/ 740670 h 740670"/>
              <a:gd name="csX16" fmla="*/ 5165962 w 7076660"/>
              <a:gd name="csY16" fmla="*/ 740670 h 740670"/>
              <a:gd name="csX17" fmla="*/ 4576240 w 7076660"/>
              <a:gd name="csY17" fmla="*/ 740670 h 740670"/>
              <a:gd name="csX18" fmla="*/ 3986518 w 7076660"/>
              <a:gd name="csY18" fmla="*/ 740670 h 740670"/>
              <a:gd name="csX19" fmla="*/ 3467563 w 7076660"/>
              <a:gd name="csY19" fmla="*/ 740670 h 740670"/>
              <a:gd name="csX20" fmla="*/ 2807075 w 7076660"/>
              <a:gd name="csY20" fmla="*/ 740670 h 740670"/>
              <a:gd name="csX21" fmla="*/ 2217353 w 7076660"/>
              <a:gd name="csY21" fmla="*/ 740670 h 740670"/>
              <a:gd name="csX22" fmla="*/ 1486099 w 7076660"/>
              <a:gd name="csY22" fmla="*/ 740670 h 740670"/>
              <a:gd name="csX23" fmla="*/ 754844 w 7076660"/>
              <a:gd name="csY23" fmla="*/ 740670 h 740670"/>
              <a:gd name="csX24" fmla="*/ 0 w 7076660"/>
              <a:gd name="csY24" fmla="*/ 740670 h 740670"/>
              <a:gd name="csX25" fmla="*/ 0 w 7076660"/>
              <a:gd name="csY25" fmla="*/ 362928 h 740670"/>
              <a:gd name="csX26" fmla="*/ 0 w 7076660"/>
              <a:gd name="csY26" fmla="*/ 0 h 7406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076660" h="740670" fill="none" extrusionOk="0">
                <a:moveTo>
                  <a:pt x="0" y="0"/>
                </a:moveTo>
                <a:cubicBezTo>
                  <a:pt x="183089" y="-3850"/>
                  <a:pt x="516288" y="20003"/>
                  <a:pt x="731255" y="0"/>
                </a:cubicBezTo>
                <a:cubicBezTo>
                  <a:pt x="946222" y="-20003"/>
                  <a:pt x="1158344" y="21059"/>
                  <a:pt x="1462510" y="0"/>
                </a:cubicBezTo>
                <a:cubicBezTo>
                  <a:pt x="1766677" y="-21059"/>
                  <a:pt x="1778059" y="43170"/>
                  <a:pt x="2052231" y="0"/>
                </a:cubicBezTo>
                <a:cubicBezTo>
                  <a:pt x="2326403" y="-43170"/>
                  <a:pt x="2556870" y="7344"/>
                  <a:pt x="2712720" y="0"/>
                </a:cubicBezTo>
                <a:cubicBezTo>
                  <a:pt x="2868570" y="-7344"/>
                  <a:pt x="3058138" y="4322"/>
                  <a:pt x="3231675" y="0"/>
                </a:cubicBezTo>
                <a:cubicBezTo>
                  <a:pt x="3405212" y="-4322"/>
                  <a:pt x="3548306" y="64718"/>
                  <a:pt x="3821396" y="0"/>
                </a:cubicBezTo>
                <a:cubicBezTo>
                  <a:pt x="4094486" y="-64718"/>
                  <a:pt x="4309847" y="56659"/>
                  <a:pt x="4552651" y="0"/>
                </a:cubicBezTo>
                <a:cubicBezTo>
                  <a:pt x="4795455" y="-56659"/>
                  <a:pt x="4795741" y="1825"/>
                  <a:pt x="5000840" y="0"/>
                </a:cubicBezTo>
                <a:cubicBezTo>
                  <a:pt x="5205939" y="-1825"/>
                  <a:pt x="5508076" y="47711"/>
                  <a:pt x="5661328" y="0"/>
                </a:cubicBezTo>
                <a:cubicBezTo>
                  <a:pt x="5814580" y="-47711"/>
                  <a:pt x="5917179" y="7320"/>
                  <a:pt x="6109516" y="0"/>
                </a:cubicBezTo>
                <a:cubicBezTo>
                  <a:pt x="6301853" y="-7320"/>
                  <a:pt x="6617786" y="114553"/>
                  <a:pt x="7076660" y="0"/>
                </a:cubicBezTo>
                <a:cubicBezTo>
                  <a:pt x="7118672" y="152265"/>
                  <a:pt x="7033936" y="287763"/>
                  <a:pt x="7076660" y="377742"/>
                </a:cubicBezTo>
                <a:cubicBezTo>
                  <a:pt x="7119384" y="467721"/>
                  <a:pt x="7061309" y="603122"/>
                  <a:pt x="7076660" y="740670"/>
                </a:cubicBezTo>
                <a:cubicBezTo>
                  <a:pt x="6843548" y="793558"/>
                  <a:pt x="6516754" y="698853"/>
                  <a:pt x="6345405" y="740670"/>
                </a:cubicBezTo>
                <a:cubicBezTo>
                  <a:pt x="6174057" y="782487"/>
                  <a:pt x="6048907" y="737400"/>
                  <a:pt x="5755683" y="740670"/>
                </a:cubicBezTo>
                <a:cubicBezTo>
                  <a:pt x="5462459" y="743940"/>
                  <a:pt x="5373265" y="671360"/>
                  <a:pt x="5165962" y="740670"/>
                </a:cubicBezTo>
                <a:cubicBezTo>
                  <a:pt x="4958659" y="809980"/>
                  <a:pt x="4854600" y="716160"/>
                  <a:pt x="4576240" y="740670"/>
                </a:cubicBezTo>
                <a:cubicBezTo>
                  <a:pt x="4297880" y="765180"/>
                  <a:pt x="4167805" y="731996"/>
                  <a:pt x="3986518" y="740670"/>
                </a:cubicBezTo>
                <a:cubicBezTo>
                  <a:pt x="3805231" y="749344"/>
                  <a:pt x="3642400" y="688108"/>
                  <a:pt x="3467563" y="740670"/>
                </a:cubicBezTo>
                <a:cubicBezTo>
                  <a:pt x="3292727" y="793232"/>
                  <a:pt x="2969720" y="686879"/>
                  <a:pt x="2807075" y="740670"/>
                </a:cubicBezTo>
                <a:cubicBezTo>
                  <a:pt x="2644430" y="794461"/>
                  <a:pt x="2484073" y="698585"/>
                  <a:pt x="2217353" y="740670"/>
                </a:cubicBezTo>
                <a:cubicBezTo>
                  <a:pt x="1950633" y="782755"/>
                  <a:pt x="1759745" y="706788"/>
                  <a:pt x="1486099" y="740670"/>
                </a:cubicBezTo>
                <a:cubicBezTo>
                  <a:pt x="1212453" y="774552"/>
                  <a:pt x="990959" y="733268"/>
                  <a:pt x="754844" y="740670"/>
                </a:cubicBezTo>
                <a:cubicBezTo>
                  <a:pt x="518730" y="748072"/>
                  <a:pt x="331648" y="695030"/>
                  <a:pt x="0" y="740670"/>
                </a:cubicBezTo>
                <a:cubicBezTo>
                  <a:pt x="-7496" y="585984"/>
                  <a:pt x="25534" y="519594"/>
                  <a:pt x="0" y="362928"/>
                </a:cubicBezTo>
                <a:cubicBezTo>
                  <a:pt x="-25534" y="206262"/>
                  <a:pt x="9875" y="157624"/>
                  <a:pt x="0" y="0"/>
                </a:cubicBezTo>
                <a:close/>
              </a:path>
              <a:path w="7076660" h="740670" stroke="0" extrusionOk="0">
                <a:moveTo>
                  <a:pt x="0" y="0"/>
                </a:moveTo>
                <a:cubicBezTo>
                  <a:pt x="172811" y="-28014"/>
                  <a:pt x="389615" y="26037"/>
                  <a:pt x="518955" y="0"/>
                </a:cubicBezTo>
                <a:cubicBezTo>
                  <a:pt x="648296" y="-26037"/>
                  <a:pt x="740185" y="36424"/>
                  <a:pt x="896377" y="0"/>
                </a:cubicBezTo>
                <a:cubicBezTo>
                  <a:pt x="1052569" y="-36424"/>
                  <a:pt x="1380587" y="65208"/>
                  <a:pt x="1627632" y="0"/>
                </a:cubicBezTo>
                <a:cubicBezTo>
                  <a:pt x="1874677" y="-65208"/>
                  <a:pt x="1975673" y="40856"/>
                  <a:pt x="2146587" y="0"/>
                </a:cubicBezTo>
                <a:cubicBezTo>
                  <a:pt x="2317501" y="-40856"/>
                  <a:pt x="2473585" y="59115"/>
                  <a:pt x="2665542" y="0"/>
                </a:cubicBezTo>
                <a:cubicBezTo>
                  <a:pt x="2857500" y="-59115"/>
                  <a:pt x="3245405" y="19674"/>
                  <a:pt x="3396797" y="0"/>
                </a:cubicBezTo>
                <a:cubicBezTo>
                  <a:pt x="3548189" y="-19674"/>
                  <a:pt x="3711241" y="13947"/>
                  <a:pt x="3844985" y="0"/>
                </a:cubicBezTo>
                <a:cubicBezTo>
                  <a:pt x="3978729" y="-13947"/>
                  <a:pt x="4228882" y="71977"/>
                  <a:pt x="4576240" y="0"/>
                </a:cubicBezTo>
                <a:cubicBezTo>
                  <a:pt x="4923599" y="-71977"/>
                  <a:pt x="5099923" y="42084"/>
                  <a:pt x="5307495" y="0"/>
                </a:cubicBezTo>
                <a:cubicBezTo>
                  <a:pt x="5515068" y="-42084"/>
                  <a:pt x="5702099" y="5354"/>
                  <a:pt x="5897217" y="0"/>
                </a:cubicBezTo>
                <a:cubicBezTo>
                  <a:pt x="6092335" y="-5354"/>
                  <a:pt x="6728295" y="690"/>
                  <a:pt x="7076660" y="0"/>
                </a:cubicBezTo>
                <a:cubicBezTo>
                  <a:pt x="7080958" y="111769"/>
                  <a:pt x="7072519" y="277611"/>
                  <a:pt x="7076660" y="362928"/>
                </a:cubicBezTo>
                <a:cubicBezTo>
                  <a:pt x="7080801" y="448245"/>
                  <a:pt x="7062871" y="648383"/>
                  <a:pt x="7076660" y="740670"/>
                </a:cubicBezTo>
                <a:cubicBezTo>
                  <a:pt x="6942463" y="786262"/>
                  <a:pt x="6745498" y="676864"/>
                  <a:pt x="6486938" y="740670"/>
                </a:cubicBezTo>
                <a:cubicBezTo>
                  <a:pt x="6228378" y="804476"/>
                  <a:pt x="6186666" y="736650"/>
                  <a:pt x="6038750" y="740670"/>
                </a:cubicBezTo>
                <a:cubicBezTo>
                  <a:pt x="5890834" y="744690"/>
                  <a:pt x="5575191" y="681733"/>
                  <a:pt x="5449028" y="740670"/>
                </a:cubicBezTo>
                <a:cubicBezTo>
                  <a:pt x="5322865" y="799607"/>
                  <a:pt x="4934841" y="672575"/>
                  <a:pt x="4717773" y="740670"/>
                </a:cubicBezTo>
                <a:cubicBezTo>
                  <a:pt x="4500706" y="808765"/>
                  <a:pt x="4374104" y="740204"/>
                  <a:pt x="4128052" y="740670"/>
                </a:cubicBezTo>
                <a:cubicBezTo>
                  <a:pt x="3882000" y="741136"/>
                  <a:pt x="3884079" y="716365"/>
                  <a:pt x="3750630" y="740670"/>
                </a:cubicBezTo>
                <a:cubicBezTo>
                  <a:pt x="3617181" y="764975"/>
                  <a:pt x="3402580" y="730950"/>
                  <a:pt x="3302441" y="740670"/>
                </a:cubicBezTo>
                <a:cubicBezTo>
                  <a:pt x="3202302" y="750390"/>
                  <a:pt x="2877673" y="697332"/>
                  <a:pt x="2571186" y="740670"/>
                </a:cubicBezTo>
                <a:cubicBezTo>
                  <a:pt x="2264700" y="784008"/>
                  <a:pt x="2174380" y="712677"/>
                  <a:pt x="1981465" y="740670"/>
                </a:cubicBezTo>
                <a:cubicBezTo>
                  <a:pt x="1788550" y="768663"/>
                  <a:pt x="1686677" y="739120"/>
                  <a:pt x="1533276" y="740670"/>
                </a:cubicBezTo>
                <a:cubicBezTo>
                  <a:pt x="1379875" y="742220"/>
                  <a:pt x="1094915" y="678780"/>
                  <a:pt x="943555" y="740670"/>
                </a:cubicBezTo>
                <a:cubicBezTo>
                  <a:pt x="792195" y="802560"/>
                  <a:pt x="751031" y="722885"/>
                  <a:pt x="566133" y="740670"/>
                </a:cubicBezTo>
                <a:cubicBezTo>
                  <a:pt x="381235" y="758455"/>
                  <a:pt x="246046" y="695412"/>
                  <a:pt x="0" y="740670"/>
                </a:cubicBezTo>
                <a:cubicBezTo>
                  <a:pt x="-25263" y="606369"/>
                  <a:pt x="37865" y="511903"/>
                  <a:pt x="0" y="370335"/>
                </a:cubicBezTo>
                <a:cubicBezTo>
                  <a:pt x="-37865" y="228768"/>
                  <a:pt x="40068" y="172857"/>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SG&amp;A 21.6% → 21.8% </a:t>
            </a:r>
          </a:p>
        </p:txBody>
      </p:sp>
      <p:sp>
        <p:nvSpPr>
          <p:cNvPr id="21" name="TextBox 6">
            <a:extLst>
              <a:ext uri="{FF2B5EF4-FFF2-40B4-BE49-F238E27FC236}">
                <a16:creationId xmlns:a16="http://schemas.microsoft.com/office/drawing/2014/main" id="{17E39472-D63E-1C33-22E0-85CB54B4F03A}"/>
              </a:ext>
            </a:extLst>
          </p:cNvPr>
          <p:cNvSpPr txBox="1"/>
          <p:nvPr/>
        </p:nvSpPr>
        <p:spPr>
          <a:xfrm>
            <a:off x="382604" y="5759302"/>
            <a:ext cx="7076661" cy="740670"/>
          </a:xfrm>
          <a:custGeom>
            <a:avLst/>
            <a:gdLst>
              <a:gd name="csX0" fmla="*/ 0 w 7076661"/>
              <a:gd name="csY0" fmla="*/ 0 h 740670"/>
              <a:gd name="csX1" fmla="*/ 731255 w 7076661"/>
              <a:gd name="csY1" fmla="*/ 0 h 740670"/>
              <a:gd name="csX2" fmla="*/ 1462510 w 7076661"/>
              <a:gd name="csY2" fmla="*/ 0 h 740670"/>
              <a:gd name="csX3" fmla="*/ 2052232 w 7076661"/>
              <a:gd name="csY3" fmla="*/ 0 h 740670"/>
              <a:gd name="csX4" fmla="*/ 2712720 w 7076661"/>
              <a:gd name="csY4" fmla="*/ 0 h 740670"/>
              <a:gd name="csX5" fmla="*/ 3231675 w 7076661"/>
              <a:gd name="csY5" fmla="*/ 0 h 740670"/>
              <a:gd name="csX6" fmla="*/ 3821397 w 7076661"/>
              <a:gd name="csY6" fmla="*/ 0 h 740670"/>
              <a:gd name="csX7" fmla="*/ 4552652 w 7076661"/>
              <a:gd name="csY7" fmla="*/ 0 h 740670"/>
              <a:gd name="csX8" fmla="*/ 5000840 w 7076661"/>
              <a:gd name="csY8" fmla="*/ 0 h 740670"/>
              <a:gd name="csX9" fmla="*/ 5661329 w 7076661"/>
              <a:gd name="csY9" fmla="*/ 0 h 740670"/>
              <a:gd name="csX10" fmla="*/ 6109517 w 7076661"/>
              <a:gd name="csY10" fmla="*/ 0 h 740670"/>
              <a:gd name="csX11" fmla="*/ 7076661 w 7076661"/>
              <a:gd name="csY11" fmla="*/ 0 h 740670"/>
              <a:gd name="csX12" fmla="*/ 7076661 w 7076661"/>
              <a:gd name="csY12" fmla="*/ 377742 h 740670"/>
              <a:gd name="csX13" fmla="*/ 7076661 w 7076661"/>
              <a:gd name="csY13" fmla="*/ 740670 h 740670"/>
              <a:gd name="csX14" fmla="*/ 6345406 w 7076661"/>
              <a:gd name="csY14" fmla="*/ 740670 h 740670"/>
              <a:gd name="csX15" fmla="*/ 5755684 w 7076661"/>
              <a:gd name="csY15" fmla="*/ 740670 h 740670"/>
              <a:gd name="csX16" fmla="*/ 5165963 w 7076661"/>
              <a:gd name="csY16" fmla="*/ 740670 h 740670"/>
              <a:gd name="csX17" fmla="*/ 4576241 w 7076661"/>
              <a:gd name="csY17" fmla="*/ 740670 h 740670"/>
              <a:gd name="csX18" fmla="*/ 3986519 w 7076661"/>
              <a:gd name="csY18" fmla="*/ 740670 h 740670"/>
              <a:gd name="csX19" fmla="*/ 3467564 w 7076661"/>
              <a:gd name="csY19" fmla="*/ 740670 h 740670"/>
              <a:gd name="csX20" fmla="*/ 2807076 w 7076661"/>
              <a:gd name="csY20" fmla="*/ 740670 h 740670"/>
              <a:gd name="csX21" fmla="*/ 2217354 w 7076661"/>
              <a:gd name="csY21" fmla="*/ 740670 h 740670"/>
              <a:gd name="csX22" fmla="*/ 1486099 w 7076661"/>
              <a:gd name="csY22" fmla="*/ 740670 h 740670"/>
              <a:gd name="csX23" fmla="*/ 754844 w 7076661"/>
              <a:gd name="csY23" fmla="*/ 740670 h 740670"/>
              <a:gd name="csX24" fmla="*/ 0 w 7076661"/>
              <a:gd name="csY24" fmla="*/ 740670 h 740670"/>
              <a:gd name="csX25" fmla="*/ 0 w 7076661"/>
              <a:gd name="csY25" fmla="*/ 362928 h 740670"/>
              <a:gd name="csX26" fmla="*/ 0 w 7076661"/>
              <a:gd name="csY26" fmla="*/ 0 h 7406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076661" h="740670" fill="none" extrusionOk="0">
                <a:moveTo>
                  <a:pt x="0" y="0"/>
                </a:moveTo>
                <a:cubicBezTo>
                  <a:pt x="183089" y="-3850"/>
                  <a:pt x="516288" y="20003"/>
                  <a:pt x="731255" y="0"/>
                </a:cubicBezTo>
                <a:cubicBezTo>
                  <a:pt x="946222" y="-20003"/>
                  <a:pt x="1158344" y="21059"/>
                  <a:pt x="1462510" y="0"/>
                </a:cubicBezTo>
                <a:cubicBezTo>
                  <a:pt x="1766677" y="-21059"/>
                  <a:pt x="1772269" y="42252"/>
                  <a:pt x="2052232" y="0"/>
                </a:cubicBezTo>
                <a:cubicBezTo>
                  <a:pt x="2332195" y="-42252"/>
                  <a:pt x="2560867" y="13764"/>
                  <a:pt x="2712720" y="0"/>
                </a:cubicBezTo>
                <a:cubicBezTo>
                  <a:pt x="2864573" y="-13764"/>
                  <a:pt x="3058138" y="4322"/>
                  <a:pt x="3231675" y="0"/>
                </a:cubicBezTo>
                <a:cubicBezTo>
                  <a:pt x="3405212" y="-4322"/>
                  <a:pt x="3541623" y="61086"/>
                  <a:pt x="3821397" y="0"/>
                </a:cubicBezTo>
                <a:cubicBezTo>
                  <a:pt x="4101171" y="-61086"/>
                  <a:pt x="4309848" y="56659"/>
                  <a:pt x="4552652" y="0"/>
                </a:cubicBezTo>
                <a:cubicBezTo>
                  <a:pt x="4795456" y="-56659"/>
                  <a:pt x="4800538" y="2864"/>
                  <a:pt x="5000840" y="0"/>
                </a:cubicBezTo>
                <a:cubicBezTo>
                  <a:pt x="5201142" y="-2864"/>
                  <a:pt x="5506740" y="43408"/>
                  <a:pt x="5661329" y="0"/>
                </a:cubicBezTo>
                <a:cubicBezTo>
                  <a:pt x="5815918" y="-43408"/>
                  <a:pt x="5917180" y="7320"/>
                  <a:pt x="6109517" y="0"/>
                </a:cubicBezTo>
                <a:cubicBezTo>
                  <a:pt x="6301854" y="-7320"/>
                  <a:pt x="6617787" y="114553"/>
                  <a:pt x="7076661" y="0"/>
                </a:cubicBezTo>
                <a:cubicBezTo>
                  <a:pt x="7118673" y="152265"/>
                  <a:pt x="7033937" y="287763"/>
                  <a:pt x="7076661" y="377742"/>
                </a:cubicBezTo>
                <a:cubicBezTo>
                  <a:pt x="7119385" y="467721"/>
                  <a:pt x="7061310" y="603122"/>
                  <a:pt x="7076661" y="740670"/>
                </a:cubicBezTo>
                <a:cubicBezTo>
                  <a:pt x="6843549" y="793558"/>
                  <a:pt x="6516755" y="698853"/>
                  <a:pt x="6345406" y="740670"/>
                </a:cubicBezTo>
                <a:cubicBezTo>
                  <a:pt x="6174058" y="782487"/>
                  <a:pt x="6048908" y="737400"/>
                  <a:pt x="5755684" y="740670"/>
                </a:cubicBezTo>
                <a:cubicBezTo>
                  <a:pt x="5462460" y="743940"/>
                  <a:pt x="5373266" y="671360"/>
                  <a:pt x="5165963" y="740670"/>
                </a:cubicBezTo>
                <a:cubicBezTo>
                  <a:pt x="4958660" y="809980"/>
                  <a:pt x="4854601" y="716160"/>
                  <a:pt x="4576241" y="740670"/>
                </a:cubicBezTo>
                <a:cubicBezTo>
                  <a:pt x="4297881" y="765180"/>
                  <a:pt x="4167806" y="731996"/>
                  <a:pt x="3986519" y="740670"/>
                </a:cubicBezTo>
                <a:cubicBezTo>
                  <a:pt x="3805232" y="749344"/>
                  <a:pt x="3642401" y="688108"/>
                  <a:pt x="3467564" y="740670"/>
                </a:cubicBezTo>
                <a:cubicBezTo>
                  <a:pt x="3292728" y="793232"/>
                  <a:pt x="2969721" y="686879"/>
                  <a:pt x="2807076" y="740670"/>
                </a:cubicBezTo>
                <a:cubicBezTo>
                  <a:pt x="2644431" y="794461"/>
                  <a:pt x="2484074" y="698585"/>
                  <a:pt x="2217354" y="740670"/>
                </a:cubicBezTo>
                <a:cubicBezTo>
                  <a:pt x="1950634" y="782755"/>
                  <a:pt x="1762872" y="707692"/>
                  <a:pt x="1486099" y="740670"/>
                </a:cubicBezTo>
                <a:cubicBezTo>
                  <a:pt x="1209327" y="773648"/>
                  <a:pt x="990959" y="733268"/>
                  <a:pt x="754844" y="740670"/>
                </a:cubicBezTo>
                <a:cubicBezTo>
                  <a:pt x="518730" y="748072"/>
                  <a:pt x="331648" y="695030"/>
                  <a:pt x="0" y="740670"/>
                </a:cubicBezTo>
                <a:cubicBezTo>
                  <a:pt x="-7496" y="585984"/>
                  <a:pt x="25534" y="519594"/>
                  <a:pt x="0" y="362928"/>
                </a:cubicBezTo>
                <a:cubicBezTo>
                  <a:pt x="-25534" y="206262"/>
                  <a:pt x="9875" y="157624"/>
                  <a:pt x="0" y="0"/>
                </a:cubicBezTo>
                <a:close/>
              </a:path>
              <a:path w="7076661" h="740670" stroke="0" extrusionOk="0">
                <a:moveTo>
                  <a:pt x="0" y="0"/>
                </a:moveTo>
                <a:cubicBezTo>
                  <a:pt x="172811" y="-28014"/>
                  <a:pt x="389615" y="26037"/>
                  <a:pt x="518955" y="0"/>
                </a:cubicBezTo>
                <a:cubicBezTo>
                  <a:pt x="648296" y="-26037"/>
                  <a:pt x="740185" y="36424"/>
                  <a:pt x="896377" y="0"/>
                </a:cubicBezTo>
                <a:cubicBezTo>
                  <a:pt x="1052569" y="-36424"/>
                  <a:pt x="1380587" y="65208"/>
                  <a:pt x="1627632" y="0"/>
                </a:cubicBezTo>
                <a:cubicBezTo>
                  <a:pt x="1874677" y="-65208"/>
                  <a:pt x="1975673" y="40856"/>
                  <a:pt x="2146587" y="0"/>
                </a:cubicBezTo>
                <a:cubicBezTo>
                  <a:pt x="2317501" y="-40856"/>
                  <a:pt x="2473585" y="59115"/>
                  <a:pt x="2665542" y="0"/>
                </a:cubicBezTo>
                <a:cubicBezTo>
                  <a:pt x="2857500" y="-59115"/>
                  <a:pt x="3245405" y="19674"/>
                  <a:pt x="3396797" y="0"/>
                </a:cubicBezTo>
                <a:cubicBezTo>
                  <a:pt x="3548189" y="-19674"/>
                  <a:pt x="3707696" y="11293"/>
                  <a:pt x="3844986" y="0"/>
                </a:cubicBezTo>
                <a:cubicBezTo>
                  <a:pt x="3982276" y="-11293"/>
                  <a:pt x="4228883" y="71977"/>
                  <a:pt x="4576241" y="0"/>
                </a:cubicBezTo>
                <a:cubicBezTo>
                  <a:pt x="4923600" y="-71977"/>
                  <a:pt x="5099924" y="42084"/>
                  <a:pt x="5307496" y="0"/>
                </a:cubicBezTo>
                <a:cubicBezTo>
                  <a:pt x="5515069" y="-42084"/>
                  <a:pt x="5702100" y="5354"/>
                  <a:pt x="5897218" y="0"/>
                </a:cubicBezTo>
                <a:cubicBezTo>
                  <a:pt x="6092336" y="-5354"/>
                  <a:pt x="6728296" y="690"/>
                  <a:pt x="7076661" y="0"/>
                </a:cubicBezTo>
                <a:cubicBezTo>
                  <a:pt x="7080959" y="111769"/>
                  <a:pt x="7072520" y="277611"/>
                  <a:pt x="7076661" y="362928"/>
                </a:cubicBezTo>
                <a:cubicBezTo>
                  <a:pt x="7080802" y="448245"/>
                  <a:pt x="7062872" y="648383"/>
                  <a:pt x="7076661" y="740670"/>
                </a:cubicBezTo>
                <a:cubicBezTo>
                  <a:pt x="6942464" y="786262"/>
                  <a:pt x="6745499" y="676864"/>
                  <a:pt x="6486939" y="740670"/>
                </a:cubicBezTo>
                <a:cubicBezTo>
                  <a:pt x="6228379" y="804476"/>
                  <a:pt x="6186667" y="736650"/>
                  <a:pt x="6038751" y="740670"/>
                </a:cubicBezTo>
                <a:cubicBezTo>
                  <a:pt x="5890835" y="744690"/>
                  <a:pt x="5575192" y="681733"/>
                  <a:pt x="5449029" y="740670"/>
                </a:cubicBezTo>
                <a:cubicBezTo>
                  <a:pt x="5322866" y="799607"/>
                  <a:pt x="4934842" y="672575"/>
                  <a:pt x="4717774" y="740670"/>
                </a:cubicBezTo>
                <a:cubicBezTo>
                  <a:pt x="4500707" y="808765"/>
                  <a:pt x="4378569" y="671289"/>
                  <a:pt x="4128052" y="740670"/>
                </a:cubicBezTo>
                <a:cubicBezTo>
                  <a:pt x="3877535" y="810051"/>
                  <a:pt x="3884079" y="716365"/>
                  <a:pt x="3750630" y="740670"/>
                </a:cubicBezTo>
                <a:cubicBezTo>
                  <a:pt x="3617181" y="764975"/>
                  <a:pt x="3400678" y="721566"/>
                  <a:pt x="3302442" y="740670"/>
                </a:cubicBezTo>
                <a:cubicBezTo>
                  <a:pt x="3204206" y="759774"/>
                  <a:pt x="2877674" y="697332"/>
                  <a:pt x="2571187" y="740670"/>
                </a:cubicBezTo>
                <a:cubicBezTo>
                  <a:pt x="2264701" y="784008"/>
                  <a:pt x="2174780" y="713380"/>
                  <a:pt x="1981465" y="740670"/>
                </a:cubicBezTo>
                <a:cubicBezTo>
                  <a:pt x="1788150" y="767960"/>
                  <a:pt x="1680695" y="730501"/>
                  <a:pt x="1533277" y="740670"/>
                </a:cubicBezTo>
                <a:cubicBezTo>
                  <a:pt x="1385859" y="750839"/>
                  <a:pt x="1096242" y="680588"/>
                  <a:pt x="943555" y="740670"/>
                </a:cubicBezTo>
                <a:cubicBezTo>
                  <a:pt x="790868" y="800752"/>
                  <a:pt x="751031" y="722885"/>
                  <a:pt x="566133" y="740670"/>
                </a:cubicBezTo>
                <a:cubicBezTo>
                  <a:pt x="381235" y="758455"/>
                  <a:pt x="246046" y="695412"/>
                  <a:pt x="0" y="740670"/>
                </a:cubicBezTo>
                <a:cubicBezTo>
                  <a:pt x="-25263" y="606369"/>
                  <a:pt x="37865" y="511903"/>
                  <a:pt x="0" y="370335"/>
                </a:cubicBezTo>
                <a:cubicBezTo>
                  <a:pt x="-37865" y="228768"/>
                  <a:pt x="40068" y="172857"/>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Amortization Goodwill 1.8% → 1.9% </a:t>
            </a:r>
          </a:p>
        </p:txBody>
      </p:sp>
      <p:sp>
        <p:nvSpPr>
          <p:cNvPr id="22" name="TextBox 6">
            <a:extLst>
              <a:ext uri="{FF2B5EF4-FFF2-40B4-BE49-F238E27FC236}">
                <a16:creationId xmlns:a16="http://schemas.microsoft.com/office/drawing/2014/main" id="{42547CC9-14D4-DEA5-B9C6-5C673D2789BD}"/>
              </a:ext>
            </a:extLst>
          </p:cNvPr>
          <p:cNvSpPr txBox="1"/>
          <p:nvPr/>
        </p:nvSpPr>
        <p:spPr>
          <a:xfrm>
            <a:off x="382605" y="6850179"/>
            <a:ext cx="7076658" cy="740670"/>
          </a:xfrm>
          <a:custGeom>
            <a:avLst/>
            <a:gdLst>
              <a:gd name="csX0" fmla="*/ 0 w 7076658"/>
              <a:gd name="csY0" fmla="*/ 0 h 740670"/>
              <a:gd name="csX1" fmla="*/ 731255 w 7076658"/>
              <a:gd name="csY1" fmla="*/ 0 h 740670"/>
              <a:gd name="csX2" fmla="*/ 1462509 w 7076658"/>
              <a:gd name="csY2" fmla="*/ 0 h 740670"/>
              <a:gd name="csX3" fmla="*/ 2052231 w 7076658"/>
              <a:gd name="csY3" fmla="*/ 0 h 740670"/>
              <a:gd name="csX4" fmla="*/ 2712719 w 7076658"/>
              <a:gd name="csY4" fmla="*/ 0 h 740670"/>
              <a:gd name="csX5" fmla="*/ 3231674 w 7076658"/>
              <a:gd name="csY5" fmla="*/ 0 h 740670"/>
              <a:gd name="csX6" fmla="*/ 3821395 w 7076658"/>
              <a:gd name="csY6" fmla="*/ 0 h 740670"/>
              <a:gd name="csX7" fmla="*/ 4552650 w 7076658"/>
              <a:gd name="csY7" fmla="*/ 0 h 740670"/>
              <a:gd name="csX8" fmla="*/ 5000838 w 7076658"/>
              <a:gd name="csY8" fmla="*/ 0 h 740670"/>
              <a:gd name="csX9" fmla="*/ 5661326 w 7076658"/>
              <a:gd name="csY9" fmla="*/ 0 h 740670"/>
              <a:gd name="csX10" fmla="*/ 6109515 w 7076658"/>
              <a:gd name="csY10" fmla="*/ 0 h 740670"/>
              <a:gd name="csX11" fmla="*/ 7076658 w 7076658"/>
              <a:gd name="csY11" fmla="*/ 0 h 740670"/>
              <a:gd name="csX12" fmla="*/ 7076658 w 7076658"/>
              <a:gd name="csY12" fmla="*/ 377742 h 740670"/>
              <a:gd name="csX13" fmla="*/ 7076658 w 7076658"/>
              <a:gd name="csY13" fmla="*/ 740670 h 740670"/>
              <a:gd name="csX14" fmla="*/ 6345403 w 7076658"/>
              <a:gd name="csY14" fmla="*/ 740670 h 740670"/>
              <a:gd name="csX15" fmla="*/ 5755682 w 7076658"/>
              <a:gd name="csY15" fmla="*/ 740670 h 740670"/>
              <a:gd name="csX16" fmla="*/ 5165960 w 7076658"/>
              <a:gd name="csY16" fmla="*/ 740670 h 740670"/>
              <a:gd name="csX17" fmla="*/ 4576239 w 7076658"/>
              <a:gd name="csY17" fmla="*/ 740670 h 740670"/>
              <a:gd name="csX18" fmla="*/ 3986517 w 7076658"/>
              <a:gd name="csY18" fmla="*/ 740670 h 740670"/>
              <a:gd name="csX19" fmla="*/ 3467562 w 7076658"/>
              <a:gd name="csY19" fmla="*/ 740670 h 740670"/>
              <a:gd name="csX20" fmla="*/ 2807074 w 7076658"/>
              <a:gd name="csY20" fmla="*/ 740670 h 740670"/>
              <a:gd name="csX21" fmla="*/ 2217353 w 7076658"/>
              <a:gd name="csY21" fmla="*/ 740670 h 740670"/>
              <a:gd name="csX22" fmla="*/ 1486098 w 7076658"/>
              <a:gd name="csY22" fmla="*/ 740670 h 740670"/>
              <a:gd name="csX23" fmla="*/ 754844 w 7076658"/>
              <a:gd name="csY23" fmla="*/ 740670 h 740670"/>
              <a:gd name="csX24" fmla="*/ 0 w 7076658"/>
              <a:gd name="csY24" fmla="*/ 740670 h 740670"/>
              <a:gd name="csX25" fmla="*/ 0 w 7076658"/>
              <a:gd name="csY25" fmla="*/ 362928 h 740670"/>
              <a:gd name="csX26" fmla="*/ 0 w 7076658"/>
              <a:gd name="csY26" fmla="*/ 0 h 7406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076658" h="740670" fill="none" extrusionOk="0">
                <a:moveTo>
                  <a:pt x="0" y="0"/>
                </a:moveTo>
                <a:cubicBezTo>
                  <a:pt x="183089" y="-3850"/>
                  <a:pt x="516288" y="20003"/>
                  <a:pt x="731255" y="0"/>
                </a:cubicBezTo>
                <a:cubicBezTo>
                  <a:pt x="946222" y="-20003"/>
                  <a:pt x="1161686" y="23899"/>
                  <a:pt x="1462509" y="0"/>
                </a:cubicBezTo>
                <a:cubicBezTo>
                  <a:pt x="1763332" y="-23899"/>
                  <a:pt x="1772268" y="42252"/>
                  <a:pt x="2052231" y="0"/>
                </a:cubicBezTo>
                <a:cubicBezTo>
                  <a:pt x="2332194" y="-42252"/>
                  <a:pt x="2560866" y="13764"/>
                  <a:pt x="2712719" y="0"/>
                </a:cubicBezTo>
                <a:cubicBezTo>
                  <a:pt x="2864572" y="-13764"/>
                  <a:pt x="3058137" y="4322"/>
                  <a:pt x="3231674" y="0"/>
                </a:cubicBezTo>
                <a:cubicBezTo>
                  <a:pt x="3405211" y="-4322"/>
                  <a:pt x="3548305" y="64718"/>
                  <a:pt x="3821395" y="0"/>
                </a:cubicBezTo>
                <a:cubicBezTo>
                  <a:pt x="4094485" y="-64718"/>
                  <a:pt x="4309846" y="56659"/>
                  <a:pt x="4552650" y="0"/>
                </a:cubicBezTo>
                <a:cubicBezTo>
                  <a:pt x="4795454" y="-56659"/>
                  <a:pt x="4800536" y="2864"/>
                  <a:pt x="5000838" y="0"/>
                </a:cubicBezTo>
                <a:cubicBezTo>
                  <a:pt x="5201140" y="-2864"/>
                  <a:pt x="5508074" y="47711"/>
                  <a:pt x="5661326" y="0"/>
                </a:cubicBezTo>
                <a:cubicBezTo>
                  <a:pt x="5814578" y="-47711"/>
                  <a:pt x="5913604" y="6908"/>
                  <a:pt x="6109515" y="0"/>
                </a:cubicBezTo>
                <a:cubicBezTo>
                  <a:pt x="6305426" y="-6908"/>
                  <a:pt x="6621684" y="1059"/>
                  <a:pt x="7076658" y="0"/>
                </a:cubicBezTo>
                <a:cubicBezTo>
                  <a:pt x="7118670" y="152265"/>
                  <a:pt x="7033934" y="287763"/>
                  <a:pt x="7076658" y="377742"/>
                </a:cubicBezTo>
                <a:cubicBezTo>
                  <a:pt x="7119382" y="467721"/>
                  <a:pt x="7061307" y="603122"/>
                  <a:pt x="7076658" y="740670"/>
                </a:cubicBezTo>
                <a:cubicBezTo>
                  <a:pt x="6843546" y="793558"/>
                  <a:pt x="6516752" y="698853"/>
                  <a:pt x="6345403" y="740670"/>
                </a:cubicBezTo>
                <a:cubicBezTo>
                  <a:pt x="6174055" y="782487"/>
                  <a:pt x="6047033" y="736584"/>
                  <a:pt x="5755682" y="740670"/>
                </a:cubicBezTo>
                <a:cubicBezTo>
                  <a:pt x="5464331" y="744756"/>
                  <a:pt x="5377269" y="672755"/>
                  <a:pt x="5165960" y="740670"/>
                </a:cubicBezTo>
                <a:cubicBezTo>
                  <a:pt x="4954651" y="808585"/>
                  <a:pt x="4848683" y="710880"/>
                  <a:pt x="4576239" y="740670"/>
                </a:cubicBezTo>
                <a:cubicBezTo>
                  <a:pt x="4303795" y="770460"/>
                  <a:pt x="4167804" y="731996"/>
                  <a:pt x="3986517" y="740670"/>
                </a:cubicBezTo>
                <a:cubicBezTo>
                  <a:pt x="3805230" y="749344"/>
                  <a:pt x="3642399" y="688108"/>
                  <a:pt x="3467562" y="740670"/>
                </a:cubicBezTo>
                <a:cubicBezTo>
                  <a:pt x="3292726" y="793232"/>
                  <a:pt x="2969719" y="686879"/>
                  <a:pt x="2807074" y="740670"/>
                </a:cubicBezTo>
                <a:cubicBezTo>
                  <a:pt x="2644429" y="794461"/>
                  <a:pt x="2482554" y="694115"/>
                  <a:pt x="2217353" y="740670"/>
                </a:cubicBezTo>
                <a:cubicBezTo>
                  <a:pt x="1952152" y="787225"/>
                  <a:pt x="1762871" y="707692"/>
                  <a:pt x="1486098" y="740670"/>
                </a:cubicBezTo>
                <a:cubicBezTo>
                  <a:pt x="1209326" y="773648"/>
                  <a:pt x="990620" y="727730"/>
                  <a:pt x="754844" y="740670"/>
                </a:cubicBezTo>
                <a:cubicBezTo>
                  <a:pt x="519068" y="753610"/>
                  <a:pt x="331648" y="695030"/>
                  <a:pt x="0" y="740670"/>
                </a:cubicBezTo>
                <a:cubicBezTo>
                  <a:pt x="-7496" y="585984"/>
                  <a:pt x="25534" y="519594"/>
                  <a:pt x="0" y="362928"/>
                </a:cubicBezTo>
                <a:cubicBezTo>
                  <a:pt x="-25534" y="206262"/>
                  <a:pt x="9875" y="157624"/>
                  <a:pt x="0" y="0"/>
                </a:cubicBezTo>
                <a:close/>
              </a:path>
              <a:path w="7076658" h="740670" stroke="0" extrusionOk="0">
                <a:moveTo>
                  <a:pt x="0" y="0"/>
                </a:moveTo>
                <a:cubicBezTo>
                  <a:pt x="172811" y="-28014"/>
                  <a:pt x="389615" y="26037"/>
                  <a:pt x="518955" y="0"/>
                </a:cubicBezTo>
                <a:cubicBezTo>
                  <a:pt x="648296" y="-26037"/>
                  <a:pt x="740185" y="36424"/>
                  <a:pt x="896377" y="0"/>
                </a:cubicBezTo>
                <a:cubicBezTo>
                  <a:pt x="1052569" y="-36424"/>
                  <a:pt x="1382680" y="69851"/>
                  <a:pt x="1627631" y="0"/>
                </a:cubicBezTo>
                <a:cubicBezTo>
                  <a:pt x="1872582" y="-69851"/>
                  <a:pt x="1975672" y="40856"/>
                  <a:pt x="2146586" y="0"/>
                </a:cubicBezTo>
                <a:cubicBezTo>
                  <a:pt x="2317500" y="-40856"/>
                  <a:pt x="2473584" y="59115"/>
                  <a:pt x="2665541" y="0"/>
                </a:cubicBezTo>
                <a:cubicBezTo>
                  <a:pt x="2857499" y="-59115"/>
                  <a:pt x="3245404" y="19674"/>
                  <a:pt x="3396796" y="0"/>
                </a:cubicBezTo>
                <a:cubicBezTo>
                  <a:pt x="3548188" y="-19674"/>
                  <a:pt x="3711240" y="13947"/>
                  <a:pt x="3844984" y="0"/>
                </a:cubicBezTo>
                <a:cubicBezTo>
                  <a:pt x="3978728" y="-13947"/>
                  <a:pt x="4228881" y="71977"/>
                  <a:pt x="4576239" y="0"/>
                </a:cubicBezTo>
                <a:cubicBezTo>
                  <a:pt x="4923598" y="-71977"/>
                  <a:pt x="5099922" y="42084"/>
                  <a:pt x="5307494" y="0"/>
                </a:cubicBezTo>
                <a:cubicBezTo>
                  <a:pt x="5515067" y="-42084"/>
                  <a:pt x="5706348" y="11112"/>
                  <a:pt x="5897215" y="0"/>
                </a:cubicBezTo>
                <a:cubicBezTo>
                  <a:pt x="6088082" y="-11112"/>
                  <a:pt x="6728293" y="690"/>
                  <a:pt x="7076658" y="0"/>
                </a:cubicBezTo>
                <a:cubicBezTo>
                  <a:pt x="7080956" y="111769"/>
                  <a:pt x="7072517" y="277611"/>
                  <a:pt x="7076658" y="362928"/>
                </a:cubicBezTo>
                <a:cubicBezTo>
                  <a:pt x="7080799" y="448245"/>
                  <a:pt x="7062869" y="648383"/>
                  <a:pt x="7076658" y="740670"/>
                </a:cubicBezTo>
                <a:cubicBezTo>
                  <a:pt x="6940395" y="782052"/>
                  <a:pt x="6738587" y="675881"/>
                  <a:pt x="6486937" y="740670"/>
                </a:cubicBezTo>
                <a:cubicBezTo>
                  <a:pt x="6235287" y="805459"/>
                  <a:pt x="6190790" y="737542"/>
                  <a:pt x="6038748" y="740670"/>
                </a:cubicBezTo>
                <a:cubicBezTo>
                  <a:pt x="5886706" y="743798"/>
                  <a:pt x="5568907" y="675128"/>
                  <a:pt x="5449027" y="740670"/>
                </a:cubicBezTo>
                <a:cubicBezTo>
                  <a:pt x="5329147" y="806212"/>
                  <a:pt x="4934840" y="672575"/>
                  <a:pt x="4717772" y="740670"/>
                </a:cubicBezTo>
                <a:cubicBezTo>
                  <a:pt x="4500705" y="808765"/>
                  <a:pt x="4374103" y="740204"/>
                  <a:pt x="4128051" y="740670"/>
                </a:cubicBezTo>
                <a:cubicBezTo>
                  <a:pt x="3881999" y="741136"/>
                  <a:pt x="3884078" y="716365"/>
                  <a:pt x="3750629" y="740670"/>
                </a:cubicBezTo>
                <a:cubicBezTo>
                  <a:pt x="3617180" y="764975"/>
                  <a:pt x="3402579" y="730950"/>
                  <a:pt x="3302440" y="740670"/>
                </a:cubicBezTo>
                <a:cubicBezTo>
                  <a:pt x="3202301" y="750390"/>
                  <a:pt x="2873629" y="697190"/>
                  <a:pt x="2571186" y="740670"/>
                </a:cubicBezTo>
                <a:cubicBezTo>
                  <a:pt x="2268743" y="784150"/>
                  <a:pt x="2174779" y="713380"/>
                  <a:pt x="1981464" y="740670"/>
                </a:cubicBezTo>
                <a:cubicBezTo>
                  <a:pt x="1788149" y="767960"/>
                  <a:pt x="1680694" y="730501"/>
                  <a:pt x="1533276" y="740670"/>
                </a:cubicBezTo>
                <a:cubicBezTo>
                  <a:pt x="1385858" y="750839"/>
                  <a:pt x="1096241" y="680588"/>
                  <a:pt x="943554" y="740670"/>
                </a:cubicBezTo>
                <a:cubicBezTo>
                  <a:pt x="790867" y="800752"/>
                  <a:pt x="744074" y="713593"/>
                  <a:pt x="566133" y="740670"/>
                </a:cubicBezTo>
                <a:cubicBezTo>
                  <a:pt x="388192" y="767747"/>
                  <a:pt x="246046" y="695412"/>
                  <a:pt x="0" y="740670"/>
                </a:cubicBezTo>
                <a:cubicBezTo>
                  <a:pt x="-25263" y="606369"/>
                  <a:pt x="37865" y="511903"/>
                  <a:pt x="0" y="370335"/>
                </a:cubicBezTo>
                <a:cubicBezTo>
                  <a:pt x="-37865" y="228768"/>
                  <a:pt x="40068" y="172857"/>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D&amp;A 98.8% → 100% </a:t>
            </a:r>
          </a:p>
        </p:txBody>
      </p:sp>
      <p:sp>
        <p:nvSpPr>
          <p:cNvPr id="23" name="TextBox 6">
            <a:extLst>
              <a:ext uri="{FF2B5EF4-FFF2-40B4-BE49-F238E27FC236}">
                <a16:creationId xmlns:a16="http://schemas.microsoft.com/office/drawing/2014/main" id="{13BC0997-931D-741E-17F4-EBBC4D03DCB2}"/>
              </a:ext>
            </a:extLst>
          </p:cNvPr>
          <p:cNvSpPr txBox="1"/>
          <p:nvPr/>
        </p:nvSpPr>
        <p:spPr>
          <a:xfrm>
            <a:off x="382604" y="7941056"/>
            <a:ext cx="7076657" cy="740670"/>
          </a:xfrm>
          <a:custGeom>
            <a:avLst/>
            <a:gdLst>
              <a:gd name="csX0" fmla="*/ 0 w 7076657"/>
              <a:gd name="csY0" fmla="*/ 0 h 740670"/>
              <a:gd name="csX1" fmla="*/ 731255 w 7076657"/>
              <a:gd name="csY1" fmla="*/ 0 h 740670"/>
              <a:gd name="csX2" fmla="*/ 1462509 w 7076657"/>
              <a:gd name="csY2" fmla="*/ 0 h 740670"/>
              <a:gd name="csX3" fmla="*/ 2052231 w 7076657"/>
              <a:gd name="csY3" fmla="*/ 0 h 740670"/>
              <a:gd name="csX4" fmla="*/ 2712719 w 7076657"/>
              <a:gd name="csY4" fmla="*/ 0 h 740670"/>
              <a:gd name="csX5" fmla="*/ 3231673 w 7076657"/>
              <a:gd name="csY5" fmla="*/ 0 h 740670"/>
              <a:gd name="csX6" fmla="*/ 3821395 w 7076657"/>
              <a:gd name="csY6" fmla="*/ 0 h 740670"/>
              <a:gd name="csX7" fmla="*/ 4552649 w 7076657"/>
              <a:gd name="csY7" fmla="*/ 0 h 740670"/>
              <a:gd name="csX8" fmla="*/ 5000838 w 7076657"/>
              <a:gd name="csY8" fmla="*/ 0 h 740670"/>
              <a:gd name="csX9" fmla="*/ 5661326 w 7076657"/>
              <a:gd name="csY9" fmla="*/ 0 h 740670"/>
              <a:gd name="csX10" fmla="*/ 6109514 w 7076657"/>
              <a:gd name="csY10" fmla="*/ 0 h 740670"/>
              <a:gd name="csX11" fmla="*/ 7076657 w 7076657"/>
              <a:gd name="csY11" fmla="*/ 0 h 740670"/>
              <a:gd name="csX12" fmla="*/ 7076657 w 7076657"/>
              <a:gd name="csY12" fmla="*/ 377742 h 740670"/>
              <a:gd name="csX13" fmla="*/ 7076657 w 7076657"/>
              <a:gd name="csY13" fmla="*/ 740670 h 740670"/>
              <a:gd name="csX14" fmla="*/ 6345402 w 7076657"/>
              <a:gd name="csY14" fmla="*/ 740670 h 740670"/>
              <a:gd name="csX15" fmla="*/ 5755681 w 7076657"/>
              <a:gd name="csY15" fmla="*/ 740670 h 740670"/>
              <a:gd name="csX16" fmla="*/ 5165960 w 7076657"/>
              <a:gd name="csY16" fmla="*/ 740670 h 740670"/>
              <a:gd name="csX17" fmla="*/ 4576238 w 7076657"/>
              <a:gd name="csY17" fmla="*/ 740670 h 740670"/>
              <a:gd name="csX18" fmla="*/ 3986517 w 7076657"/>
              <a:gd name="csY18" fmla="*/ 740670 h 740670"/>
              <a:gd name="csX19" fmla="*/ 3467562 w 7076657"/>
              <a:gd name="csY19" fmla="*/ 740670 h 740670"/>
              <a:gd name="csX20" fmla="*/ 2807074 w 7076657"/>
              <a:gd name="csY20" fmla="*/ 740670 h 740670"/>
              <a:gd name="csX21" fmla="*/ 2217353 w 7076657"/>
              <a:gd name="csY21" fmla="*/ 740670 h 740670"/>
              <a:gd name="csX22" fmla="*/ 1486098 w 7076657"/>
              <a:gd name="csY22" fmla="*/ 740670 h 740670"/>
              <a:gd name="csX23" fmla="*/ 754843 w 7076657"/>
              <a:gd name="csY23" fmla="*/ 740670 h 740670"/>
              <a:gd name="csX24" fmla="*/ 0 w 7076657"/>
              <a:gd name="csY24" fmla="*/ 740670 h 740670"/>
              <a:gd name="csX25" fmla="*/ 0 w 7076657"/>
              <a:gd name="csY25" fmla="*/ 362928 h 740670"/>
              <a:gd name="csX26" fmla="*/ 0 w 7076657"/>
              <a:gd name="csY26" fmla="*/ 0 h 7406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076657" h="740670" fill="none" extrusionOk="0">
                <a:moveTo>
                  <a:pt x="0" y="0"/>
                </a:moveTo>
                <a:cubicBezTo>
                  <a:pt x="183089" y="-3850"/>
                  <a:pt x="516288" y="20003"/>
                  <a:pt x="731255" y="0"/>
                </a:cubicBezTo>
                <a:cubicBezTo>
                  <a:pt x="946222" y="-20003"/>
                  <a:pt x="1161686" y="23899"/>
                  <a:pt x="1462509" y="0"/>
                </a:cubicBezTo>
                <a:cubicBezTo>
                  <a:pt x="1763332" y="-23899"/>
                  <a:pt x="1772268" y="42252"/>
                  <a:pt x="2052231" y="0"/>
                </a:cubicBezTo>
                <a:cubicBezTo>
                  <a:pt x="2332194" y="-42252"/>
                  <a:pt x="2560866" y="13764"/>
                  <a:pt x="2712719" y="0"/>
                </a:cubicBezTo>
                <a:cubicBezTo>
                  <a:pt x="2864572" y="-13764"/>
                  <a:pt x="3065667" y="11373"/>
                  <a:pt x="3231673" y="0"/>
                </a:cubicBezTo>
                <a:cubicBezTo>
                  <a:pt x="3397679" y="-11373"/>
                  <a:pt x="3541621" y="61086"/>
                  <a:pt x="3821395" y="0"/>
                </a:cubicBezTo>
                <a:cubicBezTo>
                  <a:pt x="4101169" y="-61086"/>
                  <a:pt x="4313482" y="60998"/>
                  <a:pt x="4552649" y="0"/>
                </a:cubicBezTo>
                <a:cubicBezTo>
                  <a:pt x="4791816" y="-60998"/>
                  <a:pt x="4795739" y="1825"/>
                  <a:pt x="5000838" y="0"/>
                </a:cubicBezTo>
                <a:cubicBezTo>
                  <a:pt x="5205937" y="-1825"/>
                  <a:pt x="5508074" y="47711"/>
                  <a:pt x="5661326" y="0"/>
                </a:cubicBezTo>
                <a:cubicBezTo>
                  <a:pt x="5814578" y="-47711"/>
                  <a:pt x="5917177" y="7320"/>
                  <a:pt x="6109514" y="0"/>
                </a:cubicBezTo>
                <a:cubicBezTo>
                  <a:pt x="6301851" y="-7320"/>
                  <a:pt x="6621683" y="1059"/>
                  <a:pt x="7076657" y="0"/>
                </a:cubicBezTo>
                <a:cubicBezTo>
                  <a:pt x="7118669" y="152265"/>
                  <a:pt x="7033933" y="287763"/>
                  <a:pt x="7076657" y="377742"/>
                </a:cubicBezTo>
                <a:cubicBezTo>
                  <a:pt x="7119381" y="467721"/>
                  <a:pt x="7061306" y="603122"/>
                  <a:pt x="7076657" y="740670"/>
                </a:cubicBezTo>
                <a:cubicBezTo>
                  <a:pt x="6843545" y="793558"/>
                  <a:pt x="6516751" y="698853"/>
                  <a:pt x="6345402" y="740670"/>
                </a:cubicBezTo>
                <a:cubicBezTo>
                  <a:pt x="6174054" y="782487"/>
                  <a:pt x="6047032" y="736584"/>
                  <a:pt x="5755681" y="740670"/>
                </a:cubicBezTo>
                <a:cubicBezTo>
                  <a:pt x="5464330" y="744756"/>
                  <a:pt x="5373263" y="671360"/>
                  <a:pt x="5165960" y="740670"/>
                </a:cubicBezTo>
                <a:cubicBezTo>
                  <a:pt x="4958657" y="809980"/>
                  <a:pt x="4854598" y="716160"/>
                  <a:pt x="4576238" y="740670"/>
                </a:cubicBezTo>
                <a:cubicBezTo>
                  <a:pt x="4297878" y="765180"/>
                  <a:pt x="4161014" y="725472"/>
                  <a:pt x="3986517" y="740670"/>
                </a:cubicBezTo>
                <a:cubicBezTo>
                  <a:pt x="3812020" y="755868"/>
                  <a:pt x="3642399" y="688108"/>
                  <a:pt x="3467562" y="740670"/>
                </a:cubicBezTo>
                <a:cubicBezTo>
                  <a:pt x="3292726" y="793232"/>
                  <a:pt x="2969719" y="686879"/>
                  <a:pt x="2807074" y="740670"/>
                </a:cubicBezTo>
                <a:cubicBezTo>
                  <a:pt x="2644429" y="794461"/>
                  <a:pt x="2482554" y="694115"/>
                  <a:pt x="2217353" y="740670"/>
                </a:cubicBezTo>
                <a:cubicBezTo>
                  <a:pt x="1952152" y="787225"/>
                  <a:pt x="1762871" y="707692"/>
                  <a:pt x="1486098" y="740670"/>
                </a:cubicBezTo>
                <a:cubicBezTo>
                  <a:pt x="1209326" y="773648"/>
                  <a:pt x="990958" y="733268"/>
                  <a:pt x="754843" y="740670"/>
                </a:cubicBezTo>
                <a:cubicBezTo>
                  <a:pt x="518729" y="748072"/>
                  <a:pt x="328511" y="692889"/>
                  <a:pt x="0" y="740670"/>
                </a:cubicBezTo>
                <a:cubicBezTo>
                  <a:pt x="-7496" y="585984"/>
                  <a:pt x="25534" y="519594"/>
                  <a:pt x="0" y="362928"/>
                </a:cubicBezTo>
                <a:cubicBezTo>
                  <a:pt x="-25534" y="206262"/>
                  <a:pt x="9875" y="157624"/>
                  <a:pt x="0" y="0"/>
                </a:cubicBezTo>
                <a:close/>
              </a:path>
              <a:path w="7076657" h="740670" stroke="0" extrusionOk="0">
                <a:moveTo>
                  <a:pt x="0" y="0"/>
                </a:moveTo>
                <a:cubicBezTo>
                  <a:pt x="172811" y="-28014"/>
                  <a:pt x="389615" y="26037"/>
                  <a:pt x="518955" y="0"/>
                </a:cubicBezTo>
                <a:cubicBezTo>
                  <a:pt x="648296" y="-26037"/>
                  <a:pt x="740185" y="36424"/>
                  <a:pt x="896377" y="0"/>
                </a:cubicBezTo>
                <a:cubicBezTo>
                  <a:pt x="1052569" y="-36424"/>
                  <a:pt x="1382680" y="69851"/>
                  <a:pt x="1627631" y="0"/>
                </a:cubicBezTo>
                <a:cubicBezTo>
                  <a:pt x="1872582" y="-69851"/>
                  <a:pt x="1975672" y="40856"/>
                  <a:pt x="2146586" y="0"/>
                </a:cubicBezTo>
                <a:cubicBezTo>
                  <a:pt x="2317500" y="-40856"/>
                  <a:pt x="2473584" y="59115"/>
                  <a:pt x="2665541" y="0"/>
                </a:cubicBezTo>
                <a:cubicBezTo>
                  <a:pt x="2857499" y="-59115"/>
                  <a:pt x="3249931" y="23677"/>
                  <a:pt x="3396795" y="0"/>
                </a:cubicBezTo>
                <a:cubicBezTo>
                  <a:pt x="3543659" y="-23677"/>
                  <a:pt x="3707694" y="11293"/>
                  <a:pt x="3844984" y="0"/>
                </a:cubicBezTo>
                <a:cubicBezTo>
                  <a:pt x="3982274" y="-11293"/>
                  <a:pt x="4232756" y="72027"/>
                  <a:pt x="4576238" y="0"/>
                </a:cubicBezTo>
                <a:cubicBezTo>
                  <a:pt x="4919720" y="-72027"/>
                  <a:pt x="5099921" y="42084"/>
                  <a:pt x="5307493" y="0"/>
                </a:cubicBezTo>
                <a:cubicBezTo>
                  <a:pt x="5515066" y="-42084"/>
                  <a:pt x="5706347" y="11112"/>
                  <a:pt x="5897214" y="0"/>
                </a:cubicBezTo>
                <a:cubicBezTo>
                  <a:pt x="6088081" y="-11112"/>
                  <a:pt x="6728292" y="690"/>
                  <a:pt x="7076657" y="0"/>
                </a:cubicBezTo>
                <a:cubicBezTo>
                  <a:pt x="7080955" y="111769"/>
                  <a:pt x="7072516" y="277611"/>
                  <a:pt x="7076657" y="362928"/>
                </a:cubicBezTo>
                <a:cubicBezTo>
                  <a:pt x="7080798" y="448245"/>
                  <a:pt x="7062868" y="648383"/>
                  <a:pt x="7076657" y="740670"/>
                </a:cubicBezTo>
                <a:cubicBezTo>
                  <a:pt x="6940394" y="782052"/>
                  <a:pt x="6738586" y="675881"/>
                  <a:pt x="6486936" y="740670"/>
                </a:cubicBezTo>
                <a:cubicBezTo>
                  <a:pt x="6235286" y="805459"/>
                  <a:pt x="6190789" y="737542"/>
                  <a:pt x="6038747" y="740670"/>
                </a:cubicBezTo>
                <a:cubicBezTo>
                  <a:pt x="5886705" y="743798"/>
                  <a:pt x="5568906" y="675128"/>
                  <a:pt x="5449026" y="740670"/>
                </a:cubicBezTo>
                <a:cubicBezTo>
                  <a:pt x="5329146" y="806212"/>
                  <a:pt x="4934839" y="672575"/>
                  <a:pt x="4717771" y="740670"/>
                </a:cubicBezTo>
                <a:cubicBezTo>
                  <a:pt x="4500704" y="808765"/>
                  <a:pt x="4374102" y="740204"/>
                  <a:pt x="4128050" y="740670"/>
                </a:cubicBezTo>
                <a:cubicBezTo>
                  <a:pt x="3881998" y="741136"/>
                  <a:pt x="3884077" y="716365"/>
                  <a:pt x="3750628" y="740670"/>
                </a:cubicBezTo>
                <a:cubicBezTo>
                  <a:pt x="3617179" y="764975"/>
                  <a:pt x="3400676" y="721566"/>
                  <a:pt x="3302440" y="740670"/>
                </a:cubicBezTo>
                <a:cubicBezTo>
                  <a:pt x="3204204" y="759774"/>
                  <a:pt x="2877672" y="697332"/>
                  <a:pt x="2571185" y="740670"/>
                </a:cubicBezTo>
                <a:cubicBezTo>
                  <a:pt x="2264699" y="784008"/>
                  <a:pt x="2174379" y="712677"/>
                  <a:pt x="1981464" y="740670"/>
                </a:cubicBezTo>
                <a:cubicBezTo>
                  <a:pt x="1788549" y="768663"/>
                  <a:pt x="1680694" y="730501"/>
                  <a:pt x="1533276" y="740670"/>
                </a:cubicBezTo>
                <a:cubicBezTo>
                  <a:pt x="1385858" y="750839"/>
                  <a:pt x="1096241" y="680588"/>
                  <a:pt x="943554" y="740670"/>
                </a:cubicBezTo>
                <a:cubicBezTo>
                  <a:pt x="790867" y="800752"/>
                  <a:pt x="744074" y="713593"/>
                  <a:pt x="566133" y="740670"/>
                </a:cubicBezTo>
                <a:cubicBezTo>
                  <a:pt x="388192" y="767747"/>
                  <a:pt x="246046" y="695412"/>
                  <a:pt x="0" y="740670"/>
                </a:cubicBezTo>
                <a:cubicBezTo>
                  <a:pt x="-25263" y="606369"/>
                  <a:pt x="37865" y="511903"/>
                  <a:pt x="0" y="370335"/>
                </a:cubicBezTo>
                <a:cubicBezTo>
                  <a:pt x="-37865" y="228768"/>
                  <a:pt x="40068" y="172857"/>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err="1">
                <a:solidFill>
                  <a:srgbClr val="004AAE"/>
                </a:solidFill>
                <a:latin typeface="Abril Fatface"/>
                <a:ea typeface="Abril Fatface"/>
                <a:cs typeface="Abril Fatface"/>
                <a:sym typeface="Abril Fatface"/>
              </a:rPr>
              <a:t>CapEx</a:t>
            </a:r>
            <a:r>
              <a:rPr lang="en-US" sz="3200">
                <a:solidFill>
                  <a:srgbClr val="004AAE"/>
                </a:solidFill>
                <a:latin typeface="Abril Fatface"/>
                <a:ea typeface="Abril Fatface"/>
                <a:cs typeface="Abril Fatface"/>
                <a:sym typeface="Abril Fatface"/>
              </a:rPr>
              <a:t> 5.8% → 6.0% </a:t>
            </a:r>
          </a:p>
        </p:txBody>
      </p:sp>
      <p:sp>
        <p:nvSpPr>
          <p:cNvPr id="24" name="TextBox 6">
            <a:extLst>
              <a:ext uri="{FF2B5EF4-FFF2-40B4-BE49-F238E27FC236}">
                <a16:creationId xmlns:a16="http://schemas.microsoft.com/office/drawing/2014/main" id="{924EC467-A98A-7310-E55D-27E30818EDC1}"/>
              </a:ext>
            </a:extLst>
          </p:cNvPr>
          <p:cNvSpPr txBox="1"/>
          <p:nvPr/>
        </p:nvSpPr>
        <p:spPr>
          <a:xfrm>
            <a:off x="9328225" y="3524462"/>
            <a:ext cx="8610624" cy="835955"/>
          </a:xfrm>
          <a:custGeom>
            <a:avLst/>
            <a:gdLst>
              <a:gd name="csX0" fmla="*/ 0 w 8610624"/>
              <a:gd name="csY0" fmla="*/ 0 h 835955"/>
              <a:gd name="csX1" fmla="*/ 746254 w 8610624"/>
              <a:gd name="csY1" fmla="*/ 0 h 835955"/>
              <a:gd name="csX2" fmla="*/ 1148083 w 8610624"/>
              <a:gd name="csY2" fmla="*/ 0 h 835955"/>
              <a:gd name="csX3" fmla="*/ 1722125 w 8610624"/>
              <a:gd name="csY3" fmla="*/ 0 h 835955"/>
              <a:gd name="csX4" fmla="*/ 2382273 w 8610624"/>
              <a:gd name="csY4" fmla="*/ 0 h 835955"/>
              <a:gd name="csX5" fmla="*/ 2697996 w 8610624"/>
              <a:gd name="csY5" fmla="*/ 0 h 835955"/>
              <a:gd name="csX6" fmla="*/ 3013718 w 8610624"/>
              <a:gd name="csY6" fmla="*/ 0 h 835955"/>
              <a:gd name="csX7" fmla="*/ 3759972 w 8610624"/>
              <a:gd name="csY7" fmla="*/ 0 h 835955"/>
              <a:gd name="csX8" fmla="*/ 4334014 w 8610624"/>
              <a:gd name="csY8" fmla="*/ 0 h 835955"/>
              <a:gd name="csX9" fmla="*/ 4649737 w 8610624"/>
              <a:gd name="csY9" fmla="*/ 0 h 835955"/>
              <a:gd name="csX10" fmla="*/ 5223779 w 8610624"/>
              <a:gd name="csY10" fmla="*/ 0 h 835955"/>
              <a:gd name="csX11" fmla="*/ 5970033 w 8610624"/>
              <a:gd name="csY11" fmla="*/ 0 h 835955"/>
              <a:gd name="csX12" fmla="*/ 6457968 w 8610624"/>
              <a:gd name="csY12" fmla="*/ 0 h 835955"/>
              <a:gd name="csX13" fmla="*/ 6945903 w 8610624"/>
              <a:gd name="csY13" fmla="*/ 0 h 835955"/>
              <a:gd name="csX14" fmla="*/ 7519945 w 8610624"/>
              <a:gd name="csY14" fmla="*/ 0 h 835955"/>
              <a:gd name="csX15" fmla="*/ 8610624 w 8610624"/>
              <a:gd name="csY15" fmla="*/ 0 h 835955"/>
              <a:gd name="csX16" fmla="*/ 8610624 w 8610624"/>
              <a:gd name="csY16" fmla="*/ 426337 h 835955"/>
              <a:gd name="csX17" fmla="*/ 8610624 w 8610624"/>
              <a:gd name="csY17" fmla="*/ 835955 h 835955"/>
              <a:gd name="csX18" fmla="*/ 8122689 w 8610624"/>
              <a:gd name="csY18" fmla="*/ 835955 h 835955"/>
              <a:gd name="csX19" fmla="*/ 7720860 w 8610624"/>
              <a:gd name="csY19" fmla="*/ 835955 h 835955"/>
              <a:gd name="csX20" fmla="*/ 6974605 w 8610624"/>
              <a:gd name="csY20" fmla="*/ 835955 h 835955"/>
              <a:gd name="csX21" fmla="*/ 6400564 w 8610624"/>
              <a:gd name="csY21" fmla="*/ 835955 h 835955"/>
              <a:gd name="csX22" fmla="*/ 6084841 w 8610624"/>
              <a:gd name="csY22" fmla="*/ 835955 h 835955"/>
              <a:gd name="csX23" fmla="*/ 5510799 w 8610624"/>
              <a:gd name="csY23" fmla="*/ 835955 h 835955"/>
              <a:gd name="csX24" fmla="*/ 5022864 w 8610624"/>
              <a:gd name="csY24" fmla="*/ 835955 h 835955"/>
              <a:gd name="csX25" fmla="*/ 4534929 w 8610624"/>
              <a:gd name="csY25" fmla="*/ 835955 h 835955"/>
              <a:gd name="csX26" fmla="*/ 4046993 w 8610624"/>
              <a:gd name="csY26" fmla="*/ 835955 h 835955"/>
              <a:gd name="csX27" fmla="*/ 3559058 w 8610624"/>
              <a:gd name="csY27" fmla="*/ 835955 h 835955"/>
              <a:gd name="csX28" fmla="*/ 2898910 w 8610624"/>
              <a:gd name="csY28" fmla="*/ 835955 h 835955"/>
              <a:gd name="csX29" fmla="*/ 2324868 w 8610624"/>
              <a:gd name="csY29" fmla="*/ 835955 h 835955"/>
              <a:gd name="csX30" fmla="*/ 2009146 w 8610624"/>
              <a:gd name="csY30" fmla="*/ 835955 h 835955"/>
              <a:gd name="csX31" fmla="*/ 1521210 w 8610624"/>
              <a:gd name="csY31" fmla="*/ 835955 h 835955"/>
              <a:gd name="csX32" fmla="*/ 861062 w 8610624"/>
              <a:gd name="csY32" fmla="*/ 835955 h 835955"/>
              <a:gd name="csX33" fmla="*/ 0 w 8610624"/>
              <a:gd name="csY33" fmla="*/ 835955 h 835955"/>
              <a:gd name="csX34" fmla="*/ 0 w 8610624"/>
              <a:gd name="csY34" fmla="*/ 401258 h 835955"/>
              <a:gd name="csX35" fmla="*/ 0 w 8610624"/>
              <a:gd name="csY35" fmla="*/ 0 h 835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610624" h="835955" fill="none" extrusionOk="0">
                <a:moveTo>
                  <a:pt x="0" y="0"/>
                </a:moveTo>
                <a:cubicBezTo>
                  <a:pt x="190726" y="-77103"/>
                  <a:pt x="548986" y="85955"/>
                  <a:pt x="746254" y="0"/>
                </a:cubicBezTo>
                <a:cubicBezTo>
                  <a:pt x="943522" y="-85955"/>
                  <a:pt x="1012160" y="32712"/>
                  <a:pt x="1148083" y="0"/>
                </a:cubicBezTo>
                <a:cubicBezTo>
                  <a:pt x="1284006" y="-32712"/>
                  <a:pt x="1512135" y="59488"/>
                  <a:pt x="1722125" y="0"/>
                </a:cubicBezTo>
                <a:cubicBezTo>
                  <a:pt x="1932115" y="-59488"/>
                  <a:pt x="2077462" y="36028"/>
                  <a:pt x="2382273" y="0"/>
                </a:cubicBezTo>
                <a:cubicBezTo>
                  <a:pt x="2687084" y="-36028"/>
                  <a:pt x="2574823" y="11659"/>
                  <a:pt x="2697996" y="0"/>
                </a:cubicBezTo>
                <a:cubicBezTo>
                  <a:pt x="2821169" y="-11659"/>
                  <a:pt x="2933141" y="20704"/>
                  <a:pt x="3013718" y="0"/>
                </a:cubicBezTo>
                <a:cubicBezTo>
                  <a:pt x="3094295" y="-20704"/>
                  <a:pt x="3388544" y="82845"/>
                  <a:pt x="3759972" y="0"/>
                </a:cubicBezTo>
                <a:cubicBezTo>
                  <a:pt x="4131400" y="-82845"/>
                  <a:pt x="4204405" y="15810"/>
                  <a:pt x="4334014" y="0"/>
                </a:cubicBezTo>
                <a:cubicBezTo>
                  <a:pt x="4463623" y="-15810"/>
                  <a:pt x="4564514" y="22491"/>
                  <a:pt x="4649737" y="0"/>
                </a:cubicBezTo>
                <a:cubicBezTo>
                  <a:pt x="4734960" y="-22491"/>
                  <a:pt x="4964620" y="1542"/>
                  <a:pt x="5223779" y="0"/>
                </a:cubicBezTo>
                <a:cubicBezTo>
                  <a:pt x="5482938" y="-1542"/>
                  <a:pt x="5603429" y="46452"/>
                  <a:pt x="5970033" y="0"/>
                </a:cubicBezTo>
                <a:cubicBezTo>
                  <a:pt x="6336637" y="-46452"/>
                  <a:pt x="6339435" y="36866"/>
                  <a:pt x="6457968" y="0"/>
                </a:cubicBezTo>
                <a:cubicBezTo>
                  <a:pt x="6576502" y="-36866"/>
                  <a:pt x="6769735" y="56516"/>
                  <a:pt x="6945903" y="0"/>
                </a:cubicBezTo>
                <a:cubicBezTo>
                  <a:pt x="7122072" y="-56516"/>
                  <a:pt x="7240977" y="10627"/>
                  <a:pt x="7519945" y="0"/>
                </a:cubicBezTo>
                <a:cubicBezTo>
                  <a:pt x="7798913" y="-10627"/>
                  <a:pt x="8308051" y="26475"/>
                  <a:pt x="8610624" y="0"/>
                </a:cubicBezTo>
                <a:cubicBezTo>
                  <a:pt x="8639821" y="212002"/>
                  <a:pt x="8560632" y="274470"/>
                  <a:pt x="8610624" y="426337"/>
                </a:cubicBezTo>
                <a:cubicBezTo>
                  <a:pt x="8660616" y="578204"/>
                  <a:pt x="8580799" y="690661"/>
                  <a:pt x="8610624" y="835955"/>
                </a:cubicBezTo>
                <a:cubicBezTo>
                  <a:pt x="8434773" y="855169"/>
                  <a:pt x="8344056" y="807428"/>
                  <a:pt x="8122689" y="835955"/>
                </a:cubicBezTo>
                <a:cubicBezTo>
                  <a:pt x="7901323" y="864482"/>
                  <a:pt x="7852703" y="808177"/>
                  <a:pt x="7720860" y="835955"/>
                </a:cubicBezTo>
                <a:cubicBezTo>
                  <a:pt x="7589017" y="863733"/>
                  <a:pt x="7207894" y="779428"/>
                  <a:pt x="6974605" y="835955"/>
                </a:cubicBezTo>
                <a:cubicBezTo>
                  <a:pt x="6741317" y="892482"/>
                  <a:pt x="6547828" y="810863"/>
                  <a:pt x="6400564" y="835955"/>
                </a:cubicBezTo>
                <a:cubicBezTo>
                  <a:pt x="6253300" y="861047"/>
                  <a:pt x="6184908" y="830798"/>
                  <a:pt x="6084841" y="835955"/>
                </a:cubicBezTo>
                <a:cubicBezTo>
                  <a:pt x="5984774" y="841112"/>
                  <a:pt x="5660935" y="820153"/>
                  <a:pt x="5510799" y="835955"/>
                </a:cubicBezTo>
                <a:cubicBezTo>
                  <a:pt x="5360663" y="851757"/>
                  <a:pt x="5187593" y="805563"/>
                  <a:pt x="5022864" y="835955"/>
                </a:cubicBezTo>
                <a:cubicBezTo>
                  <a:pt x="4858135" y="866347"/>
                  <a:pt x="4745492" y="800868"/>
                  <a:pt x="4534929" y="835955"/>
                </a:cubicBezTo>
                <a:cubicBezTo>
                  <a:pt x="4324367" y="871042"/>
                  <a:pt x="4169251" y="800115"/>
                  <a:pt x="4046993" y="835955"/>
                </a:cubicBezTo>
                <a:cubicBezTo>
                  <a:pt x="3924735" y="871795"/>
                  <a:pt x="3760963" y="832049"/>
                  <a:pt x="3559058" y="835955"/>
                </a:cubicBezTo>
                <a:cubicBezTo>
                  <a:pt x="3357154" y="839861"/>
                  <a:pt x="3182067" y="773280"/>
                  <a:pt x="2898910" y="835955"/>
                </a:cubicBezTo>
                <a:cubicBezTo>
                  <a:pt x="2615753" y="898630"/>
                  <a:pt x="2606279" y="821061"/>
                  <a:pt x="2324868" y="835955"/>
                </a:cubicBezTo>
                <a:cubicBezTo>
                  <a:pt x="2043457" y="850849"/>
                  <a:pt x="2129954" y="834913"/>
                  <a:pt x="2009146" y="835955"/>
                </a:cubicBezTo>
                <a:cubicBezTo>
                  <a:pt x="1888338" y="836997"/>
                  <a:pt x="1673221" y="833816"/>
                  <a:pt x="1521210" y="835955"/>
                </a:cubicBezTo>
                <a:cubicBezTo>
                  <a:pt x="1369199" y="838094"/>
                  <a:pt x="1036653" y="788643"/>
                  <a:pt x="861062" y="835955"/>
                </a:cubicBezTo>
                <a:cubicBezTo>
                  <a:pt x="685471" y="883267"/>
                  <a:pt x="291520" y="740422"/>
                  <a:pt x="0" y="835955"/>
                </a:cubicBezTo>
                <a:cubicBezTo>
                  <a:pt x="-44386" y="684523"/>
                  <a:pt x="4127" y="549754"/>
                  <a:pt x="0" y="401258"/>
                </a:cubicBezTo>
                <a:cubicBezTo>
                  <a:pt x="-4127" y="252762"/>
                  <a:pt x="30988" y="198630"/>
                  <a:pt x="0" y="0"/>
                </a:cubicBezTo>
                <a:close/>
              </a:path>
              <a:path w="8610624" h="835955" stroke="0" extrusionOk="0">
                <a:moveTo>
                  <a:pt x="0" y="0"/>
                </a:moveTo>
                <a:cubicBezTo>
                  <a:pt x="236708" y="-42281"/>
                  <a:pt x="342497" y="55006"/>
                  <a:pt x="487935" y="0"/>
                </a:cubicBezTo>
                <a:cubicBezTo>
                  <a:pt x="633373" y="-55006"/>
                  <a:pt x="707345" y="36897"/>
                  <a:pt x="803658" y="0"/>
                </a:cubicBezTo>
                <a:cubicBezTo>
                  <a:pt x="899971" y="-36897"/>
                  <a:pt x="1243769" y="12174"/>
                  <a:pt x="1549912" y="0"/>
                </a:cubicBezTo>
                <a:cubicBezTo>
                  <a:pt x="1856055" y="-12174"/>
                  <a:pt x="1910568" y="33291"/>
                  <a:pt x="2037848" y="0"/>
                </a:cubicBezTo>
                <a:cubicBezTo>
                  <a:pt x="2165128" y="-33291"/>
                  <a:pt x="2355610" y="27317"/>
                  <a:pt x="2525783" y="0"/>
                </a:cubicBezTo>
                <a:cubicBezTo>
                  <a:pt x="2695956" y="-27317"/>
                  <a:pt x="3042964" y="60449"/>
                  <a:pt x="3272037" y="0"/>
                </a:cubicBezTo>
                <a:cubicBezTo>
                  <a:pt x="3501110" y="-60449"/>
                  <a:pt x="3508617" y="44694"/>
                  <a:pt x="3673866" y="0"/>
                </a:cubicBezTo>
                <a:cubicBezTo>
                  <a:pt x="3839115" y="-44694"/>
                  <a:pt x="4137210" y="25231"/>
                  <a:pt x="4420120" y="0"/>
                </a:cubicBezTo>
                <a:cubicBezTo>
                  <a:pt x="4703030" y="-25231"/>
                  <a:pt x="4836365" y="80650"/>
                  <a:pt x="5166374" y="0"/>
                </a:cubicBezTo>
                <a:cubicBezTo>
                  <a:pt x="5496383" y="-80650"/>
                  <a:pt x="5552747" y="56409"/>
                  <a:pt x="5740416" y="0"/>
                </a:cubicBezTo>
                <a:cubicBezTo>
                  <a:pt x="5928085" y="-56409"/>
                  <a:pt x="6162108" y="61849"/>
                  <a:pt x="6486670" y="0"/>
                </a:cubicBezTo>
                <a:cubicBezTo>
                  <a:pt x="6811232" y="-61849"/>
                  <a:pt x="6836252" y="57477"/>
                  <a:pt x="6974605" y="0"/>
                </a:cubicBezTo>
                <a:cubicBezTo>
                  <a:pt x="7112958" y="-57477"/>
                  <a:pt x="7247819" y="21953"/>
                  <a:pt x="7462541" y="0"/>
                </a:cubicBezTo>
                <a:cubicBezTo>
                  <a:pt x="7677263" y="-21953"/>
                  <a:pt x="7877446" y="52926"/>
                  <a:pt x="8122689" y="0"/>
                </a:cubicBezTo>
                <a:cubicBezTo>
                  <a:pt x="8367932" y="-52926"/>
                  <a:pt x="8396856" y="40283"/>
                  <a:pt x="8610624" y="0"/>
                </a:cubicBezTo>
                <a:cubicBezTo>
                  <a:pt x="8655286" y="172849"/>
                  <a:pt x="8610312" y="333963"/>
                  <a:pt x="8610624" y="434697"/>
                </a:cubicBezTo>
                <a:cubicBezTo>
                  <a:pt x="8610936" y="535431"/>
                  <a:pt x="8570827" y="726619"/>
                  <a:pt x="8610624" y="835955"/>
                </a:cubicBezTo>
                <a:cubicBezTo>
                  <a:pt x="8331299" y="885650"/>
                  <a:pt x="8121775" y="820336"/>
                  <a:pt x="7950476" y="835955"/>
                </a:cubicBezTo>
                <a:cubicBezTo>
                  <a:pt x="7779177" y="851574"/>
                  <a:pt x="7778858" y="818670"/>
                  <a:pt x="7634753" y="835955"/>
                </a:cubicBezTo>
                <a:cubicBezTo>
                  <a:pt x="7490648" y="853240"/>
                  <a:pt x="7347727" y="799740"/>
                  <a:pt x="7232924" y="835955"/>
                </a:cubicBezTo>
                <a:cubicBezTo>
                  <a:pt x="7118121" y="872170"/>
                  <a:pt x="6776891" y="774464"/>
                  <a:pt x="6486670" y="835955"/>
                </a:cubicBezTo>
                <a:cubicBezTo>
                  <a:pt x="6196449" y="897446"/>
                  <a:pt x="6036768" y="807859"/>
                  <a:pt x="5912628" y="835955"/>
                </a:cubicBezTo>
                <a:cubicBezTo>
                  <a:pt x="5788488" y="864051"/>
                  <a:pt x="5686452" y="820866"/>
                  <a:pt x="5510799" y="835955"/>
                </a:cubicBezTo>
                <a:cubicBezTo>
                  <a:pt x="5335146" y="851044"/>
                  <a:pt x="5121703" y="808348"/>
                  <a:pt x="4936758" y="835955"/>
                </a:cubicBezTo>
                <a:cubicBezTo>
                  <a:pt x="4751813" y="863562"/>
                  <a:pt x="4775984" y="831657"/>
                  <a:pt x="4621035" y="835955"/>
                </a:cubicBezTo>
                <a:cubicBezTo>
                  <a:pt x="4466086" y="840253"/>
                  <a:pt x="4438922" y="803528"/>
                  <a:pt x="4305312" y="835955"/>
                </a:cubicBezTo>
                <a:cubicBezTo>
                  <a:pt x="4171702" y="868382"/>
                  <a:pt x="3979587" y="813686"/>
                  <a:pt x="3731270" y="835955"/>
                </a:cubicBezTo>
                <a:cubicBezTo>
                  <a:pt x="3482953" y="858224"/>
                  <a:pt x="3441012" y="827980"/>
                  <a:pt x="3329441" y="835955"/>
                </a:cubicBezTo>
                <a:cubicBezTo>
                  <a:pt x="3217870" y="843930"/>
                  <a:pt x="2902747" y="769876"/>
                  <a:pt x="2669293" y="835955"/>
                </a:cubicBezTo>
                <a:cubicBezTo>
                  <a:pt x="2435839" y="902034"/>
                  <a:pt x="2434616" y="827052"/>
                  <a:pt x="2267464" y="835955"/>
                </a:cubicBezTo>
                <a:cubicBezTo>
                  <a:pt x="2100312" y="844858"/>
                  <a:pt x="1772906" y="813592"/>
                  <a:pt x="1607316" y="835955"/>
                </a:cubicBezTo>
                <a:cubicBezTo>
                  <a:pt x="1441726" y="858318"/>
                  <a:pt x="1426207" y="806920"/>
                  <a:pt x="1291594" y="835955"/>
                </a:cubicBezTo>
                <a:cubicBezTo>
                  <a:pt x="1156981" y="864990"/>
                  <a:pt x="860843" y="790329"/>
                  <a:pt x="631446" y="835955"/>
                </a:cubicBezTo>
                <a:cubicBezTo>
                  <a:pt x="402049" y="881581"/>
                  <a:pt x="139228" y="781597"/>
                  <a:pt x="0" y="835955"/>
                </a:cubicBezTo>
                <a:cubicBezTo>
                  <a:pt x="-12596" y="728569"/>
                  <a:pt x="15619" y="607445"/>
                  <a:pt x="0" y="443056"/>
                </a:cubicBezTo>
                <a:cubicBezTo>
                  <a:pt x="-15619" y="278667"/>
                  <a:pt x="19966" y="156894"/>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Level Off to Post-Tariff Highs </a:t>
            </a:r>
          </a:p>
        </p:txBody>
      </p:sp>
      <p:sp>
        <p:nvSpPr>
          <p:cNvPr id="25" name="TextBox 6">
            <a:extLst>
              <a:ext uri="{FF2B5EF4-FFF2-40B4-BE49-F238E27FC236}">
                <a16:creationId xmlns:a16="http://schemas.microsoft.com/office/drawing/2014/main" id="{D1EC53DB-2F01-C3B1-879C-D7B69A3FF1BC}"/>
              </a:ext>
            </a:extLst>
          </p:cNvPr>
          <p:cNvSpPr txBox="1"/>
          <p:nvPr/>
        </p:nvSpPr>
        <p:spPr>
          <a:xfrm>
            <a:off x="9328225" y="4624194"/>
            <a:ext cx="8610624" cy="835955"/>
          </a:xfrm>
          <a:custGeom>
            <a:avLst/>
            <a:gdLst>
              <a:gd name="csX0" fmla="*/ 0 w 8610624"/>
              <a:gd name="csY0" fmla="*/ 0 h 835955"/>
              <a:gd name="csX1" fmla="*/ 746254 w 8610624"/>
              <a:gd name="csY1" fmla="*/ 0 h 835955"/>
              <a:gd name="csX2" fmla="*/ 1148083 w 8610624"/>
              <a:gd name="csY2" fmla="*/ 0 h 835955"/>
              <a:gd name="csX3" fmla="*/ 1722125 w 8610624"/>
              <a:gd name="csY3" fmla="*/ 0 h 835955"/>
              <a:gd name="csX4" fmla="*/ 2382273 w 8610624"/>
              <a:gd name="csY4" fmla="*/ 0 h 835955"/>
              <a:gd name="csX5" fmla="*/ 2697996 w 8610624"/>
              <a:gd name="csY5" fmla="*/ 0 h 835955"/>
              <a:gd name="csX6" fmla="*/ 3013718 w 8610624"/>
              <a:gd name="csY6" fmla="*/ 0 h 835955"/>
              <a:gd name="csX7" fmla="*/ 3759972 w 8610624"/>
              <a:gd name="csY7" fmla="*/ 0 h 835955"/>
              <a:gd name="csX8" fmla="*/ 4334014 w 8610624"/>
              <a:gd name="csY8" fmla="*/ 0 h 835955"/>
              <a:gd name="csX9" fmla="*/ 4649737 w 8610624"/>
              <a:gd name="csY9" fmla="*/ 0 h 835955"/>
              <a:gd name="csX10" fmla="*/ 5223779 w 8610624"/>
              <a:gd name="csY10" fmla="*/ 0 h 835955"/>
              <a:gd name="csX11" fmla="*/ 5970033 w 8610624"/>
              <a:gd name="csY11" fmla="*/ 0 h 835955"/>
              <a:gd name="csX12" fmla="*/ 6457968 w 8610624"/>
              <a:gd name="csY12" fmla="*/ 0 h 835955"/>
              <a:gd name="csX13" fmla="*/ 6945903 w 8610624"/>
              <a:gd name="csY13" fmla="*/ 0 h 835955"/>
              <a:gd name="csX14" fmla="*/ 7519945 w 8610624"/>
              <a:gd name="csY14" fmla="*/ 0 h 835955"/>
              <a:gd name="csX15" fmla="*/ 8610624 w 8610624"/>
              <a:gd name="csY15" fmla="*/ 0 h 835955"/>
              <a:gd name="csX16" fmla="*/ 8610624 w 8610624"/>
              <a:gd name="csY16" fmla="*/ 426337 h 835955"/>
              <a:gd name="csX17" fmla="*/ 8610624 w 8610624"/>
              <a:gd name="csY17" fmla="*/ 835955 h 835955"/>
              <a:gd name="csX18" fmla="*/ 8122689 w 8610624"/>
              <a:gd name="csY18" fmla="*/ 835955 h 835955"/>
              <a:gd name="csX19" fmla="*/ 7720860 w 8610624"/>
              <a:gd name="csY19" fmla="*/ 835955 h 835955"/>
              <a:gd name="csX20" fmla="*/ 6974605 w 8610624"/>
              <a:gd name="csY20" fmla="*/ 835955 h 835955"/>
              <a:gd name="csX21" fmla="*/ 6400564 w 8610624"/>
              <a:gd name="csY21" fmla="*/ 835955 h 835955"/>
              <a:gd name="csX22" fmla="*/ 6084841 w 8610624"/>
              <a:gd name="csY22" fmla="*/ 835955 h 835955"/>
              <a:gd name="csX23" fmla="*/ 5510799 w 8610624"/>
              <a:gd name="csY23" fmla="*/ 835955 h 835955"/>
              <a:gd name="csX24" fmla="*/ 5022864 w 8610624"/>
              <a:gd name="csY24" fmla="*/ 835955 h 835955"/>
              <a:gd name="csX25" fmla="*/ 4534929 w 8610624"/>
              <a:gd name="csY25" fmla="*/ 835955 h 835955"/>
              <a:gd name="csX26" fmla="*/ 4046993 w 8610624"/>
              <a:gd name="csY26" fmla="*/ 835955 h 835955"/>
              <a:gd name="csX27" fmla="*/ 3559058 w 8610624"/>
              <a:gd name="csY27" fmla="*/ 835955 h 835955"/>
              <a:gd name="csX28" fmla="*/ 2898910 w 8610624"/>
              <a:gd name="csY28" fmla="*/ 835955 h 835955"/>
              <a:gd name="csX29" fmla="*/ 2324868 w 8610624"/>
              <a:gd name="csY29" fmla="*/ 835955 h 835955"/>
              <a:gd name="csX30" fmla="*/ 2009146 w 8610624"/>
              <a:gd name="csY30" fmla="*/ 835955 h 835955"/>
              <a:gd name="csX31" fmla="*/ 1521210 w 8610624"/>
              <a:gd name="csY31" fmla="*/ 835955 h 835955"/>
              <a:gd name="csX32" fmla="*/ 861062 w 8610624"/>
              <a:gd name="csY32" fmla="*/ 835955 h 835955"/>
              <a:gd name="csX33" fmla="*/ 0 w 8610624"/>
              <a:gd name="csY33" fmla="*/ 835955 h 835955"/>
              <a:gd name="csX34" fmla="*/ 0 w 8610624"/>
              <a:gd name="csY34" fmla="*/ 401258 h 835955"/>
              <a:gd name="csX35" fmla="*/ 0 w 8610624"/>
              <a:gd name="csY35" fmla="*/ 0 h 835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610624" h="835955" fill="none" extrusionOk="0">
                <a:moveTo>
                  <a:pt x="0" y="0"/>
                </a:moveTo>
                <a:cubicBezTo>
                  <a:pt x="190726" y="-77103"/>
                  <a:pt x="548986" y="85955"/>
                  <a:pt x="746254" y="0"/>
                </a:cubicBezTo>
                <a:cubicBezTo>
                  <a:pt x="943522" y="-85955"/>
                  <a:pt x="1012160" y="32712"/>
                  <a:pt x="1148083" y="0"/>
                </a:cubicBezTo>
                <a:cubicBezTo>
                  <a:pt x="1284006" y="-32712"/>
                  <a:pt x="1512135" y="59488"/>
                  <a:pt x="1722125" y="0"/>
                </a:cubicBezTo>
                <a:cubicBezTo>
                  <a:pt x="1932115" y="-59488"/>
                  <a:pt x="2077462" y="36028"/>
                  <a:pt x="2382273" y="0"/>
                </a:cubicBezTo>
                <a:cubicBezTo>
                  <a:pt x="2687084" y="-36028"/>
                  <a:pt x="2574823" y="11659"/>
                  <a:pt x="2697996" y="0"/>
                </a:cubicBezTo>
                <a:cubicBezTo>
                  <a:pt x="2821169" y="-11659"/>
                  <a:pt x="2933141" y="20704"/>
                  <a:pt x="3013718" y="0"/>
                </a:cubicBezTo>
                <a:cubicBezTo>
                  <a:pt x="3094295" y="-20704"/>
                  <a:pt x="3388544" y="82845"/>
                  <a:pt x="3759972" y="0"/>
                </a:cubicBezTo>
                <a:cubicBezTo>
                  <a:pt x="4131400" y="-82845"/>
                  <a:pt x="4204405" y="15810"/>
                  <a:pt x="4334014" y="0"/>
                </a:cubicBezTo>
                <a:cubicBezTo>
                  <a:pt x="4463623" y="-15810"/>
                  <a:pt x="4564514" y="22491"/>
                  <a:pt x="4649737" y="0"/>
                </a:cubicBezTo>
                <a:cubicBezTo>
                  <a:pt x="4734960" y="-22491"/>
                  <a:pt x="4964620" y="1542"/>
                  <a:pt x="5223779" y="0"/>
                </a:cubicBezTo>
                <a:cubicBezTo>
                  <a:pt x="5482938" y="-1542"/>
                  <a:pt x="5603429" y="46452"/>
                  <a:pt x="5970033" y="0"/>
                </a:cubicBezTo>
                <a:cubicBezTo>
                  <a:pt x="6336637" y="-46452"/>
                  <a:pt x="6339435" y="36866"/>
                  <a:pt x="6457968" y="0"/>
                </a:cubicBezTo>
                <a:cubicBezTo>
                  <a:pt x="6576502" y="-36866"/>
                  <a:pt x="6769735" y="56516"/>
                  <a:pt x="6945903" y="0"/>
                </a:cubicBezTo>
                <a:cubicBezTo>
                  <a:pt x="7122072" y="-56516"/>
                  <a:pt x="7240977" y="10627"/>
                  <a:pt x="7519945" y="0"/>
                </a:cubicBezTo>
                <a:cubicBezTo>
                  <a:pt x="7798913" y="-10627"/>
                  <a:pt x="8308051" y="26475"/>
                  <a:pt x="8610624" y="0"/>
                </a:cubicBezTo>
                <a:cubicBezTo>
                  <a:pt x="8639821" y="212002"/>
                  <a:pt x="8560632" y="274470"/>
                  <a:pt x="8610624" y="426337"/>
                </a:cubicBezTo>
                <a:cubicBezTo>
                  <a:pt x="8660616" y="578204"/>
                  <a:pt x="8580799" y="690661"/>
                  <a:pt x="8610624" y="835955"/>
                </a:cubicBezTo>
                <a:cubicBezTo>
                  <a:pt x="8434773" y="855169"/>
                  <a:pt x="8344056" y="807428"/>
                  <a:pt x="8122689" y="835955"/>
                </a:cubicBezTo>
                <a:cubicBezTo>
                  <a:pt x="7901323" y="864482"/>
                  <a:pt x="7852703" y="808177"/>
                  <a:pt x="7720860" y="835955"/>
                </a:cubicBezTo>
                <a:cubicBezTo>
                  <a:pt x="7589017" y="863733"/>
                  <a:pt x="7207894" y="779428"/>
                  <a:pt x="6974605" y="835955"/>
                </a:cubicBezTo>
                <a:cubicBezTo>
                  <a:pt x="6741317" y="892482"/>
                  <a:pt x="6547828" y="810863"/>
                  <a:pt x="6400564" y="835955"/>
                </a:cubicBezTo>
                <a:cubicBezTo>
                  <a:pt x="6253300" y="861047"/>
                  <a:pt x="6184908" y="830798"/>
                  <a:pt x="6084841" y="835955"/>
                </a:cubicBezTo>
                <a:cubicBezTo>
                  <a:pt x="5984774" y="841112"/>
                  <a:pt x="5660935" y="820153"/>
                  <a:pt x="5510799" y="835955"/>
                </a:cubicBezTo>
                <a:cubicBezTo>
                  <a:pt x="5360663" y="851757"/>
                  <a:pt x="5187593" y="805563"/>
                  <a:pt x="5022864" y="835955"/>
                </a:cubicBezTo>
                <a:cubicBezTo>
                  <a:pt x="4858135" y="866347"/>
                  <a:pt x="4745492" y="800868"/>
                  <a:pt x="4534929" y="835955"/>
                </a:cubicBezTo>
                <a:cubicBezTo>
                  <a:pt x="4324367" y="871042"/>
                  <a:pt x="4169251" y="800115"/>
                  <a:pt x="4046993" y="835955"/>
                </a:cubicBezTo>
                <a:cubicBezTo>
                  <a:pt x="3924735" y="871795"/>
                  <a:pt x="3760963" y="832049"/>
                  <a:pt x="3559058" y="835955"/>
                </a:cubicBezTo>
                <a:cubicBezTo>
                  <a:pt x="3357154" y="839861"/>
                  <a:pt x="3182067" y="773280"/>
                  <a:pt x="2898910" y="835955"/>
                </a:cubicBezTo>
                <a:cubicBezTo>
                  <a:pt x="2615753" y="898630"/>
                  <a:pt x="2606279" y="821061"/>
                  <a:pt x="2324868" y="835955"/>
                </a:cubicBezTo>
                <a:cubicBezTo>
                  <a:pt x="2043457" y="850849"/>
                  <a:pt x="2129954" y="834913"/>
                  <a:pt x="2009146" y="835955"/>
                </a:cubicBezTo>
                <a:cubicBezTo>
                  <a:pt x="1888338" y="836997"/>
                  <a:pt x="1673221" y="833816"/>
                  <a:pt x="1521210" y="835955"/>
                </a:cubicBezTo>
                <a:cubicBezTo>
                  <a:pt x="1369199" y="838094"/>
                  <a:pt x="1036653" y="788643"/>
                  <a:pt x="861062" y="835955"/>
                </a:cubicBezTo>
                <a:cubicBezTo>
                  <a:pt x="685471" y="883267"/>
                  <a:pt x="291520" y="740422"/>
                  <a:pt x="0" y="835955"/>
                </a:cubicBezTo>
                <a:cubicBezTo>
                  <a:pt x="-44386" y="684523"/>
                  <a:pt x="4127" y="549754"/>
                  <a:pt x="0" y="401258"/>
                </a:cubicBezTo>
                <a:cubicBezTo>
                  <a:pt x="-4127" y="252762"/>
                  <a:pt x="30988" y="198630"/>
                  <a:pt x="0" y="0"/>
                </a:cubicBezTo>
                <a:close/>
              </a:path>
              <a:path w="8610624" h="835955" stroke="0" extrusionOk="0">
                <a:moveTo>
                  <a:pt x="0" y="0"/>
                </a:moveTo>
                <a:cubicBezTo>
                  <a:pt x="236708" y="-42281"/>
                  <a:pt x="342497" y="55006"/>
                  <a:pt x="487935" y="0"/>
                </a:cubicBezTo>
                <a:cubicBezTo>
                  <a:pt x="633373" y="-55006"/>
                  <a:pt x="707345" y="36897"/>
                  <a:pt x="803658" y="0"/>
                </a:cubicBezTo>
                <a:cubicBezTo>
                  <a:pt x="899971" y="-36897"/>
                  <a:pt x="1243769" y="12174"/>
                  <a:pt x="1549912" y="0"/>
                </a:cubicBezTo>
                <a:cubicBezTo>
                  <a:pt x="1856055" y="-12174"/>
                  <a:pt x="1910568" y="33291"/>
                  <a:pt x="2037848" y="0"/>
                </a:cubicBezTo>
                <a:cubicBezTo>
                  <a:pt x="2165128" y="-33291"/>
                  <a:pt x="2355610" y="27317"/>
                  <a:pt x="2525783" y="0"/>
                </a:cubicBezTo>
                <a:cubicBezTo>
                  <a:pt x="2695956" y="-27317"/>
                  <a:pt x="3042964" y="60449"/>
                  <a:pt x="3272037" y="0"/>
                </a:cubicBezTo>
                <a:cubicBezTo>
                  <a:pt x="3501110" y="-60449"/>
                  <a:pt x="3508617" y="44694"/>
                  <a:pt x="3673866" y="0"/>
                </a:cubicBezTo>
                <a:cubicBezTo>
                  <a:pt x="3839115" y="-44694"/>
                  <a:pt x="4137210" y="25231"/>
                  <a:pt x="4420120" y="0"/>
                </a:cubicBezTo>
                <a:cubicBezTo>
                  <a:pt x="4703030" y="-25231"/>
                  <a:pt x="4836365" y="80650"/>
                  <a:pt x="5166374" y="0"/>
                </a:cubicBezTo>
                <a:cubicBezTo>
                  <a:pt x="5496383" y="-80650"/>
                  <a:pt x="5552747" y="56409"/>
                  <a:pt x="5740416" y="0"/>
                </a:cubicBezTo>
                <a:cubicBezTo>
                  <a:pt x="5928085" y="-56409"/>
                  <a:pt x="6162108" y="61849"/>
                  <a:pt x="6486670" y="0"/>
                </a:cubicBezTo>
                <a:cubicBezTo>
                  <a:pt x="6811232" y="-61849"/>
                  <a:pt x="6836252" y="57477"/>
                  <a:pt x="6974605" y="0"/>
                </a:cubicBezTo>
                <a:cubicBezTo>
                  <a:pt x="7112958" y="-57477"/>
                  <a:pt x="7247819" y="21953"/>
                  <a:pt x="7462541" y="0"/>
                </a:cubicBezTo>
                <a:cubicBezTo>
                  <a:pt x="7677263" y="-21953"/>
                  <a:pt x="7877446" y="52926"/>
                  <a:pt x="8122689" y="0"/>
                </a:cubicBezTo>
                <a:cubicBezTo>
                  <a:pt x="8367932" y="-52926"/>
                  <a:pt x="8396856" y="40283"/>
                  <a:pt x="8610624" y="0"/>
                </a:cubicBezTo>
                <a:cubicBezTo>
                  <a:pt x="8655286" y="172849"/>
                  <a:pt x="8610312" y="333963"/>
                  <a:pt x="8610624" y="434697"/>
                </a:cubicBezTo>
                <a:cubicBezTo>
                  <a:pt x="8610936" y="535431"/>
                  <a:pt x="8570827" y="726619"/>
                  <a:pt x="8610624" y="835955"/>
                </a:cubicBezTo>
                <a:cubicBezTo>
                  <a:pt x="8331299" y="885650"/>
                  <a:pt x="8121775" y="820336"/>
                  <a:pt x="7950476" y="835955"/>
                </a:cubicBezTo>
                <a:cubicBezTo>
                  <a:pt x="7779177" y="851574"/>
                  <a:pt x="7778858" y="818670"/>
                  <a:pt x="7634753" y="835955"/>
                </a:cubicBezTo>
                <a:cubicBezTo>
                  <a:pt x="7490648" y="853240"/>
                  <a:pt x="7347727" y="799740"/>
                  <a:pt x="7232924" y="835955"/>
                </a:cubicBezTo>
                <a:cubicBezTo>
                  <a:pt x="7118121" y="872170"/>
                  <a:pt x="6776891" y="774464"/>
                  <a:pt x="6486670" y="835955"/>
                </a:cubicBezTo>
                <a:cubicBezTo>
                  <a:pt x="6196449" y="897446"/>
                  <a:pt x="6036768" y="807859"/>
                  <a:pt x="5912628" y="835955"/>
                </a:cubicBezTo>
                <a:cubicBezTo>
                  <a:pt x="5788488" y="864051"/>
                  <a:pt x="5686452" y="820866"/>
                  <a:pt x="5510799" y="835955"/>
                </a:cubicBezTo>
                <a:cubicBezTo>
                  <a:pt x="5335146" y="851044"/>
                  <a:pt x="5121703" y="808348"/>
                  <a:pt x="4936758" y="835955"/>
                </a:cubicBezTo>
                <a:cubicBezTo>
                  <a:pt x="4751813" y="863562"/>
                  <a:pt x="4775984" y="831657"/>
                  <a:pt x="4621035" y="835955"/>
                </a:cubicBezTo>
                <a:cubicBezTo>
                  <a:pt x="4466086" y="840253"/>
                  <a:pt x="4438922" y="803528"/>
                  <a:pt x="4305312" y="835955"/>
                </a:cubicBezTo>
                <a:cubicBezTo>
                  <a:pt x="4171702" y="868382"/>
                  <a:pt x="3979587" y="813686"/>
                  <a:pt x="3731270" y="835955"/>
                </a:cubicBezTo>
                <a:cubicBezTo>
                  <a:pt x="3482953" y="858224"/>
                  <a:pt x="3441012" y="827980"/>
                  <a:pt x="3329441" y="835955"/>
                </a:cubicBezTo>
                <a:cubicBezTo>
                  <a:pt x="3217870" y="843930"/>
                  <a:pt x="2902747" y="769876"/>
                  <a:pt x="2669293" y="835955"/>
                </a:cubicBezTo>
                <a:cubicBezTo>
                  <a:pt x="2435839" y="902034"/>
                  <a:pt x="2434616" y="827052"/>
                  <a:pt x="2267464" y="835955"/>
                </a:cubicBezTo>
                <a:cubicBezTo>
                  <a:pt x="2100312" y="844858"/>
                  <a:pt x="1772906" y="813592"/>
                  <a:pt x="1607316" y="835955"/>
                </a:cubicBezTo>
                <a:cubicBezTo>
                  <a:pt x="1441726" y="858318"/>
                  <a:pt x="1426207" y="806920"/>
                  <a:pt x="1291594" y="835955"/>
                </a:cubicBezTo>
                <a:cubicBezTo>
                  <a:pt x="1156981" y="864990"/>
                  <a:pt x="860843" y="790329"/>
                  <a:pt x="631446" y="835955"/>
                </a:cubicBezTo>
                <a:cubicBezTo>
                  <a:pt x="402049" y="881581"/>
                  <a:pt x="139228" y="781597"/>
                  <a:pt x="0" y="835955"/>
                </a:cubicBezTo>
                <a:cubicBezTo>
                  <a:pt x="-12596" y="728569"/>
                  <a:pt x="15619" y="607445"/>
                  <a:pt x="0" y="443056"/>
                </a:cubicBezTo>
                <a:cubicBezTo>
                  <a:pt x="-15619" y="278667"/>
                  <a:pt x="19966" y="156894"/>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Increase for Brand Investment &amp; Marketing</a:t>
            </a:r>
          </a:p>
        </p:txBody>
      </p:sp>
      <p:sp>
        <p:nvSpPr>
          <p:cNvPr id="26" name="TextBox 6">
            <a:extLst>
              <a:ext uri="{FF2B5EF4-FFF2-40B4-BE49-F238E27FC236}">
                <a16:creationId xmlns:a16="http://schemas.microsoft.com/office/drawing/2014/main" id="{04896F2C-9CB6-9B74-EDF5-654888AB8E1D}"/>
              </a:ext>
            </a:extLst>
          </p:cNvPr>
          <p:cNvSpPr txBox="1"/>
          <p:nvPr/>
        </p:nvSpPr>
        <p:spPr>
          <a:xfrm>
            <a:off x="9328225" y="5723926"/>
            <a:ext cx="8610624" cy="835955"/>
          </a:xfrm>
          <a:custGeom>
            <a:avLst/>
            <a:gdLst>
              <a:gd name="csX0" fmla="*/ 0 w 8610624"/>
              <a:gd name="csY0" fmla="*/ 0 h 835955"/>
              <a:gd name="csX1" fmla="*/ 746254 w 8610624"/>
              <a:gd name="csY1" fmla="*/ 0 h 835955"/>
              <a:gd name="csX2" fmla="*/ 1148083 w 8610624"/>
              <a:gd name="csY2" fmla="*/ 0 h 835955"/>
              <a:gd name="csX3" fmla="*/ 1722125 w 8610624"/>
              <a:gd name="csY3" fmla="*/ 0 h 835955"/>
              <a:gd name="csX4" fmla="*/ 2382273 w 8610624"/>
              <a:gd name="csY4" fmla="*/ 0 h 835955"/>
              <a:gd name="csX5" fmla="*/ 2697996 w 8610624"/>
              <a:gd name="csY5" fmla="*/ 0 h 835955"/>
              <a:gd name="csX6" fmla="*/ 3013718 w 8610624"/>
              <a:gd name="csY6" fmla="*/ 0 h 835955"/>
              <a:gd name="csX7" fmla="*/ 3759972 w 8610624"/>
              <a:gd name="csY7" fmla="*/ 0 h 835955"/>
              <a:gd name="csX8" fmla="*/ 4334014 w 8610624"/>
              <a:gd name="csY8" fmla="*/ 0 h 835955"/>
              <a:gd name="csX9" fmla="*/ 4649737 w 8610624"/>
              <a:gd name="csY9" fmla="*/ 0 h 835955"/>
              <a:gd name="csX10" fmla="*/ 5223779 w 8610624"/>
              <a:gd name="csY10" fmla="*/ 0 h 835955"/>
              <a:gd name="csX11" fmla="*/ 5970033 w 8610624"/>
              <a:gd name="csY11" fmla="*/ 0 h 835955"/>
              <a:gd name="csX12" fmla="*/ 6457968 w 8610624"/>
              <a:gd name="csY12" fmla="*/ 0 h 835955"/>
              <a:gd name="csX13" fmla="*/ 6945903 w 8610624"/>
              <a:gd name="csY13" fmla="*/ 0 h 835955"/>
              <a:gd name="csX14" fmla="*/ 7519945 w 8610624"/>
              <a:gd name="csY14" fmla="*/ 0 h 835955"/>
              <a:gd name="csX15" fmla="*/ 8610624 w 8610624"/>
              <a:gd name="csY15" fmla="*/ 0 h 835955"/>
              <a:gd name="csX16" fmla="*/ 8610624 w 8610624"/>
              <a:gd name="csY16" fmla="*/ 426337 h 835955"/>
              <a:gd name="csX17" fmla="*/ 8610624 w 8610624"/>
              <a:gd name="csY17" fmla="*/ 835955 h 835955"/>
              <a:gd name="csX18" fmla="*/ 8122689 w 8610624"/>
              <a:gd name="csY18" fmla="*/ 835955 h 835955"/>
              <a:gd name="csX19" fmla="*/ 7720860 w 8610624"/>
              <a:gd name="csY19" fmla="*/ 835955 h 835955"/>
              <a:gd name="csX20" fmla="*/ 6974605 w 8610624"/>
              <a:gd name="csY20" fmla="*/ 835955 h 835955"/>
              <a:gd name="csX21" fmla="*/ 6400564 w 8610624"/>
              <a:gd name="csY21" fmla="*/ 835955 h 835955"/>
              <a:gd name="csX22" fmla="*/ 6084841 w 8610624"/>
              <a:gd name="csY22" fmla="*/ 835955 h 835955"/>
              <a:gd name="csX23" fmla="*/ 5510799 w 8610624"/>
              <a:gd name="csY23" fmla="*/ 835955 h 835955"/>
              <a:gd name="csX24" fmla="*/ 5022864 w 8610624"/>
              <a:gd name="csY24" fmla="*/ 835955 h 835955"/>
              <a:gd name="csX25" fmla="*/ 4534929 w 8610624"/>
              <a:gd name="csY25" fmla="*/ 835955 h 835955"/>
              <a:gd name="csX26" fmla="*/ 4046993 w 8610624"/>
              <a:gd name="csY26" fmla="*/ 835955 h 835955"/>
              <a:gd name="csX27" fmla="*/ 3559058 w 8610624"/>
              <a:gd name="csY27" fmla="*/ 835955 h 835955"/>
              <a:gd name="csX28" fmla="*/ 2898910 w 8610624"/>
              <a:gd name="csY28" fmla="*/ 835955 h 835955"/>
              <a:gd name="csX29" fmla="*/ 2324868 w 8610624"/>
              <a:gd name="csY29" fmla="*/ 835955 h 835955"/>
              <a:gd name="csX30" fmla="*/ 2009146 w 8610624"/>
              <a:gd name="csY30" fmla="*/ 835955 h 835955"/>
              <a:gd name="csX31" fmla="*/ 1521210 w 8610624"/>
              <a:gd name="csY31" fmla="*/ 835955 h 835955"/>
              <a:gd name="csX32" fmla="*/ 861062 w 8610624"/>
              <a:gd name="csY32" fmla="*/ 835955 h 835955"/>
              <a:gd name="csX33" fmla="*/ 0 w 8610624"/>
              <a:gd name="csY33" fmla="*/ 835955 h 835955"/>
              <a:gd name="csX34" fmla="*/ 0 w 8610624"/>
              <a:gd name="csY34" fmla="*/ 401258 h 835955"/>
              <a:gd name="csX35" fmla="*/ 0 w 8610624"/>
              <a:gd name="csY35" fmla="*/ 0 h 835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610624" h="835955" fill="none" extrusionOk="0">
                <a:moveTo>
                  <a:pt x="0" y="0"/>
                </a:moveTo>
                <a:cubicBezTo>
                  <a:pt x="190726" y="-77103"/>
                  <a:pt x="548986" y="85955"/>
                  <a:pt x="746254" y="0"/>
                </a:cubicBezTo>
                <a:cubicBezTo>
                  <a:pt x="943522" y="-85955"/>
                  <a:pt x="1012160" y="32712"/>
                  <a:pt x="1148083" y="0"/>
                </a:cubicBezTo>
                <a:cubicBezTo>
                  <a:pt x="1284006" y="-32712"/>
                  <a:pt x="1512135" y="59488"/>
                  <a:pt x="1722125" y="0"/>
                </a:cubicBezTo>
                <a:cubicBezTo>
                  <a:pt x="1932115" y="-59488"/>
                  <a:pt x="2077462" y="36028"/>
                  <a:pt x="2382273" y="0"/>
                </a:cubicBezTo>
                <a:cubicBezTo>
                  <a:pt x="2687084" y="-36028"/>
                  <a:pt x="2574823" y="11659"/>
                  <a:pt x="2697996" y="0"/>
                </a:cubicBezTo>
                <a:cubicBezTo>
                  <a:pt x="2821169" y="-11659"/>
                  <a:pt x="2933141" y="20704"/>
                  <a:pt x="3013718" y="0"/>
                </a:cubicBezTo>
                <a:cubicBezTo>
                  <a:pt x="3094295" y="-20704"/>
                  <a:pt x="3388544" y="82845"/>
                  <a:pt x="3759972" y="0"/>
                </a:cubicBezTo>
                <a:cubicBezTo>
                  <a:pt x="4131400" y="-82845"/>
                  <a:pt x="4204405" y="15810"/>
                  <a:pt x="4334014" y="0"/>
                </a:cubicBezTo>
                <a:cubicBezTo>
                  <a:pt x="4463623" y="-15810"/>
                  <a:pt x="4564514" y="22491"/>
                  <a:pt x="4649737" y="0"/>
                </a:cubicBezTo>
                <a:cubicBezTo>
                  <a:pt x="4734960" y="-22491"/>
                  <a:pt x="4964620" y="1542"/>
                  <a:pt x="5223779" y="0"/>
                </a:cubicBezTo>
                <a:cubicBezTo>
                  <a:pt x="5482938" y="-1542"/>
                  <a:pt x="5603429" y="46452"/>
                  <a:pt x="5970033" y="0"/>
                </a:cubicBezTo>
                <a:cubicBezTo>
                  <a:pt x="6336637" y="-46452"/>
                  <a:pt x="6339435" y="36866"/>
                  <a:pt x="6457968" y="0"/>
                </a:cubicBezTo>
                <a:cubicBezTo>
                  <a:pt x="6576502" y="-36866"/>
                  <a:pt x="6769735" y="56516"/>
                  <a:pt x="6945903" y="0"/>
                </a:cubicBezTo>
                <a:cubicBezTo>
                  <a:pt x="7122072" y="-56516"/>
                  <a:pt x="7240977" y="10627"/>
                  <a:pt x="7519945" y="0"/>
                </a:cubicBezTo>
                <a:cubicBezTo>
                  <a:pt x="7798913" y="-10627"/>
                  <a:pt x="8308051" y="26475"/>
                  <a:pt x="8610624" y="0"/>
                </a:cubicBezTo>
                <a:cubicBezTo>
                  <a:pt x="8639821" y="212002"/>
                  <a:pt x="8560632" y="274470"/>
                  <a:pt x="8610624" y="426337"/>
                </a:cubicBezTo>
                <a:cubicBezTo>
                  <a:pt x="8660616" y="578204"/>
                  <a:pt x="8580799" y="690661"/>
                  <a:pt x="8610624" y="835955"/>
                </a:cubicBezTo>
                <a:cubicBezTo>
                  <a:pt x="8434773" y="855169"/>
                  <a:pt x="8344056" y="807428"/>
                  <a:pt x="8122689" y="835955"/>
                </a:cubicBezTo>
                <a:cubicBezTo>
                  <a:pt x="7901323" y="864482"/>
                  <a:pt x="7852703" y="808177"/>
                  <a:pt x="7720860" y="835955"/>
                </a:cubicBezTo>
                <a:cubicBezTo>
                  <a:pt x="7589017" y="863733"/>
                  <a:pt x="7207894" y="779428"/>
                  <a:pt x="6974605" y="835955"/>
                </a:cubicBezTo>
                <a:cubicBezTo>
                  <a:pt x="6741317" y="892482"/>
                  <a:pt x="6547828" y="810863"/>
                  <a:pt x="6400564" y="835955"/>
                </a:cubicBezTo>
                <a:cubicBezTo>
                  <a:pt x="6253300" y="861047"/>
                  <a:pt x="6184908" y="830798"/>
                  <a:pt x="6084841" y="835955"/>
                </a:cubicBezTo>
                <a:cubicBezTo>
                  <a:pt x="5984774" y="841112"/>
                  <a:pt x="5660935" y="820153"/>
                  <a:pt x="5510799" y="835955"/>
                </a:cubicBezTo>
                <a:cubicBezTo>
                  <a:pt x="5360663" y="851757"/>
                  <a:pt x="5187593" y="805563"/>
                  <a:pt x="5022864" y="835955"/>
                </a:cubicBezTo>
                <a:cubicBezTo>
                  <a:pt x="4858135" y="866347"/>
                  <a:pt x="4745492" y="800868"/>
                  <a:pt x="4534929" y="835955"/>
                </a:cubicBezTo>
                <a:cubicBezTo>
                  <a:pt x="4324367" y="871042"/>
                  <a:pt x="4169251" y="800115"/>
                  <a:pt x="4046993" y="835955"/>
                </a:cubicBezTo>
                <a:cubicBezTo>
                  <a:pt x="3924735" y="871795"/>
                  <a:pt x="3760963" y="832049"/>
                  <a:pt x="3559058" y="835955"/>
                </a:cubicBezTo>
                <a:cubicBezTo>
                  <a:pt x="3357154" y="839861"/>
                  <a:pt x="3182067" y="773280"/>
                  <a:pt x="2898910" y="835955"/>
                </a:cubicBezTo>
                <a:cubicBezTo>
                  <a:pt x="2615753" y="898630"/>
                  <a:pt x="2606279" y="821061"/>
                  <a:pt x="2324868" y="835955"/>
                </a:cubicBezTo>
                <a:cubicBezTo>
                  <a:pt x="2043457" y="850849"/>
                  <a:pt x="2129954" y="834913"/>
                  <a:pt x="2009146" y="835955"/>
                </a:cubicBezTo>
                <a:cubicBezTo>
                  <a:pt x="1888338" y="836997"/>
                  <a:pt x="1673221" y="833816"/>
                  <a:pt x="1521210" y="835955"/>
                </a:cubicBezTo>
                <a:cubicBezTo>
                  <a:pt x="1369199" y="838094"/>
                  <a:pt x="1036653" y="788643"/>
                  <a:pt x="861062" y="835955"/>
                </a:cubicBezTo>
                <a:cubicBezTo>
                  <a:pt x="685471" y="883267"/>
                  <a:pt x="291520" y="740422"/>
                  <a:pt x="0" y="835955"/>
                </a:cubicBezTo>
                <a:cubicBezTo>
                  <a:pt x="-44386" y="684523"/>
                  <a:pt x="4127" y="549754"/>
                  <a:pt x="0" y="401258"/>
                </a:cubicBezTo>
                <a:cubicBezTo>
                  <a:pt x="-4127" y="252762"/>
                  <a:pt x="30988" y="198630"/>
                  <a:pt x="0" y="0"/>
                </a:cubicBezTo>
                <a:close/>
              </a:path>
              <a:path w="8610624" h="835955" stroke="0" extrusionOk="0">
                <a:moveTo>
                  <a:pt x="0" y="0"/>
                </a:moveTo>
                <a:cubicBezTo>
                  <a:pt x="236708" y="-42281"/>
                  <a:pt x="342497" y="55006"/>
                  <a:pt x="487935" y="0"/>
                </a:cubicBezTo>
                <a:cubicBezTo>
                  <a:pt x="633373" y="-55006"/>
                  <a:pt x="707345" y="36897"/>
                  <a:pt x="803658" y="0"/>
                </a:cubicBezTo>
                <a:cubicBezTo>
                  <a:pt x="899971" y="-36897"/>
                  <a:pt x="1243769" y="12174"/>
                  <a:pt x="1549912" y="0"/>
                </a:cubicBezTo>
                <a:cubicBezTo>
                  <a:pt x="1856055" y="-12174"/>
                  <a:pt x="1910568" y="33291"/>
                  <a:pt x="2037848" y="0"/>
                </a:cubicBezTo>
                <a:cubicBezTo>
                  <a:pt x="2165128" y="-33291"/>
                  <a:pt x="2355610" y="27317"/>
                  <a:pt x="2525783" y="0"/>
                </a:cubicBezTo>
                <a:cubicBezTo>
                  <a:pt x="2695956" y="-27317"/>
                  <a:pt x="3042964" y="60449"/>
                  <a:pt x="3272037" y="0"/>
                </a:cubicBezTo>
                <a:cubicBezTo>
                  <a:pt x="3501110" y="-60449"/>
                  <a:pt x="3508617" y="44694"/>
                  <a:pt x="3673866" y="0"/>
                </a:cubicBezTo>
                <a:cubicBezTo>
                  <a:pt x="3839115" y="-44694"/>
                  <a:pt x="4137210" y="25231"/>
                  <a:pt x="4420120" y="0"/>
                </a:cubicBezTo>
                <a:cubicBezTo>
                  <a:pt x="4703030" y="-25231"/>
                  <a:pt x="4836365" y="80650"/>
                  <a:pt x="5166374" y="0"/>
                </a:cubicBezTo>
                <a:cubicBezTo>
                  <a:pt x="5496383" y="-80650"/>
                  <a:pt x="5552747" y="56409"/>
                  <a:pt x="5740416" y="0"/>
                </a:cubicBezTo>
                <a:cubicBezTo>
                  <a:pt x="5928085" y="-56409"/>
                  <a:pt x="6162108" y="61849"/>
                  <a:pt x="6486670" y="0"/>
                </a:cubicBezTo>
                <a:cubicBezTo>
                  <a:pt x="6811232" y="-61849"/>
                  <a:pt x="6836252" y="57477"/>
                  <a:pt x="6974605" y="0"/>
                </a:cubicBezTo>
                <a:cubicBezTo>
                  <a:pt x="7112958" y="-57477"/>
                  <a:pt x="7247819" y="21953"/>
                  <a:pt x="7462541" y="0"/>
                </a:cubicBezTo>
                <a:cubicBezTo>
                  <a:pt x="7677263" y="-21953"/>
                  <a:pt x="7877446" y="52926"/>
                  <a:pt x="8122689" y="0"/>
                </a:cubicBezTo>
                <a:cubicBezTo>
                  <a:pt x="8367932" y="-52926"/>
                  <a:pt x="8396856" y="40283"/>
                  <a:pt x="8610624" y="0"/>
                </a:cubicBezTo>
                <a:cubicBezTo>
                  <a:pt x="8655286" y="172849"/>
                  <a:pt x="8610312" y="333963"/>
                  <a:pt x="8610624" y="434697"/>
                </a:cubicBezTo>
                <a:cubicBezTo>
                  <a:pt x="8610936" y="535431"/>
                  <a:pt x="8570827" y="726619"/>
                  <a:pt x="8610624" y="835955"/>
                </a:cubicBezTo>
                <a:cubicBezTo>
                  <a:pt x="8331299" y="885650"/>
                  <a:pt x="8121775" y="820336"/>
                  <a:pt x="7950476" y="835955"/>
                </a:cubicBezTo>
                <a:cubicBezTo>
                  <a:pt x="7779177" y="851574"/>
                  <a:pt x="7778858" y="818670"/>
                  <a:pt x="7634753" y="835955"/>
                </a:cubicBezTo>
                <a:cubicBezTo>
                  <a:pt x="7490648" y="853240"/>
                  <a:pt x="7347727" y="799740"/>
                  <a:pt x="7232924" y="835955"/>
                </a:cubicBezTo>
                <a:cubicBezTo>
                  <a:pt x="7118121" y="872170"/>
                  <a:pt x="6776891" y="774464"/>
                  <a:pt x="6486670" y="835955"/>
                </a:cubicBezTo>
                <a:cubicBezTo>
                  <a:pt x="6196449" y="897446"/>
                  <a:pt x="6036768" y="807859"/>
                  <a:pt x="5912628" y="835955"/>
                </a:cubicBezTo>
                <a:cubicBezTo>
                  <a:pt x="5788488" y="864051"/>
                  <a:pt x="5686452" y="820866"/>
                  <a:pt x="5510799" y="835955"/>
                </a:cubicBezTo>
                <a:cubicBezTo>
                  <a:pt x="5335146" y="851044"/>
                  <a:pt x="5121703" y="808348"/>
                  <a:pt x="4936758" y="835955"/>
                </a:cubicBezTo>
                <a:cubicBezTo>
                  <a:pt x="4751813" y="863562"/>
                  <a:pt x="4775984" y="831657"/>
                  <a:pt x="4621035" y="835955"/>
                </a:cubicBezTo>
                <a:cubicBezTo>
                  <a:pt x="4466086" y="840253"/>
                  <a:pt x="4438922" y="803528"/>
                  <a:pt x="4305312" y="835955"/>
                </a:cubicBezTo>
                <a:cubicBezTo>
                  <a:pt x="4171702" y="868382"/>
                  <a:pt x="3979587" y="813686"/>
                  <a:pt x="3731270" y="835955"/>
                </a:cubicBezTo>
                <a:cubicBezTo>
                  <a:pt x="3482953" y="858224"/>
                  <a:pt x="3441012" y="827980"/>
                  <a:pt x="3329441" y="835955"/>
                </a:cubicBezTo>
                <a:cubicBezTo>
                  <a:pt x="3217870" y="843930"/>
                  <a:pt x="2902747" y="769876"/>
                  <a:pt x="2669293" y="835955"/>
                </a:cubicBezTo>
                <a:cubicBezTo>
                  <a:pt x="2435839" y="902034"/>
                  <a:pt x="2434616" y="827052"/>
                  <a:pt x="2267464" y="835955"/>
                </a:cubicBezTo>
                <a:cubicBezTo>
                  <a:pt x="2100312" y="844858"/>
                  <a:pt x="1772906" y="813592"/>
                  <a:pt x="1607316" y="835955"/>
                </a:cubicBezTo>
                <a:cubicBezTo>
                  <a:pt x="1441726" y="858318"/>
                  <a:pt x="1426207" y="806920"/>
                  <a:pt x="1291594" y="835955"/>
                </a:cubicBezTo>
                <a:cubicBezTo>
                  <a:pt x="1156981" y="864990"/>
                  <a:pt x="860843" y="790329"/>
                  <a:pt x="631446" y="835955"/>
                </a:cubicBezTo>
                <a:cubicBezTo>
                  <a:pt x="402049" y="881581"/>
                  <a:pt x="139228" y="781597"/>
                  <a:pt x="0" y="835955"/>
                </a:cubicBezTo>
                <a:cubicBezTo>
                  <a:pt x="-12596" y="728569"/>
                  <a:pt x="15619" y="607445"/>
                  <a:pt x="0" y="443056"/>
                </a:cubicBezTo>
                <a:cubicBezTo>
                  <a:pt x="-15619" y="278667"/>
                  <a:pt x="19966" y="156894"/>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Straight-Line Amortization &amp; No M&amp;A</a:t>
            </a:r>
          </a:p>
        </p:txBody>
      </p:sp>
      <p:sp>
        <p:nvSpPr>
          <p:cNvPr id="27" name="TextBox 6">
            <a:extLst>
              <a:ext uri="{FF2B5EF4-FFF2-40B4-BE49-F238E27FC236}">
                <a16:creationId xmlns:a16="http://schemas.microsoft.com/office/drawing/2014/main" id="{C678B6D4-AFF5-54D6-C042-4C94FF618FC9}"/>
              </a:ext>
            </a:extLst>
          </p:cNvPr>
          <p:cNvSpPr txBox="1"/>
          <p:nvPr/>
        </p:nvSpPr>
        <p:spPr>
          <a:xfrm>
            <a:off x="9329940" y="6857861"/>
            <a:ext cx="8610624" cy="835955"/>
          </a:xfrm>
          <a:custGeom>
            <a:avLst/>
            <a:gdLst>
              <a:gd name="csX0" fmla="*/ 0 w 8610624"/>
              <a:gd name="csY0" fmla="*/ 0 h 835955"/>
              <a:gd name="csX1" fmla="*/ 746254 w 8610624"/>
              <a:gd name="csY1" fmla="*/ 0 h 835955"/>
              <a:gd name="csX2" fmla="*/ 1148083 w 8610624"/>
              <a:gd name="csY2" fmla="*/ 0 h 835955"/>
              <a:gd name="csX3" fmla="*/ 1722125 w 8610624"/>
              <a:gd name="csY3" fmla="*/ 0 h 835955"/>
              <a:gd name="csX4" fmla="*/ 2382273 w 8610624"/>
              <a:gd name="csY4" fmla="*/ 0 h 835955"/>
              <a:gd name="csX5" fmla="*/ 2697996 w 8610624"/>
              <a:gd name="csY5" fmla="*/ 0 h 835955"/>
              <a:gd name="csX6" fmla="*/ 3013718 w 8610624"/>
              <a:gd name="csY6" fmla="*/ 0 h 835955"/>
              <a:gd name="csX7" fmla="*/ 3759972 w 8610624"/>
              <a:gd name="csY7" fmla="*/ 0 h 835955"/>
              <a:gd name="csX8" fmla="*/ 4334014 w 8610624"/>
              <a:gd name="csY8" fmla="*/ 0 h 835955"/>
              <a:gd name="csX9" fmla="*/ 4649737 w 8610624"/>
              <a:gd name="csY9" fmla="*/ 0 h 835955"/>
              <a:gd name="csX10" fmla="*/ 5223779 w 8610624"/>
              <a:gd name="csY10" fmla="*/ 0 h 835955"/>
              <a:gd name="csX11" fmla="*/ 5970033 w 8610624"/>
              <a:gd name="csY11" fmla="*/ 0 h 835955"/>
              <a:gd name="csX12" fmla="*/ 6457968 w 8610624"/>
              <a:gd name="csY12" fmla="*/ 0 h 835955"/>
              <a:gd name="csX13" fmla="*/ 6945903 w 8610624"/>
              <a:gd name="csY13" fmla="*/ 0 h 835955"/>
              <a:gd name="csX14" fmla="*/ 7519945 w 8610624"/>
              <a:gd name="csY14" fmla="*/ 0 h 835955"/>
              <a:gd name="csX15" fmla="*/ 8610624 w 8610624"/>
              <a:gd name="csY15" fmla="*/ 0 h 835955"/>
              <a:gd name="csX16" fmla="*/ 8610624 w 8610624"/>
              <a:gd name="csY16" fmla="*/ 426337 h 835955"/>
              <a:gd name="csX17" fmla="*/ 8610624 w 8610624"/>
              <a:gd name="csY17" fmla="*/ 835955 h 835955"/>
              <a:gd name="csX18" fmla="*/ 8122689 w 8610624"/>
              <a:gd name="csY18" fmla="*/ 835955 h 835955"/>
              <a:gd name="csX19" fmla="*/ 7720860 w 8610624"/>
              <a:gd name="csY19" fmla="*/ 835955 h 835955"/>
              <a:gd name="csX20" fmla="*/ 6974605 w 8610624"/>
              <a:gd name="csY20" fmla="*/ 835955 h 835955"/>
              <a:gd name="csX21" fmla="*/ 6400564 w 8610624"/>
              <a:gd name="csY21" fmla="*/ 835955 h 835955"/>
              <a:gd name="csX22" fmla="*/ 6084841 w 8610624"/>
              <a:gd name="csY22" fmla="*/ 835955 h 835955"/>
              <a:gd name="csX23" fmla="*/ 5510799 w 8610624"/>
              <a:gd name="csY23" fmla="*/ 835955 h 835955"/>
              <a:gd name="csX24" fmla="*/ 5022864 w 8610624"/>
              <a:gd name="csY24" fmla="*/ 835955 h 835955"/>
              <a:gd name="csX25" fmla="*/ 4534929 w 8610624"/>
              <a:gd name="csY25" fmla="*/ 835955 h 835955"/>
              <a:gd name="csX26" fmla="*/ 4046993 w 8610624"/>
              <a:gd name="csY26" fmla="*/ 835955 h 835955"/>
              <a:gd name="csX27" fmla="*/ 3559058 w 8610624"/>
              <a:gd name="csY27" fmla="*/ 835955 h 835955"/>
              <a:gd name="csX28" fmla="*/ 2898910 w 8610624"/>
              <a:gd name="csY28" fmla="*/ 835955 h 835955"/>
              <a:gd name="csX29" fmla="*/ 2324868 w 8610624"/>
              <a:gd name="csY29" fmla="*/ 835955 h 835955"/>
              <a:gd name="csX30" fmla="*/ 2009146 w 8610624"/>
              <a:gd name="csY30" fmla="*/ 835955 h 835955"/>
              <a:gd name="csX31" fmla="*/ 1521210 w 8610624"/>
              <a:gd name="csY31" fmla="*/ 835955 h 835955"/>
              <a:gd name="csX32" fmla="*/ 861062 w 8610624"/>
              <a:gd name="csY32" fmla="*/ 835955 h 835955"/>
              <a:gd name="csX33" fmla="*/ 0 w 8610624"/>
              <a:gd name="csY33" fmla="*/ 835955 h 835955"/>
              <a:gd name="csX34" fmla="*/ 0 w 8610624"/>
              <a:gd name="csY34" fmla="*/ 401258 h 835955"/>
              <a:gd name="csX35" fmla="*/ 0 w 8610624"/>
              <a:gd name="csY35" fmla="*/ 0 h 835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610624" h="835955" fill="none" extrusionOk="0">
                <a:moveTo>
                  <a:pt x="0" y="0"/>
                </a:moveTo>
                <a:cubicBezTo>
                  <a:pt x="190726" y="-77103"/>
                  <a:pt x="548986" y="85955"/>
                  <a:pt x="746254" y="0"/>
                </a:cubicBezTo>
                <a:cubicBezTo>
                  <a:pt x="943522" y="-85955"/>
                  <a:pt x="1012160" y="32712"/>
                  <a:pt x="1148083" y="0"/>
                </a:cubicBezTo>
                <a:cubicBezTo>
                  <a:pt x="1284006" y="-32712"/>
                  <a:pt x="1512135" y="59488"/>
                  <a:pt x="1722125" y="0"/>
                </a:cubicBezTo>
                <a:cubicBezTo>
                  <a:pt x="1932115" y="-59488"/>
                  <a:pt x="2077462" y="36028"/>
                  <a:pt x="2382273" y="0"/>
                </a:cubicBezTo>
                <a:cubicBezTo>
                  <a:pt x="2687084" y="-36028"/>
                  <a:pt x="2574823" y="11659"/>
                  <a:pt x="2697996" y="0"/>
                </a:cubicBezTo>
                <a:cubicBezTo>
                  <a:pt x="2821169" y="-11659"/>
                  <a:pt x="2933141" y="20704"/>
                  <a:pt x="3013718" y="0"/>
                </a:cubicBezTo>
                <a:cubicBezTo>
                  <a:pt x="3094295" y="-20704"/>
                  <a:pt x="3388544" y="82845"/>
                  <a:pt x="3759972" y="0"/>
                </a:cubicBezTo>
                <a:cubicBezTo>
                  <a:pt x="4131400" y="-82845"/>
                  <a:pt x="4204405" y="15810"/>
                  <a:pt x="4334014" y="0"/>
                </a:cubicBezTo>
                <a:cubicBezTo>
                  <a:pt x="4463623" y="-15810"/>
                  <a:pt x="4564514" y="22491"/>
                  <a:pt x="4649737" y="0"/>
                </a:cubicBezTo>
                <a:cubicBezTo>
                  <a:pt x="4734960" y="-22491"/>
                  <a:pt x="4964620" y="1542"/>
                  <a:pt x="5223779" y="0"/>
                </a:cubicBezTo>
                <a:cubicBezTo>
                  <a:pt x="5482938" y="-1542"/>
                  <a:pt x="5603429" y="46452"/>
                  <a:pt x="5970033" y="0"/>
                </a:cubicBezTo>
                <a:cubicBezTo>
                  <a:pt x="6336637" y="-46452"/>
                  <a:pt x="6339435" y="36866"/>
                  <a:pt x="6457968" y="0"/>
                </a:cubicBezTo>
                <a:cubicBezTo>
                  <a:pt x="6576502" y="-36866"/>
                  <a:pt x="6769735" y="56516"/>
                  <a:pt x="6945903" y="0"/>
                </a:cubicBezTo>
                <a:cubicBezTo>
                  <a:pt x="7122072" y="-56516"/>
                  <a:pt x="7240977" y="10627"/>
                  <a:pt x="7519945" y="0"/>
                </a:cubicBezTo>
                <a:cubicBezTo>
                  <a:pt x="7798913" y="-10627"/>
                  <a:pt x="8308051" y="26475"/>
                  <a:pt x="8610624" y="0"/>
                </a:cubicBezTo>
                <a:cubicBezTo>
                  <a:pt x="8639821" y="212002"/>
                  <a:pt x="8560632" y="274470"/>
                  <a:pt x="8610624" y="426337"/>
                </a:cubicBezTo>
                <a:cubicBezTo>
                  <a:pt x="8660616" y="578204"/>
                  <a:pt x="8580799" y="690661"/>
                  <a:pt x="8610624" y="835955"/>
                </a:cubicBezTo>
                <a:cubicBezTo>
                  <a:pt x="8434773" y="855169"/>
                  <a:pt x="8344056" y="807428"/>
                  <a:pt x="8122689" y="835955"/>
                </a:cubicBezTo>
                <a:cubicBezTo>
                  <a:pt x="7901323" y="864482"/>
                  <a:pt x="7852703" y="808177"/>
                  <a:pt x="7720860" y="835955"/>
                </a:cubicBezTo>
                <a:cubicBezTo>
                  <a:pt x="7589017" y="863733"/>
                  <a:pt x="7207894" y="779428"/>
                  <a:pt x="6974605" y="835955"/>
                </a:cubicBezTo>
                <a:cubicBezTo>
                  <a:pt x="6741317" y="892482"/>
                  <a:pt x="6547828" y="810863"/>
                  <a:pt x="6400564" y="835955"/>
                </a:cubicBezTo>
                <a:cubicBezTo>
                  <a:pt x="6253300" y="861047"/>
                  <a:pt x="6184908" y="830798"/>
                  <a:pt x="6084841" y="835955"/>
                </a:cubicBezTo>
                <a:cubicBezTo>
                  <a:pt x="5984774" y="841112"/>
                  <a:pt x="5660935" y="820153"/>
                  <a:pt x="5510799" y="835955"/>
                </a:cubicBezTo>
                <a:cubicBezTo>
                  <a:pt x="5360663" y="851757"/>
                  <a:pt x="5187593" y="805563"/>
                  <a:pt x="5022864" y="835955"/>
                </a:cubicBezTo>
                <a:cubicBezTo>
                  <a:pt x="4858135" y="866347"/>
                  <a:pt x="4745492" y="800868"/>
                  <a:pt x="4534929" y="835955"/>
                </a:cubicBezTo>
                <a:cubicBezTo>
                  <a:pt x="4324367" y="871042"/>
                  <a:pt x="4169251" y="800115"/>
                  <a:pt x="4046993" y="835955"/>
                </a:cubicBezTo>
                <a:cubicBezTo>
                  <a:pt x="3924735" y="871795"/>
                  <a:pt x="3760963" y="832049"/>
                  <a:pt x="3559058" y="835955"/>
                </a:cubicBezTo>
                <a:cubicBezTo>
                  <a:pt x="3357154" y="839861"/>
                  <a:pt x="3182067" y="773280"/>
                  <a:pt x="2898910" y="835955"/>
                </a:cubicBezTo>
                <a:cubicBezTo>
                  <a:pt x="2615753" y="898630"/>
                  <a:pt x="2606279" y="821061"/>
                  <a:pt x="2324868" y="835955"/>
                </a:cubicBezTo>
                <a:cubicBezTo>
                  <a:pt x="2043457" y="850849"/>
                  <a:pt x="2129954" y="834913"/>
                  <a:pt x="2009146" y="835955"/>
                </a:cubicBezTo>
                <a:cubicBezTo>
                  <a:pt x="1888338" y="836997"/>
                  <a:pt x="1673221" y="833816"/>
                  <a:pt x="1521210" y="835955"/>
                </a:cubicBezTo>
                <a:cubicBezTo>
                  <a:pt x="1369199" y="838094"/>
                  <a:pt x="1036653" y="788643"/>
                  <a:pt x="861062" y="835955"/>
                </a:cubicBezTo>
                <a:cubicBezTo>
                  <a:pt x="685471" y="883267"/>
                  <a:pt x="291520" y="740422"/>
                  <a:pt x="0" y="835955"/>
                </a:cubicBezTo>
                <a:cubicBezTo>
                  <a:pt x="-44386" y="684523"/>
                  <a:pt x="4127" y="549754"/>
                  <a:pt x="0" y="401258"/>
                </a:cubicBezTo>
                <a:cubicBezTo>
                  <a:pt x="-4127" y="252762"/>
                  <a:pt x="30988" y="198630"/>
                  <a:pt x="0" y="0"/>
                </a:cubicBezTo>
                <a:close/>
              </a:path>
              <a:path w="8610624" h="835955" stroke="0" extrusionOk="0">
                <a:moveTo>
                  <a:pt x="0" y="0"/>
                </a:moveTo>
                <a:cubicBezTo>
                  <a:pt x="236708" y="-42281"/>
                  <a:pt x="342497" y="55006"/>
                  <a:pt x="487935" y="0"/>
                </a:cubicBezTo>
                <a:cubicBezTo>
                  <a:pt x="633373" y="-55006"/>
                  <a:pt x="707345" y="36897"/>
                  <a:pt x="803658" y="0"/>
                </a:cubicBezTo>
                <a:cubicBezTo>
                  <a:pt x="899971" y="-36897"/>
                  <a:pt x="1243769" y="12174"/>
                  <a:pt x="1549912" y="0"/>
                </a:cubicBezTo>
                <a:cubicBezTo>
                  <a:pt x="1856055" y="-12174"/>
                  <a:pt x="1910568" y="33291"/>
                  <a:pt x="2037848" y="0"/>
                </a:cubicBezTo>
                <a:cubicBezTo>
                  <a:pt x="2165128" y="-33291"/>
                  <a:pt x="2355610" y="27317"/>
                  <a:pt x="2525783" y="0"/>
                </a:cubicBezTo>
                <a:cubicBezTo>
                  <a:pt x="2695956" y="-27317"/>
                  <a:pt x="3042964" y="60449"/>
                  <a:pt x="3272037" y="0"/>
                </a:cubicBezTo>
                <a:cubicBezTo>
                  <a:pt x="3501110" y="-60449"/>
                  <a:pt x="3508617" y="44694"/>
                  <a:pt x="3673866" y="0"/>
                </a:cubicBezTo>
                <a:cubicBezTo>
                  <a:pt x="3839115" y="-44694"/>
                  <a:pt x="4137210" y="25231"/>
                  <a:pt x="4420120" y="0"/>
                </a:cubicBezTo>
                <a:cubicBezTo>
                  <a:pt x="4703030" y="-25231"/>
                  <a:pt x="4836365" y="80650"/>
                  <a:pt x="5166374" y="0"/>
                </a:cubicBezTo>
                <a:cubicBezTo>
                  <a:pt x="5496383" y="-80650"/>
                  <a:pt x="5552747" y="56409"/>
                  <a:pt x="5740416" y="0"/>
                </a:cubicBezTo>
                <a:cubicBezTo>
                  <a:pt x="5928085" y="-56409"/>
                  <a:pt x="6162108" y="61849"/>
                  <a:pt x="6486670" y="0"/>
                </a:cubicBezTo>
                <a:cubicBezTo>
                  <a:pt x="6811232" y="-61849"/>
                  <a:pt x="6836252" y="57477"/>
                  <a:pt x="6974605" y="0"/>
                </a:cubicBezTo>
                <a:cubicBezTo>
                  <a:pt x="7112958" y="-57477"/>
                  <a:pt x="7247819" y="21953"/>
                  <a:pt x="7462541" y="0"/>
                </a:cubicBezTo>
                <a:cubicBezTo>
                  <a:pt x="7677263" y="-21953"/>
                  <a:pt x="7877446" y="52926"/>
                  <a:pt x="8122689" y="0"/>
                </a:cubicBezTo>
                <a:cubicBezTo>
                  <a:pt x="8367932" y="-52926"/>
                  <a:pt x="8396856" y="40283"/>
                  <a:pt x="8610624" y="0"/>
                </a:cubicBezTo>
                <a:cubicBezTo>
                  <a:pt x="8655286" y="172849"/>
                  <a:pt x="8610312" y="333963"/>
                  <a:pt x="8610624" y="434697"/>
                </a:cubicBezTo>
                <a:cubicBezTo>
                  <a:pt x="8610936" y="535431"/>
                  <a:pt x="8570827" y="726619"/>
                  <a:pt x="8610624" y="835955"/>
                </a:cubicBezTo>
                <a:cubicBezTo>
                  <a:pt x="8331299" y="885650"/>
                  <a:pt x="8121775" y="820336"/>
                  <a:pt x="7950476" y="835955"/>
                </a:cubicBezTo>
                <a:cubicBezTo>
                  <a:pt x="7779177" y="851574"/>
                  <a:pt x="7778858" y="818670"/>
                  <a:pt x="7634753" y="835955"/>
                </a:cubicBezTo>
                <a:cubicBezTo>
                  <a:pt x="7490648" y="853240"/>
                  <a:pt x="7347727" y="799740"/>
                  <a:pt x="7232924" y="835955"/>
                </a:cubicBezTo>
                <a:cubicBezTo>
                  <a:pt x="7118121" y="872170"/>
                  <a:pt x="6776891" y="774464"/>
                  <a:pt x="6486670" y="835955"/>
                </a:cubicBezTo>
                <a:cubicBezTo>
                  <a:pt x="6196449" y="897446"/>
                  <a:pt x="6036768" y="807859"/>
                  <a:pt x="5912628" y="835955"/>
                </a:cubicBezTo>
                <a:cubicBezTo>
                  <a:pt x="5788488" y="864051"/>
                  <a:pt x="5686452" y="820866"/>
                  <a:pt x="5510799" y="835955"/>
                </a:cubicBezTo>
                <a:cubicBezTo>
                  <a:pt x="5335146" y="851044"/>
                  <a:pt x="5121703" y="808348"/>
                  <a:pt x="4936758" y="835955"/>
                </a:cubicBezTo>
                <a:cubicBezTo>
                  <a:pt x="4751813" y="863562"/>
                  <a:pt x="4775984" y="831657"/>
                  <a:pt x="4621035" y="835955"/>
                </a:cubicBezTo>
                <a:cubicBezTo>
                  <a:pt x="4466086" y="840253"/>
                  <a:pt x="4438922" y="803528"/>
                  <a:pt x="4305312" y="835955"/>
                </a:cubicBezTo>
                <a:cubicBezTo>
                  <a:pt x="4171702" y="868382"/>
                  <a:pt x="3979587" y="813686"/>
                  <a:pt x="3731270" y="835955"/>
                </a:cubicBezTo>
                <a:cubicBezTo>
                  <a:pt x="3482953" y="858224"/>
                  <a:pt x="3441012" y="827980"/>
                  <a:pt x="3329441" y="835955"/>
                </a:cubicBezTo>
                <a:cubicBezTo>
                  <a:pt x="3217870" y="843930"/>
                  <a:pt x="2902747" y="769876"/>
                  <a:pt x="2669293" y="835955"/>
                </a:cubicBezTo>
                <a:cubicBezTo>
                  <a:pt x="2435839" y="902034"/>
                  <a:pt x="2434616" y="827052"/>
                  <a:pt x="2267464" y="835955"/>
                </a:cubicBezTo>
                <a:cubicBezTo>
                  <a:pt x="2100312" y="844858"/>
                  <a:pt x="1772906" y="813592"/>
                  <a:pt x="1607316" y="835955"/>
                </a:cubicBezTo>
                <a:cubicBezTo>
                  <a:pt x="1441726" y="858318"/>
                  <a:pt x="1426207" y="806920"/>
                  <a:pt x="1291594" y="835955"/>
                </a:cubicBezTo>
                <a:cubicBezTo>
                  <a:pt x="1156981" y="864990"/>
                  <a:pt x="860843" y="790329"/>
                  <a:pt x="631446" y="835955"/>
                </a:cubicBezTo>
                <a:cubicBezTo>
                  <a:pt x="402049" y="881581"/>
                  <a:pt x="139228" y="781597"/>
                  <a:pt x="0" y="835955"/>
                </a:cubicBezTo>
                <a:cubicBezTo>
                  <a:pt x="-12596" y="728569"/>
                  <a:pt x="15619" y="607445"/>
                  <a:pt x="0" y="443056"/>
                </a:cubicBezTo>
                <a:cubicBezTo>
                  <a:pt x="-15619" y="278667"/>
                  <a:pt x="19966" y="156894"/>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Capital Intensity &amp; Long Asset Lives</a:t>
            </a:r>
          </a:p>
        </p:txBody>
      </p:sp>
      <p:sp>
        <p:nvSpPr>
          <p:cNvPr id="28" name="TextBox 6">
            <a:extLst>
              <a:ext uri="{FF2B5EF4-FFF2-40B4-BE49-F238E27FC236}">
                <a16:creationId xmlns:a16="http://schemas.microsoft.com/office/drawing/2014/main" id="{0050E619-B9EB-202B-DBB0-895A8C09E641}"/>
              </a:ext>
            </a:extLst>
          </p:cNvPr>
          <p:cNvSpPr txBox="1"/>
          <p:nvPr/>
        </p:nvSpPr>
        <p:spPr>
          <a:xfrm>
            <a:off x="9361822" y="7961283"/>
            <a:ext cx="8610624" cy="835955"/>
          </a:xfrm>
          <a:custGeom>
            <a:avLst/>
            <a:gdLst>
              <a:gd name="csX0" fmla="*/ 0 w 8610624"/>
              <a:gd name="csY0" fmla="*/ 0 h 835955"/>
              <a:gd name="csX1" fmla="*/ 746254 w 8610624"/>
              <a:gd name="csY1" fmla="*/ 0 h 835955"/>
              <a:gd name="csX2" fmla="*/ 1148083 w 8610624"/>
              <a:gd name="csY2" fmla="*/ 0 h 835955"/>
              <a:gd name="csX3" fmla="*/ 1722125 w 8610624"/>
              <a:gd name="csY3" fmla="*/ 0 h 835955"/>
              <a:gd name="csX4" fmla="*/ 2382273 w 8610624"/>
              <a:gd name="csY4" fmla="*/ 0 h 835955"/>
              <a:gd name="csX5" fmla="*/ 2697996 w 8610624"/>
              <a:gd name="csY5" fmla="*/ 0 h 835955"/>
              <a:gd name="csX6" fmla="*/ 3013718 w 8610624"/>
              <a:gd name="csY6" fmla="*/ 0 h 835955"/>
              <a:gd name="csX7" fmla="*/ 3759972 w 8610624"/>
              <a:gd name="csY7" fmla="*/ 0 h 835955"/>
              <a:gd name="csX8" fmla="*/ 4334014 w 8610624"/>
              <a:gd name="csY8" fmla="*/ 0 h 835955"/>
              <a:gd name="csX9" fmla="*/ 4649737 w 8610624"/>
              <a:gd name="csY9" fmla="*/ 0 h 835955"/>
              <a:gd name="csX10" fmla="*/ 5223779 w 8610624"/>
              <a:gd name="csY10" fmla="*/ 0 h 835955"/>
              <a:gd name="csX11" fmla="*/ 5970033 w 8610624"/>
              <a:gd name="csY11" fmla="*/ 0 h 835955"/>
              <a:gd name="csX12" fmla="*/ 6457968 w 8610624"/>
              <a:gd name="csY12" fmla="*/ 0 h 835955"/>
              <a:gd name="csX13" fmla="*/ 6945903 w 8610624"/>
              <a:gd name="csY13" fmla="*/ 0 h 835955"/>
              <a:gd name="csX14" fmla="*/ 7519945 w 8610624"/>
              <a:gd name="csY14" fmla="*/ 0 h 835955"/>
              <a:gd name="csX15" fmla="*/ 8610624 w 8610624"/>
              <a:gd name="csY15" fmla="*/ 0 h 835955"/>
              <a:gd name="csX16" fmla="*/ 8610624 w 8610624"/>
              <a:gd name="csY16" fmla="*/ 426337 h 835955"/>
              <a:gd name="csX17" fmla="*/ 8610624 w 8610624"/>
              <a:gd name="csY17" fmla="*/ 835955 h 835955"/>
              <a:gd name="csX18" fmla="*/ 8122689 w 8610624"/>
              <a:gd name="csY18" fmla="*/ 835955 h 835955"/>
              <a:gd name="csX19" fmla="*/ 7720860 w 8610624"/>
              <a:gd name="csY19" fmla="*/ 835955 h 835955"/>
              <a:gd name="csX20" fmla="*/ 6974605 w 8610624"/>
              <a:gd name="csY20" fmla="*/ 835955 h 835955"/>
              <a:gd name="csX21" fmla="*/ 6400564 w 8610624"/>
              <a:gd name="csY21" fmla="*/ 835955 h 835955"/>
              <a:gd name="csX22" fmla="*/ 6084841 w 8610624"/>
              <a:gd name="csY22" fmla="*/ 835955 h 835955"/>
              <a:gd name="csX23" fmla="*/ 5510799 w 8610624"/>
              <a:gd name="csY23" fmla="*/ 835955 h 835955"/>
              <a:gd name="csX24" fmla="*/ 5022864 w 8610624"/>
              <a:gd name="csY24" fmla="*/ 835955 h 835955"/>
              <a:gd name="csX25" fmla="*/ 4534929 w 8610624"/>
              <a:gd name="csY25" fmla="*/ 835955 h 835955"/>
              <a:gd name="csX26" fmla="*/ 4046993 w 8610624"/>
              <a:gd name="csY26" fmla="*/ 835955 h 835955"/>
              <a:gd name="csX27" fmla="*/ 3559058 w 8610624"/>
              <a:gd name="csY27" fmla="*/ 835955 h 835955"/>
              <a:gd name="csX28" fmla="*/ 2898910 w 8610624"/>
              <a:gd name="csY28" fmla="*/ 835955 h 835955"/>
              <a:gd name="csX29" fmla="*/ 2324868 w 8610624"/>
              <a:gd name="csY29" fmla="*/ 835955 h 835955"/>
              <a:gd name="csX30" fmla="*/ 2009146 w 8610624"/>
              <a:gd name="csY30" fmla="*/ 835955 h 835955"/>
              <a:gd name="csX31" fmla="*/ 1521210 w 8610624"/>
              <a:gd name="csY31" fmla="*/ 835955 h 835955"/>
              <a:gd name="csX32" fmla="*/ 861062 w 8610624"/>
              <a:gd name="csY32" fmla="*/ 835955 h 835955"/>
              <a:gd name="csX33" fmla="*/ 0 w 8610624"/>
              <a:gd name="csY33" fmla="*/ 835955 h 835955"/>
              <a:gd name="csX34" fmla="*/ 0 w 8610624"/>
              <a:gd name="csY34" fmla="*/ 401258 h 835955"/>
              <a:gd name="csX35" fmla="*/ 0 w 8610624"/>
              <a:gd name="csY35" fmla="*/ 0 h 835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610624" h="835955" fill="none" extrusionOk="0">
                <a:moveTo>
                  <a:pt x="0" y="0"/>
                </a:moveTo>
                <a:cubicBezTo>
                  <a:pt x="190726" y="-77103"/>
                  <a:pt x="548986" y="85955"/>
                  <a:pt x="746254" y="0"/>
                </a:cubicBezTo>
                <a:cubicBezTo>
                  <a:pt x="943522" y="-85955"/>
                  <a:pt x="1012160" y="32712"/>
                  <a:pt x="1148083" y="0"/>
                </a:cubicBezTo>
                <a:cubicBezTo>
                  <a:pt x="1284006" y="-32712"/>
                  <a:pt x="1512135" y="59488"/>
                  <a:pt x="1722125" y="0"/>
                </a:cubicBezTo>
                <a:cubicBezTo>
                  <a:pt x="1932115" y="-59488"/>
                  <a:pt x="2077462" y="36028"/>
                  <a:pt x="2382273" y="0"/>
                </a:cubicBezTo>
                <a:cubicBezTo>
                  <a:pt x="2687084" y="-36028"/>
                  <a:pt x="2574823" y="11659"/>
                  <a:pt x="2697996" y="0"/>
                </a:cubicBezTo>
                <a:cubicBezTo>
                  <a:pt x="2821169" y="-11659"/>
                  <a:pt x="2933141" y="20704"/>
                  <a:pt x="3013718" y="0"/>
                </a:cubicBezTo>
                <a:cubicBezTo>
                  <a:pt x="3094295" y="-20704"/>
                  <a:pt x="3388544" y="82845"/>
                  <a:pt x="3759972" y="0"/>
                </a:cubicBezTo>
                <a:cubicBezTo>
                  <a:pt x="4131400" y="-82845"/>
                  <a:pt x="4204405" y="15810"/>
                  <a:pt x="4334014" y="0"/>
                </a:cubicBezTo>
                <a:cubicBezTo>
                  <a:pt x="4463623" y="-15810"/>
                  <a:pt x="4564514" y="22491"/>
                  <a:pt x="4649737" y="0"/>
                </a:cubicBezTo>
                <a:cubicBezTo>
                  <a:pt x="4734960" y="-22491"/>
                  <a:pt x="4964620" y="1542"/>
                  <a:pt x="5223779" y="0"/>
                </a:cubicBezTo>
                <a:cubicBezTo>
                  <a:pt x="5482938" y="-1542"/>
                  <a:pt x="5603429" y="46452"/>
                  <a:pt x="5970033" y="0"/>
                </a:cubicBezTo>
                <a:cubicBezTo>
                  <a:pt x="6336637" y="-46452"/>
                  <a:pt x="6339435" y="36866"/>
                  <a:pt x="6457968" y="0"/>
                </a:cubicBezTo>
                <a:cubicBezTo>
                  <a:pt x="6576502" y="-36866"/>
                  <a:pt x="6769735" y="56516"/>
                  <a:pt x="6945903" y="0"/>
                </a:cubicBezTo>
                <a:cubicBezTo>
                  <a:pt x="7122072" y="-56516"/>
                  <a:pt x="7240977" y="10627"/>
                  <a:pt x="7519945" y="0"/>
                </a:cubicBezTo>
                <a:cubicBezTo>
                  <a:pt x="7798913" y="-10627"/>
                  <a:pt x="8308051" y="26475"/>
                  <a:pt x="8610624" y="0"/>
                </a:cubicBezTo>
                <a:cubicBezTo>
                  <a:pt x="8639821" y="212002"/>
                  <a:pt x="8560632" y="274470"/>
                  <a:pt x="8610624" y="426337"/>
                </a:cubicBezTo>
                <a:cubicBezTo>
                  <a:pt x="8660616" y="578204"/>
                  <a:pt x="8580799" y="690661"/>
                  <a:pt x="8610624" y="835955"/>
                </a:cubicBezTo>
                <a:cubicBezTo>
                  <a:pt x="8434773" y="855169"/>
                  <a:pt x="8344056" y="807428"/>
                  <a:pt x="8122689" y="835955"/>
                </a:cubicBezTo>
                <a:cubicBezTo>
                  <a:pt x="7901323" y="864482"/>
                  <a:pt x="7852703" y="808177"/>
                  <a:pt x="7720860" y="835955"/>
                </a:cubicBezTo>
                <a:cubicBezTo>
                  <a:pt x="7589017" y="863733"/>
                  <a:pt x="7207894" y="779428"/>
                  <a:pt x="6974605" y="835955"/>
                </a:cubicBezTo>
                <a:cubicBezTo>
                  <a:pt x="6741317" y="892482"/>
                  <a:pt x="6547828" y="810863"/>
                  <a:pt x="6400564" y="835955"/>
                </a:cubicBezTo>
                <a:cubicBezTo>
                  <a:pt x="6253300" y="861047"/>
                  <a:pt x="6184908" y="830798"/>
                  <a:pt x="6084841" y="835955"/>
                </a:cubicBezTo>
                <a:cubicBezTo>
                  <a:pt x="5984774" y="841112"/>
                  <a:pt x="5660935" y="820153"/>
                  <a:pt x="5510799" y="835955"/>
                </a:cubicBezTo>
                <a:cubicBezTo>
                  <a:pt x="5360663" y="851757"/>
                  <a:pt x="5187593" y="805563"/>
                  <a:pt x="5022864" y="835955"/>
                </a:cubicBezTo>
                <a:cubicBezTo>
                  <a:pt x="4858135" y="866347"/>
                  <a:pt x="4745492" y="800868"/>
                  <a:pt x="4534929" y="835955"/>
                </a:cubicBezTo>
                <a:cubicBezTo>
                  <a:pt x="4324367" y="871042"/>
                  <a:pt x="4169251" y="800115"/>
                  <a:pt x="4046993" y="835955"/>
                </a:cubicBezTo>
                <a:cubicBezTo>
                  <a:pt x="3924735" y="871795"/>
                  <a:pt x="3760963" y="832049"/>
                  <a:pt x="3559058" y="835955"/>
                </a:cubicBezTo>
                <a:cubicBezTo>
                  <a:pt x="3357154" y="839861"/>
                  <a:pt x="3182067" y="773280"/>
                  <a:pt x="2898910" y="835955"/>
                </a:cubicBezTo>
                <a:cubicBezTo>
                  <a:pt x="2615753" y="898630"/>
                  <a:pt x="2606279" y="821061"/>
                  <a:pt x="2324868" y="835955"/>
                </a:cubicBezTo>
                <a:cubicBezTo>
                  <a:pt x="2043457" y="850849"/>
                  <a:pt x="2129954" y="834913"/>
                  <a:pt x="2009146" y="835955"/>
                </a:cubicBezTo>
                <a:cubicBezTo>
                  <a:pt x="1888338" y="836997"/>
                  <a:pt x="1673221" y="833816"/>
                  <a:pt x="1521210" y="835955"/>
                </a:cubicBezTo>
                <a:cubicBezTo>
                  <a:pt x="1369199" y="838094"/>
                  <a:pt x="1036653" y="788643"/>
                  <a:pt x="861062" y="835955"/>
                </a:cubicBezTo>
                <a:cubicBezTo>
                  <a:pt x="685471" y="883267"/>
                  <a:pt x="291520" y="740422"/>
                  <a:pt x="0" y="835955"/>
                </a:cubicBezTo>
                <a:cubicBezTo>
                  <a:pt x="-44386" y="684523"/>
                  <a:pt x="4127" y="549754"/>
                  <a:pt x="0" y="401258"/>
                </a:cubicBezTo>
                <a:cubicBezTo>
                  <a:pt x="-4127" y="252762"/>
                  <a:pt x="30988" y="198630"/>
                  <a:pt x="0" y="0"/>
                </a:cubicBezTo>
                <a:close/>
              </a:path>
              <a:path w="8610624" h="835955" stroke="0" extrusionOk="0">
                <a:moveTo>
                  <a:pt x="0" y="0"/>
                </a:moveTo>
                <a:cubicBezTo>
                  <a:pt x="236708" y="-42281"/>
                  <a:pt x="342497" y="55006"/>
                  <a:pt x="487935" y="0"/>
                </a:cubicBezTo>
                <a:cubicBezTo>
                  <a:pt x="633373" y="-55006"/>
                  <a:pt x="707345" y="36897"/>
                  <a:pt x="803658" y="0"/>
                </a:cubicBezTo>
                <a:cubicBezTo>
                  <a:pt x="899971" y="-36897"/>
                  <a:pt x="1243769" y="12174"/>
                  <a:pt x="1549912" y="0"/>
                </a:cubicBezTo>
                <a:cubicBezTo>
                  <a:pt x="1856055" y="-12174"/>
                  <a:pt x="1910568" y="33291"/>
                  <a:pt x="2037848" y="0"/>
                </a:cubicBezTo>
                <a:cubicBezTo>
                  <a:pt x="2165128" y="-33291"/>
                  <a:pt x="2355610" y="27317"/>
                  <a:pt x="2525783" y="0"/>
                </a:cubicBezTo>
                <a:cubicBezTo>
                  <a:pt x="2695956" y="-27317"/>
                  <a:pt x="3042964" y="60449"/>
                  <a:pt x="3272037" y="0"/>
                </a:cubicBezTo>
                <a:cubicBezTo>
                  <a:pt x="3501110" y="-60449"/>
                  <a:pt x="3508617" y="44694"/>
                  <a:pt x="3673866" y="0"/>
                </a:cubicBezTo>
                <a:cubicBezTo>
                  <a:pt x="3839115" y="-44694"/>
                  <a:pt x="4137210" y="25231"/>
                  <a:pt x="4420120" y="0"/>
                </a:cubicBezTo>
                <a:cubicBezTo>
                  <a:pt x="4703030" y="-25231"/>
                  <a:pt x="4836365" y="80650"/>
                  <a:pt x="5166374" y="0"/>
                </a:cubicBezTo>
                <a:cubicBezTo>
                  <a:pt x="5496383" y="-80650"/>
                  <a:pt x="5552747" y="56409"/>
                  <a:pt x="5740416" y="0"/>
                </a:cubicBezTo>
                <a:cubicBezTo>
                  <a:pt x="5928085" y="-56409"/>
                  <a:pt x="6162108" y="61849"/>
                  <a:pt x="6486670" y="0"/>
                </a:cubicBezTo>
                <a:cubicBezTo>
                  <a:pt x="6811232" y="-61849"/>
                  <a:pt x="6836252" y="57477"/>
                  <a:pt x="6974605" y="0"/>
                </a:cubicBezTo>
                <a:cubicBezTo>
                  <a:pt x="7112958" y="-57477"/>
                  <a:pt x="7247819" y="21953"/>
                  <a:pt x="7462541" y="0"/>
                </a:cubicBezTo>
                <a:cubicBezTo>
                  <a:pt x="7677263" y="-21953"/>
                  <a:pt x="7877446" y="52926"/>
                  <a:pt x="8122689" y="0"/>
                </a:cubicBezTo>
                <a:cubicBezTo>
                  <a:pt x="8367932" y="-52926"/>
                  <a:pt x="8396856" y="40283"/>
                  <a:pt x="8610624" y="0"/>
                </a:cubicBezTo>
                <a:cubicBezTo>
                  <a:pt x="8655286" y="172849"/>
                  <a:pt x="8610312" y="333963"/>
                  <a:pt x="8610624" y="434697"/>
                </a:cubicBezTo>
                <a:cubicBezTo>
                  <a:pt x="8610936" y="535431"/>
                  <a:pt x="8570827" y="726619"/>
                  <a:pt x="8610624" y="835955"/>
                </a:cubicBezTo>
                <a:cubicBezTo>
                  <a:pt x="8331299" y="885650"/>
                  <a:pt x="8121775" y="820336"/>
                  <a:pt x="7950476" y="835955"/>
                </a:cubicBezTo>
                <a:cubicBezTo>
                  <a:pt x="7779177" y="851574"/>
                  <a:pt x="7778858" y="818670"/>
                  <a:pt x="7634753" y="835955"/>
                </a:cubicBezTo>
                <a:cubicBezTo>
                  <a:pt x="7490648" y="853240"/>
                  <a:pt x="7347727" y="799740"/>
                  <a:pt x="7232924" y="835955"/>
                </a:cubicBezTo>
                <a:cubicBezTo>
                  <a:pt x="7118121" y="872170"/>
                  <a:pt x="6776891" y="774464"/>
                  <a:pt x="6486670" y="835955"/>
                </a:cubicBezTo>
                <a:cubicBezTo>
                  <a:pt x="6196449" y="897446"/>
                  <a:pt x="6036768" y="807859"/>
                  <a:pt x="5912628" y="835955"/>
                </a:cubicBezTo>
                <a:cubicBezTo>
                  <a:pt x="5788488" y="864051"/>
                  <a:pt x="5686452" y="820866"/>
                  <a:pt x="5510799" y="835955"/>
                </a:cubicBezTo>
                <a:cubicBezTo>
                  <a:pt x="5335146" y="851044"/>
                  <a:pt x="5121703" y="808348"/>
                  <a:pt x="4936758" y="835955"/>
                </a:cubicBezTo>
                <a:cubicBezTo>
                  <a:pt x="4751813" y="863562"/>
                  <a:pt x="4775984" y="831657"/>
                  <a:pt x="4621035" y="835955"/>
                </a:cubicBezTo>
                <a:cubicBezTo>
                  <a:pt x="4466086" y="840253"/>
                  <a:pt x="4438922" y="803528"/>
                  <a:pt x="4305312" y="835955"/>
                </a:cubicBezTo>
                <a:cubicBezTo>
                  <a:pt x="4171702" y="868382"/>
                  <a:pt x="3979587" y="813686"/>
                  <a:pt x="3731270" y="835955"/>
                </a:cubicBezTo>
                <a:cubicBezTo>
                  <a:pt x="3482953" y="858224"/>
                  <a:pt x="3441012" y="827980"/>
                  <a:pt x="3329441" y="835955"/>
                </a:cubicBezTo>
                <a:cubicBezTo>
                  <a:pt x="3217870" y="843930"/>
                  <a:pt x="2902747" y="769876"/>
                  <a:pt x="2669293" y="835955"/>
                </a:cubicBezTo>
                <a:cubicBezTo>
                  <a:pt x="2435839" y="902034"/>
                  <a:pt x="2434616" y="827052"/>
                  <a:pt x="2267464" y="835955"/>
                </a:cubicBezTo>
                <a:cubicBezTo>
                  <a:pt x="2100312" y="844858"/>
                  <a:pt x="1772906" y="813592"/>
                  <a:pt x="1607316" y="835955"/>
                </a:cubicBezTo>
                <a:cubicBezTo>
                  <a:pt x="1441726" y="858318"/>
                  <a:pt x="1426207" y="806920"/>
                  <a:pt x="1291594" y="835955"/>
                </a:cubicBezTo>
                <a:cubicBezTo>
                  <a:pt x="1156981" y="864990"/>
                  <a:pt x="860843" y="790329"/>
                  <a:pt x="631446" y="835955"/>
                </a:cubicBezTo>
                <a:cubicBezTo>
                  <a:pt x="402049" y="881581"/>
                  <a:pt x="139228" y="781597"/>
                  <a:pt x="0" y="835955"/>
                </a:cubicBezTo>
                <a:cubicBezTo>
                  <a:pt x="-12596" y="728569"/>
                  <a:pt x="15619" y="607445"/>
                  <a:pt x="0" y="443056"/>
                </a:cubicBezTo>
                <a:cubicBezTo>
                  <a:pt x="-15619" y="278667"/>
                  <a:pt x="19966" y="156894"/>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Brewery &amp; Packaging Upgrades</a:t>
            </a:r>
          </a:p>
        </p:txBody>
      </p:sp>
      <p:sp>
        <p:nvSpPr>
          <p:cNvPr id="29" name="Right Arrow 28">
            <a:extLst>
              <a:ext uri="{FF2B5EF4-FFF2-40B4-BE49-F238E27FC236}">
                <a16:creationId xmlns:a16="http://schemas.microsoft.com/office/drawing/2014/main" id="{E9B0E15F-3192-C2A5-3A74-E3B258B9C555}"/>
              </a:ext>
            </a:extLst>
          </p:cNvPr>
          <p:cNvSpPr/>
          <p:nvPr/>
        </p:nvSpPr>
        <p:spPr>
          <a:xfrm>
            <a:off x="7459261" y="2717162"/>
            <a:ext cx="1868964" cy="152400"/>
          </a:xfrm>
          <a:prstGeom prst="rightArrow">
            <a:avLst/>
          </a:prstGeom>
          <a:solidFill>
            <a:srgbClr val="2AB4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Arrow 29">
            <a:extLst>
              <a:ext uri="{FF2B5EF4-FFF2-40B4-BE49-F238E27FC236}">
                <a16:creationId xmlns:a16="http://schemas.microsoft.com/office/drawing/2014/main" id="{80F79684-B3EF-C793-CEF5-72ADBD359213}"/>
              </a:ext>
            </a:extLst>
          </p:cNvPr>
          <p:cNvSpPr/>
          <p:nvPr/>
        </p:nvSpPr>
        <p:spPr>
          <a:xfrm>
            <a:off x="7459261" y="3833402"/>
            <a:ext cx="1868964" cy="152400"/>
          </a:xfrm>
          <a:prstGeom prst="rightArrow">
            <a:avLst/>
          </a:prstGeom>
          <a:solidFill>
            <a:srgbClr val="2AB4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ight Arrow 30">
            <a:extLst>
              <a:ext uri="{FF2B5EF4-FFF2-40B4-BE49-F238E27FC236}">
                <a16:creationId xmlns:a16="http://schemas.microsoft.com/office/drawing/2014/main" id="{701107A1-DB36-C57E-FBEC-F89DDFA54956}"/>
              </a:ext>
            </a:extLst>
          </p:cNvPr>
          <p:cNvSpPr/>
          <p:nvPr/>
        </p:nvSpPr>
        <p:spPr>
          <a:xfrm>
            <a:off x="7459261" y="4913795"/>
            <a:ext cx="1868964" cy="152400"/>
          </a:xfrm>
          <a:prstGeom prst="rightArrow">
            <a:avLst/>
          </a:prstGeom>
          <a:solidFill>
            <a:srgbClr val="2AB4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Arrow 31">
            <a:extLst>
              <a:ext uri="{FF2B5EF4-FFF2-40B4-BE49-F238E27FC236}">
                <a16:creationId xmlns:a16="http://schemas.microsoft.com/office/drawing/2014/main" id="{061A23EE-8AD6-2686-C347-FBA86B56E195}"/>
              </a:ext>
            </a:extLst>
          </p:cNvPr>
          <p:cNvSpPr/>
          <p:nvPr/>
        </p:nvSpPr>
        <p:spPr>
          <a:xfrm>
            <a:off x="7456154" y="6055698"/>
            <a:ext cx="1868964" cy="152400"/>
          </a:xfrm>
          <a:prstGeom prst="rightArrow">
            <a:avLst/>
          </a:prstGeom>
          <a:solidFill>
            <a:srgbClr val="2AB4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Arrow 32">
            <a:extLst>
              <a:ext uri="{FF2B5EF4-FFF2-40B4-BE49-F238E27FC236}">
                <a16:creationId xmlns:a16="http://schemas.microsoft.com/office/drawing/2014/main" id="{9199C981-FF54-5DE3-6789-D2E85CE94EB8}"/>
              </a:ext>
            </a:extLst>
          </p:cNvPr>
          <p:cNvSpPr/>
          <p:nvPr/>
        </p:nvSpPr>
        <p:spPr>
          <a:xfrm>
            <a:off x="7456154" y="7104317"/>
            <a:ext cx="1868964" cy="152400"/>
          </a:xfrm>
          <a:prstGeom prst="rightArrow">
            <a:avLst/>
          </a:prstGeom>
          <a:solidFill>
            <a:srgbClr val="2AB4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Arrow 33">
            <a:extLst>
              <a:ext uri="{FF2B5EF4-FFF2-40B4-BE49-F238E27FC236}">
                <a16:creationId xmlns:a16="http://schemas.microsoft.com/office/drawing/2014/main" id="{1C6AEBC2-AF4D-AA49-ED17-236C9A70A46E}"/>
              </a:ext>
            </a:extLst>
          </p:cNvPr>
          <p:cNvSpPr/>
          <p:nvPr/>
        </p:nvSpPr>
        <p:spPr>
          <a:xfrm>
            <a:off x="7456154" y="8195194"/>
            <a:ext cx="1868964" cy="152400"/>
          </a:xfrm>
          <a:prstGeom prst="rightArrow">
            <a:avLst/>
          </a:prstGeom>
          <a:solidFill>
            <a:srgbClr val="2AB4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2354912"/>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92B7F-1948-E9D2-6E6B-A75D320F373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28829DF-6F44-9702-1C77-E80ECB7AA6F9}"/>
              </a:ext>
            </a:extLst>
          </p:cNvPr>
          <p:cNvSpPr/>
          <p:nvPr/>
        </p:nvSpPr>
        <p:spPr>
          <a:xfrm rot="-6664043">
            <a:off x="-4052117" y="-737535"/>
            <a:ext cx="11511802" cy="11511802"/>
          </a:xfrm>
          <a:custGeom>
            <a:avLst/>
            <a:gdLst/>
            <a:ahLst/>
            <a:cxnLst/>
            <a:rect l="l" t="t" r="r" b="b"/>
            <a:pathLst>
              <a:path w="11511802" h="11511802">
                <a:moveTo>
                  <a:pt x="0" y="0"/>
                </a:moveTo>
                <a:lnTo>
                  <a:pt x="11511802" y="0"/>
                </a:lnTo>
                <a:lnTo>
                  <a:pt x="11511802" y="11511802"/>
                </a:lnTo>
                <a:lnTo>
                  <a:pt x="0" y="11511802"/>
                </a:lnTo>
                <a:lnTo>
                  <a:pt x="0" y="0"/>
                </a:lnTo>
                <a:close/>
              </a:path>
            </a:pathLst>
          </a:custGeom>
          <a:blipFill>
            <a:blip r:embed="rId3">
              <a:alphaModFix amt="4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A5D50259-D659-6209-666D-4D2ECD3FA37F}"/>
              </a:ext>
            </a:extLst>
          </p:cNvPr>
          <p:cNvSpPr/>
          <p:nvPr/>
        </p:nvSpPr>
        <p:spPr>
          <a:xfrm rot="-6284008">
            <a:off x="12761683" y="7147182"/>
            <a:ext cx="4789367" cy="7690070"/>
          </a:xfrm>
          <a:custGeom>
            <a:avLst/>
            <a:gdLst/>
            <a:ahLst/>
            <a:cxnLst/>
            <a:rect l="l" t="t" r="r" b="b"/>
            <a:pathLst>
              <a:path w="4789367" h="7690070">
                <a:moveTo>
                  <a:pt x="0" y="0"/>
                </a:moveTo>
                <a:lnTo>
                  <a:pt x="4789367" y="0"/>
                </a:lnTo>
                <a:lnTo>
                  <a:pt x="4789367" y="7690070"/>
                </a:lnTo>
                <a:lnTo>
                  <a:pt x="0" y="7690070"/>
                </a:lnTo>
                <a:lnTo>
                  <a:pt x="0" y="0"/>
                </a:lnTo>
                <a:close/>
              </a:path>
            </a:pathLst>
          </a:custGeom>
          <a:blipFill>
            <a:blip r:embed="rId5">
              <a:alphaModFix amt="50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a:extLst>
              <a:ext uri="{FF2B5EF4-FFF2-40B4-BE49-F238E27FC236}">
                <a16:creationId xmlns:a16="http://schemas.microsoft.com/office/drawing/2014/main" id="{E503FFD9-D76B-D09F-E493-C5E84A53A79F}"/>
              </a:ext>
            </a:extLst>
          </p:cNvPr>
          <p:cNvSpPr txBox="1"/>
          <p:nvPr/>
        </p:nvSpPr>
        <p:spPr>
          <a:xfrm>
            <a:off x="1028700" y="1200150"/>
            <a:ext cx="12987470" cy="1164358"/>
          </a:xfrm>
          <a:prstGeom prst="rect">
            <a:avLst/>
          </a:prstGeom>
        </p:spPr>
        <p:txBody>
          <a:bodyPr wrap="square" lIns="0" tIns="0" rIns="0" bIns="0" rtlCol="0" anchor="t">
            <a:spAutoFit/>
          </a:bodyPr>
          <a:lstStyle/>
          <a:p>
            <a:pPr algn="l">
              <a:lnSpc>
                <a:spcPts val="9000"/>
              </a:lnSpc>
            </a:pPr>
            <a:r>
              <a:rPr lang="en-US" sz="9000">
                <a:solidFill>
                  <a:srgbClr val="2AB4D4"/>
                </a:solidFill>
                <a:latin typeface="Abril Fatface"/>
                <a:ea typeface="Abril Fatface"/>
                <a:cs typeface="Abril Fatface"/>
                <a:sym typeface="Abril Fatface"/>
              </a:rPr>
              <a:t>DCF Sensitivity Analysis</a:t>
            </a:r>
          </a:p>
        </p:txBody>
      </p:sp>
      <p:sp>
        <p:nvSpPr>
          <p:cNvPr id="8" name="Freeform 8">
            <a:extLst>
              <a:ext uri="{FF2B5EF4-FFF2-40B4-BE49-F238E27FC236}">
                <a16:creationId xmlns:a16="http://schemas.microsoft.com/office/drawing/2014/main" id="{EF6D52EF-754F-3D53-0935-F457C196F684}"/>
              </a:ext>
            </a:extLst>
          </p:cNvPr>
          <p:cNvSpPr/>
          <p:nvPr/>
        </p:nvSpPr>
        <p:spPr>
          <a:xfrm rot="1505868">
            <a:off x="9245019" y="-4340343"/>
            <a:ext cx="12580534" cy="8680686"/>
          </a:xfrm>
          <a:custGeom>
            <a:avLst/>
            <a:gdLst/>
            <a:ahLst/>
            <a:cxnLst/>
            <a:rect l="l" t="t" r="r" b="b"/>
            <a:pathLst>
              <a:path w="12580534" h="8680686">
                <a:moveTo>
                  <a:pt x="0" y="0"/>
                </a:moveTo>
                <a:lnTo>
                  <a:pt x="12580534" y="0"/>
                </a:lnTo>
                <a:lnTo>
                  <a:pt x="12580534" y="8680686"/>
                </a:lnTo>
                <a:lnTo>
                  <a:pt x="0" y="8680686"/>
                </a:lnTo>
                <a:lnTo>
                  <a:pt x="0" y="0"/>
                </a:lnTo>
                <a:close/>
              </a:path>
            </a:pathLst>
          </a:custGeom>
          <a:blipFill>
            <a:blip r:embed="rId7">
              <a:alphaModFix amt="50000"/>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9" name="Picture 4" descr="Home | Molson Coors">
            <a:extLst>
              <a:ext uri="{FF2B5EF4-FFF2-40B4-BE49-F238E27FC236}">
                <a16:creationId xmlns:a16="http://schemas.microsoft.com/office/drawing/2014/main" id="{AD833DB8-759A-D525-6ACB-45BD2F7BAC0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A table with numbers and symbols&#10;&#10;AI-generated content may be incorrect.">
            <a:extLst>
              <a:ext uri="{FF2B5EF4-FFF2-40B4-BE49-F238E27FC236}">
                <a16:creationId xmlns:a16="http://schemas.microsoft.com/office/drawing/2014/main" id="{A4760637-F92C-1DB3-9D3C-D4EC67A7E5E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565" y="3064155"/>
            <a:ext cx="18254870" cy="3689350"/>
          </a:xfrm>
          <a:prstGeom prst="rect">
            <a:avLst/>
          </a:prstGeom>
        </p:spPr>
      </p:pic>
      <p:sp>
        <p:nvSpPr>
          <p:cNvPr id="17" name="TextBox 6">
            <a:extLst>
              <a:ext uri="{FF2B5EF4-FFF2-40B4-BE49-F238E27FC236}">
                <a16:creationId xmlns:a16="http://schemas.microsoft.com/office/drawing/2014/main" id="{DBF329A9-2EEE-CB9D-6519-6084975D2991}"/>
              </a:ext>
            </a:extLst>
          </p:cNvPr>
          <p:cNvSpPr txBox="1"/>
          <p:nvPr/>
        </p:nvSpPr>
        <p:spPr>
          <a:xfrm>
            <a:off x="7735853" y="2458604"/>
            <a:ext cx="2816293" cy="511455"/>
          </a:xfrm>
          <a:custGeom>
            <a:avLst/>
            <a:gdLst>
              <a:gd name="csX0" fmla="*/ 0 w 2816293"/>
              <a:gd name="csY0" fmla="*/ 0 h 511455"/>
              <a:gd name="csX1" fmla="*/ 535096 w 2816293"/>
              <a:gd name="csY1" fmla="*/ 0 h 511455"/>
              <a:gd name="csX2" fmla="*/ 1098354 w 2816293"/>
              <a:gd name="csY2" fmla="*/ 0 h 511455"/>
              <a:gd name="csX3" fmla="*/ 1689776 w 2816293"/>
              <a:gd name="csY3" fmla="*/ 0 h 511455"/>
              <a:gd name="csX4" fmla="*/ 2281197 w 2816293"/>
              <a:gd name="csY4" fmla="*/ 0 h 511455"/>
              <a:gd name="csX5" fmla="*/ 2816293 w 2816293"/>
              <a:gd name="csY5" fmla="*/ 0 h 511455"/>
              <a:gd name="csX6" fmla="*/ 2816293 w 2816293"/>
              <a:gd name="csY6" fmla="*/ 511455 h 511455"/>
              <a:gd name="csX7" fmla="*/ 2196709 w 2816293"/>
              <a:gd name="csY7" fmla="*/ 511455 h 511455"/>
              <a:gd name="csX8" fmla="*/ 1577124 w 2816293"/>
              <a:gd name="csY8" fmla="*/ 511455 h 511455"/>
              <a:gd name="csX9" fmla="*/ 1013865 w 2816293"/>
              <a:gd name="csY9" fmla="*/ 511455 h 511455"/>
              <a:gd name="csX10" fmla="*/ 0 w 2816293"/>
              <a:gd name="csY10" fmla="*/ 511455 h 511455"/>
              <a:gd name="csX11" fmla="*/ 0 w 2816293"/>
              <a:gd name="csY11" fmla="*/ 0 h 5114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816293" h="511455" fill="none" extrusionOk="0">
                <a:moveTo>
                  <a:pt x="0" y="0"/>
                </a:moveTo>
                <a:cubicBezTo>
                  <a:pt x="174101" y="-27818"/>
                  <a:pt x="378561" y="46954"/>
                  <a:pt x="535096" y="0"/>
                </a:cubicBezTo>
                <a:cubicBezTo>
                  <a:pt x="691631" y="-46954"/>
                  <a:pt x="837402" y="67111"/>
                  <a:pt x="1098354" y="0"/>
                </a:cubicBezTo>
                <a:cubicBezTo>
                  <a:pt x="1359306" y="-67111"/>
                  <a:pt x="1558193" y="65416"/>
                  <a:pt x="1689776" y="0"/>
                </a:cubicBezTo>
                <a:cubicBezTo>
                  <a:pt x="1821359" y="-65416"/>
                  <a:pt x="1989751" y="46384"/>
                  <a:pt x="2281197" y="0"/>
                </a:cubicBezTo>
                <a:cubicBezTo>
                  <a:pt x="2572643" y="-46384"/>
                  <a:pt x="2661675" y="25512"/>
                  <a:pt x="2816293" y="0"/>
                </a:cubicBezTo>
                <a:cubicBezTo>
                  <a:pt x="2823738" y="215352"/>
                  <a:pt x="2780251" y="304792"/>
                  <a:pt x="2816293" y="511455"/>
                </a:cubicBezTo>
                <a:cubicBezTo>
                  <a:pt x="2596004" y="512819"/>
                  <a:pt x="2437140" y="473636"/>
                  <a:pt x="2196709" y="511455"/>
                </a:cubicBezTo>
                <a:cubicBezTo>
                  <a:pt x="1956278" y="549274"/>
                  <a:pt x="1800883" y="511029"/>
                  <a:pt x="1577124" y="511455"/>
                </a:cubicBezTo>
                <a:cubicBezTo>
                  <a:pt x="1353365" y="511881"/>
                  <a:pt x="1127222" y="448140"/>
                  <a:pt x="1013865" y="511455"/>
                </a:cubicBezTo>
                <a:cubicBezTo>
                  <a:pt x="900508" y="574770"/>
                  <a:pt x="361244" y="473984"/>
                  <a:pt x="0" y="511455"/>
                </a:cubicBezTo>
                <a:cubicBezTo>
                  <a:pt x="-6038" y="337775"/>
                  <a:pt x="14431" y="206198"/>
                  <a:pt x="0" y="0"/>
                </a:cubicBezTo>
                <a:close/>
              </a:path>
              <a:path w="2816293" h="511455" stroke="0" extrusionOk="0">
                <a:moveTo>
                  <a:pt x="0" y="0"/>
                </a:moveTo>
                <a:cubicBezTo>
                  <a:pt x="218059" y="-50542"/>
                  <a:pt x="312646" y="40658"/>
                  <a:pt x="535096" y="0"/>
                </a:cubicBezTo>
                <a:cubicBezTo>
                  <a:pt x="757546" y="-40658"/>
                  <a:pt x="805589" y="13822"/>
                  <a:pt x="1013865" y="0"/>
                </a:cubicBezTo>
                <a:cubicBezTo>
                  <a:pt x="1222141" y="-13822"/>
                  <a:pt x="1346080" y="55939"/>
                  <a:pt x="1633450" y="0"/>
                </a:cubicBezTo>
                <a:cubicBezTo>
                  <a:pt x="1920820" y="-55939"/>
                  <a:pt x="1965998" y="30701"/>
                  <a:pt x="2168546" y="0"/>
                </a:cubicBezTo>
                <a:cubicBezTo>
                  <a:pt x="2371094" y="-30701"/>
                  <a:pt x="2497214" y="24917"/>
                  <a:pt x="2816293" y="0"/>
                </a:cubicBezTo>
                <a:cubicBezTo>
                  <a:pt x="2829522" y="221442"/>
                  <a:pt x="2807824" y="399056"/>
                  <a:pt x="2816293" y="511455"/>
                </a:cubicBezTo>
                <a:cubicBezTo>
                  <a:pt x="2628638" y="567826"/>
                  <a:pt x="2431747" y="445290"/>
                  <a:pt x="2253034" y="511455"/>
                </a:cubicBezTo>
                <a:cubicBezTo>
                  <a:pt x="2074321" y="577620"/>
                  <a:pt x="1870719" y="455809"/>
                  <a:pt x="1633450" y="511455"/>
                </a:cubicBezTo>
                <a:cubicBezTo>
                  <a:pt x="1396181" y="567101"/>
                  <a:pt x="1328468" y="492359"/>
                  <a:pt x="1154680" y="511455"/>
                </a:cubicBezTo>
                <a:cubicBezTo>
                  <a:pt x="980892" y="530551"/>
                  <a:pt x="761820" y="458255"/>
                  <a:pt x="591422" y="511455"/>
                </a:cubicBezTo>
                <a:cubicBezTo>
                  <a:pt x="421024" y="564655"/>
                  <a:pt x="124815" y="503677"/>
                  <a:pt x="0" y="511455"/>
                </a:cubicBezTo>
                <a:cubicBezTo>
                  <a:pt x="-12708" y="327251"/>
                  <a:pt x="30525" y="144678"/>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gn="ctr">
              <a:lnSpc>
                <a:spcPts val="3499"/>
              </a:lnSpc>
            </a:pPr>
            <a:r>
              <a:rPr lang="en-US" sz="3200">
                <a:solidFill>
                  <a:srgbClr val="004AAE"/>
                </a:solidFill>
                <a:latin typeface="Abril Fatface"/>
                <a:ea typeface="Abril Fatface"/>
                <a:cs typeface="Abril Fatface"/>
                <a:sym typeface="Abril Fatface"/>
              </a:rPr>
              <a:t>WACC</a:t>
            </a:r>
          </a:p>
        </p:txBody>
      </p:sp>
      <p:sp>
        <p:nvSpPr>
          <p:cNvPr id="18" name="TextBox 6">
            <a:extLst>
              <a:ext uri="{FF2B5EF4-FFF2-40B4-BE49-F238E27FC236}">
                <a16:creationId xmlns:a16="http://schemas.microsoft.com/office/drawing/2014/main" id="{BF14A0D9-D671-1EDB-4A16-014FDA9DA825}"/>
              </a:ext>
            </a:extLst>
          </p:cNvPr>
          <p:cNvSpPr txBox="1"/>
          <p:nvPr/>
        </p:nvSpPr>
        <p:spPr>
          <a:xfrm>
            <a:off x="16565" y="6847601"/>
            <a:ext cx="2117035" cy="1496299"/>
          </a:xfrm>
          <a:custGeom>
            <a:avLst/>
            <a:gdLst>
              <a:gd name="csX0" fmla="*/ 0 w 2117035"/>
              <a:gd name="csY0" fmla="*/ 0 h 1496299"/>
              <a:gd name="csX1" fmla="*/ 571599 w 2117035"/>
              <a:gd name="csY1" fmla="*/ 0 h 1496299"/>
              <a:gd name="csX2" fmla="*/ 1122029 w 2117035"/>
              <a:gd name="csY2" fmla="*/ 0 h 1496299"/>
              <a:gd name="csX3" fmla="*/ 2117035 w 2117035"/>
              <a:gd name="csY3" fmla="*/ 0 h 1496299"/>
              <a:gd name="csX4" fmla="*/ 2117035 w 2117035"/>
              <a:gd name="csY4" fmla="*/ 453877 h 1496299"/>
              <a:gd name="csX5" fmla="*/ 2117035 w 2117035"/>
              <a:gd name="csY5" fmla="*/ 982570 h 1496299"/>
              <a:gd name="csX6" fmla="*/ 2117035 w 2117035"/>
              <a:gd name="csY6" fmla="*/ 1496299 h 1496299"/>
              <a:gd name="csX7" fmla="*/ 1630117 w 2117035"/>
              <a:gd name="csY7" fmla="*/ 1496299 h 1496299"/>
              <a:gd name="csX8" fmla="*/ 1122029 w 2117035"/>
              <a:gd name="csY8" fmla="*/ 1496299 h 1496299"/>
              <a:gd name="csX9" fmla="*/ 656281 w 2117035"/>
              <a:gd name="csY9" fmla="*/ 1496299 h 1496299"/>
              <a:gd name="csX10" fmla="*/ 0 w 2117035"/>
              <a:gd name="csY10" fmla="*/ 1496299 h 1496299"/>
              <a:gd name="csX11" fmla="*/ 0 w 2117035"/>
              <a:gd name="csY11" fmla="*/ 982570 h 1496299"/>
              <a:gd name="csX12" fmla="*/ 0 w 2117035"/>
              <a:gd name="csY12" fmla="*/ 528692 h 1496299"/>
              <a:gd name="csX13" fmla="*/ 0 w 2117035"/>
              <a:gd name="csY13" fmla="*/ 0 h 1496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117035" h="1496299" fill="none" extrusionOk="0">
                <a:moveTo>
                  <a:pt x="0" y="0"/>
                </a:moveTo>
                <a:cubicBezTo>
                  <a:pt x="233861" y="-58830"/>
                  <a:pt x="327983" y="9337"/>
                  <a:pt x="571599" y="0"/>
                </a:cubicBezTo>
                <a:cubicBezTo>
                  <a:pt x="815215" y="-9337"/>
                  <a:pt x="926064" y="38630"/>
                  <a:pt x="1122029" y="0"/>
                </a:cubicBezTo>
                <a:cubicBezTo>
                  <a:pt x="1317994" y="-38630"/>
                  <a:pt x="1710362" y="48179"/>
                  <a:pt x="2117035" y="0"/>
                </a:cubicBezTo>
                <a:cubicBezTo>
                  <a:pt x="2165962" y="161827"/>
                  <a:pt x="2104159" y="285869"/>
                  <a:pt x="2117035" y="453877"/>
                </a:cubicBezTo>
                <a:cubicBezTo>
                  <a:pt x="2129911" y="621885"/>
                  <a:pt x="2096883" y="760196"/>
                  <a:pt x="2117035" y="982570"/>
                </a:cubicBezTo>
                <a:cubicBezTo>
                  <a:pt x="2137187" y="1204944"/>
                  <a:pt x="2056424" y="1323405"/>
                  <a:pt x="2117035" y="1496299"/>
                </a:cubicBezTo>
                <a:cubicBezTo>
                  <a:pt x="1960284" y="1532984"/>
                  <a:pt x="1861517" y="1464397"/>
                  <a:pt x="1630117" y="1496299"/>
                </a:cubicBezTo>
                <a:cubicBezTo>
                  <a:pt x="1398717" y="1528201"/>
                  <a:pt x="1336164" y="1467724"/>
                  <a:pt x="1122029" y="1496299"/>
                </a:cubicBezTo>
                <a:cubicBezTo>
                  <a:pt x="907894" y="1524874"/>
                  <a:pt x="777285" y="1496182"/>
                  <a:pt x="656281" y="1496299"/>
                </a:cubicBezTo>
                <a:cubicBezTo>
                  <a:pt x="535277" y="1496416"/>
                  <a:pt x="150295" y="1484179"/>
                  <a:pt x="0" y="1496299"/>
                </a:cubicBezTo>
                <a:cubicBezTo>
                  <a:pt x="-32543" y="1356776"/>
                  <a:pt x="53620" y="1158036"/>
                  <a:pt x="0" y="982570"/>
                </a:cubicBezTo>
                <a:cubicBezTo>
                  <a:pt x="-53620" y="807104"/>
                  <a:pt x="32158" y="631551"/>
                  <a:pt x="0" y="528692"/>
                </a:cubicBezTo>
                <a:cubicBezTo>
                  <a:pt x="-32158" y="425833"/>
                  <a:pt x="54493" y="212720"/>
                  <a:pt x="0" y="0"/>
                </a:cubicBezTo>
                <a:close/>
              </a:path>
              <a:path w="2117035" h="1496299" stroke="0" extrusionOk="0">
                <a:moveTo>
                  <a:pt x="0" y="0"/>
                </a:moveTo>
                <a:cubicBezTo>
                  <a:pt x="231994" y="-32716"/>
                  <a:pt x="278350" y="21213"/>
                  <a:pt x="508088" y="0"/>
                </a:cubicBezTo>
                <a:cubicBezTo>
                  <a:pt x="737826" y="-21213"/>
                  <a:pt x="775042" y="21088"/>
                  <a:pt x="973836" y="0"/>
                </a:cubicBezTo>
                <a:cubicBezTo>
                  <a:pt x="1172630" y="-21088"/>
                  <a:pt x="1335630" y="67973"/>
                  <a:pt x="1545436" y="0"/>
                </a:cubicBezTo>
                <a:cubicBezTo>
                  <a:pt x="1755242" y="-67973"/>
                  <a:pt x="1877816" y="58072"/>
                  <a:pt x="2117035" y="0"/>
                </a:cubicBezTo>
                <a:cubicBezTo>
                  <a:pt x="2172876" y="110730"/>
                  <a:pt x="2115045" y="315314"/>
                  <a:pt x="2117035" y="483803"/>
                </a:cubicBezTo>
                <a:cubicBezTo>
                  <a:pt x="2119025" y="652292"/>
                  <a:pt x="2076881" y="807115"/>
                  <a:pt x="2117035" y="952644"/>
                </a:cubicBezTo>
                <a:cubicBezTo>
                  <a:pt x="2157189" y="1098173"/>
                  <a:pt x="2097682" y="1351426"/>
                  <a:pt x="2117035" y="1496299"/>
                </a:cubicBezTo>
                <a:cubicBezTo>
                  <a:pt x="2000007" y="1519265"/>
                  <a:pt x="1801752" y="1443745"/>
                  <a:pt x="1587776" y="1496299"/>
                </a:cubicBezTo>
                <a:cubicBezTo>
                  <a:pt x="1373800" y="1548853"/>
                  <a:pt x="1280667" y="1488008"/>
                  <a:pt x="1122029" y="1496299"/>
                </a:cubicBezTo>
                <a:cubicBezTo>
                  <a:pt x="963391" y="1504590"/>
                  <a:pt x="852011" y="1486700"/>
                  <a:pt x="592770" y="1496299"/>
                </a:cubicBezTo>
                <a:cubicBezTo>
                  <a:pt x="333529" y="1505898"/>
                  <a:pt x="165039" y="1476309"/>
                  <a:pt x="0" y="1496299"/>
                </a:cubicBezTo>
                <a:cubicBezTo>
                  <a:pt x="-26549" y="1289986"/>
                  <a:pt x="24500" y="1153132"/>
                  <a:pt x="0" y="1012496"/>
                </a:cubicBezTo>
                <a:cubicBezTo>
                  <a:pt x="-24500" y="871860"/>
                  <a:pt x="55855" y="767486"/>
                  <a:pt x="0" y="528692"/>
                </a:cubicBezTo>
                <a:cubicBezTo>
                  <a:pt x="-55855" y="289898"/>
                  <a:pt x="15927" y="251815"/>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Terminal Growth Rate</a:t>
            </a:r>
          </a:p>
        </p:txBody>
      </p:sp>
      <p:sp>
        <p:nvSpPr>
          <p:cNvPr id="20" name="TextBox 6">
            <a:extLst>
              <a:ext uri="{FF2B5EF4-FFF2-40B4-BE49-F238E27FC236}">
                <a16:creationId xmlns:a16="http://schemas.microsoft.com/office/drawing/2014/main" id="{7601F6F6-F876-A222-22B5-B9E1325A862D}"/>
              </a:ext>
            </a:extLst>
          </p:cNvPr>
          <p:cNvSpPr txBox="1"/>
          <p:nvPr/>
        </p:nvSpPr>
        <p:spPr>
          <a:xfrm>
            <a:off x="16565" y="2007054"/>
            <a:ext cx="2167683" cy="968655"/>
          </a:xfrm>
          <a:custGeom>
            <a:avLst/>
            <a:gdLst>
              <a:gd name="csX0" fmla="*/ 0 w 2167683"/>
              <a:gd name="csY0" fmla="*/ 0 h 968655"/>
              <a:gd name="csX1" fmla="*/ 520244 w 2167683"/>
              <a:gd name="csY1" fmla="*/ 0 h 968655"/>
              <a:gd name="csX2" fmla="*/ 1062165 w 2167683"/>
              <a:gd name="csY2" fmla="*/ 0 h 968655"/>
              <a:gd name="csX3" fmla="*/ 1625762 w 2167683"/>
              <a:gd name="csY3" fmla="*/ 0 h 968655"/>
              <a:gd name="csX4" fmla="*/ 2167683 w 2167683"/>
              <a:gd name="csY4" fmla="*/ 0 h 968655"/>
              <a:gd name="csX5" fmla="*/ 2167683 w 2167683"/>
              <a:gd name="csY5" fmla="*/ 494014 h 968655"/>
              <a:gd name="csX6" fmla="*/ 2167683 w 2167683"/>
              <a:gd name="csY6" fmla="*/ 968655 h 968655"/>
              <a:gd name="csX7" fmla="*/ 1582409 w 2167683"/>
              <a:gd name="csY7" fmla="*/ 968655 h 968655"/>
              <a:gd name="csX8" fmla="*/ 997134 w 2167683"/>
              <a:gd name="csY8" fmla="*/ 968655 h 968655"/>
              <a:gd name="csX9" fmla="*/ 0 w 2167683"/>
              <a:gd name="csY9" fmla="*/ 968655 h 968655"/>
              <a:gd name="csX10" fmla="*/ 0 w 2167683"/>
              <a:gd name="csY10" fmla="*/ 494014 h 968655"/>
              <a:gd name="csX11" fmla="*/ 0 w 2167683"/>
              <a:gd name="csY11" fmla="*/ 0 h 968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167683" h="968655" fill="none" extrusionOk="0">
                <a:moveTo>
                  <a:pt x="0" y="0"/>
                </a:moveTo>
                <a:cubicBezTo>
                  <a:pt x="248263" y="-39812"/>
                  <a:pt x="384664" y="9313"/>
                  <a:pt x="520244" y="0"/>
                </a:cubicBezTo>
                <a:cubicBezTo>
                  <a:pt x="655824" y="-9313"/>
                  <a:pt x="837195" y="12658"/>
                  <a:pt x="1062165" y="0"/>
                </a:cubicBezTo>
                <a:cubicBezTo>
                  <a:pt x="1287135" y="-12658"/>
                  <a:pt x="1469583" y="34408"/>
                  <a:pt x="1625762" y="0"/>
                </a:cubicBezTo>
                <a:cubicBezTo>
                  <a:pt x="1781941" y="-34408"/>
                  <a:pt x="1923673" y="41797"/>
                  <a:pt x="2167683" y="0"/>
                </a:cubicBezTo>
                <a:cubicBezTo>
                  <a:pt x="2191042" y="134870"/>
                  <a:pt x="2164068" y="263161"/>
                  <a:pt x="2167683" y="494014"/>
                </a:cubicBezTo>
                <a:cubicBezTo>
                  <a:pt x="2171298" y="724867"/>
                  <a:pt x="2149402" y="792550"/>
                  <a:pt x="2167683" y="968655"/>
                </a:cubicBezTo>
                <a:cubicBezTo>
                  <a:pt x="2042630" y="973269"/>
                  <a:pt x="1783393" y="950863"/>
                  <a:pt x="1582409" y="968655"/>
                </a:cubicBezTo>
                <a:cubicBezTo>
                  <a:pt x="1381425" y="986447"/>
                  <a:pt x="1262231" y="962207"/>
                  <a:pt x="997134" y="968655"/>
                </a:cubicBezTo>
                <a:cubicBezTo>
                  <a:pt x="732037" y="975103"/>
                  <a:pt x="375153" y="865566"/>
                  <a:pt x="0" y="968655"/>
                </a:cubicBezTo>
                <a:cubicBezTo>
                  <a:pt x="-16367" y="791868"/>
                  <a:pt x="8867" y="592136"/>
                  <a:pt x="0" y="494014"/>
                </a:cubicBezTo>
                <a:cubicBezTo>
                  <a:pt x="-8867" y="395892"/>
                  <a:pt x="6362" y="101574"/>
                  <a:pt x="0" y="0"/>
                </a:cubicBezTo>
                <a:close/>
              </a:path>
              <a:path w="2167683" h="968655" stroke="0" extrusionOk="0">
                <a:moveTo>
                  <a:pt x="0" y="0"/>
                </a:moveTo>
                <a:cubicBezTo>
                  <a:pt x="195539" y="-18027"/>
                  <a:pt x="272754" y="19524"/>
                  <a:pt x="520244" y="0"/>
                </a:cubicBezTo>
                <a:cubicBezTo>
                  <a:pt x="767734" y="-19524"/>
                  <a:pt x="761868" y="30918"/>
                  <a:pt x="997134" y="0"/>
                </a:cubicBezTo>
                <a:cubicBezTo>
                  <a:pt x="1232400" y="-30918"/>
                  <a:pt x="1443802" y="37667"/>
                  <a:pt x="1582409" y="0"/>
                </a:cubicBezTo>
                <a:cubicBezTo>
                  <a:pt x="1721016" y="-37667"/>
                  <a:pt x="1989804" y="14415"/>
                  <a:pt x="2167683" y="0"/>
                </a:cubicBezTo>
                <a:cubicBezTo>
                  <a:pt x="2213135" y="227701"/>
                  <a:pt x="2119441" y="286984"/>
                  <a:pt x="2167683" y="474641"/>
                </a:cubicBezTo>
                <a:cubicBezTo>
                  <a:pt x="2215925" y="662298"/>
                  <a:pt x="2148599" y="843735"/>
                  <a:pt x="2167683" y="968655"/>
                </a:cubicBezTo>
                <a:cubicBezTo>
                  <a:pt x="1941006" y="1013331"/>
                  <a:pt x="1848693" y="956838"/>
                  <a:pt x="1625762" y="968655"/>
                </a:cubicBezTo>
                <a:cubicBezTo>
                  <a:pt x="1402831" y="980472"/>
                  <a:pt x="1324537" y="947563"/>
                  <a:pt x="1040488" y="968655"/>
                </a:cubicBezTo>
                <a:cubicBezTo>
                  <a:pt x="756439" y="989747"/>
                  <a:pt x="707682" y="928702"/>
                  <a:pt x="563598" y="968655"/>
                </a:cubicBezTo>
                <a:cubicBezTo>
                  <a:pt x="419514" y="1008608"/>
                  <a:pt x="192604" y="943212"/>
                  <a:pt x="0" y="968655"/>
                </a:cubicBezTo>
                <a:cubicBezTo>
                  <a:pt x="-16934" y="806044"/>
                  <a:pt x="55580" y="604907"/>
                  <a:pt x="0" y="484328"/>
                </a:cubicBezTo>
                <a:cubicBezTo>
                  <a:pt x="-55580" y="363749"/>
                  <a:pt x="56434" y="200365"/>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PG Share Price</a:t>
            </a:r>
          </a:p>
        </p:txBody>
      </p:sp>
    </p:spTree>
    <p:extLst>
      <p:ext uri="{BB962C8B-B14F-4D97-AF65-F5344CB8AC3E}">
        <p14:creationId xmlns:p14="http://schemas.microsoft.com/office/powerpoint/2010/main" val="3589236791"/>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525861">
            <a:off x="8777887" y="-2612009"/>
            <a:ext cx="13709384" cy="13709384"/>
          </a:xfrm>
          <a:custGeom>
            <a:avLst/>
            <a:gdLst/>
            <a:ahLst/>
            <a:cxnLst/>
            <a:rect l="l" t="t" r="r" b="b"/>
            <a:pathLst>
              <a:path w="13709384" h="13709384">
                <a:moveTo>
                  <a:pt x="0" y="0"/>
                </a:moveTo>
                <a:lnTo>
                  <a:pt x="13709384" y="0"/>
                </a:lnTo>
                <a:lnTo>
                  <a:pt x="13709384" y="13709384"/>
                </a:lnTo>
                <a:lnTo>
                  <a:pt x="0" y="13709384"/>
                </a:lnTo>
                <a:lnTo>
                  <a:pt x="0" y="0"/>
                </a:lnTo>
                <a:close/>
              </a:path>
            </a:pathLst>
          </a:custGeom>
          <a:blipFill>
            <a:blip r:embed="rId2">
              <a:alphaModFix amt="35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TextBox 12"/>
          <p:cNvSpPr txBox="1"/>
          <p:nvPr/>
        </p:nvSpPr>
        <p:spPr>
          <a:xfrm>
            <a:off x="1028699" y="1200150"/>
            <a:ext cx="16606157" cy="2318520"/>
          </a:xfrm>
          <a:prstGeom prst="rect">
            <a:avLst/>
          </a:prstGeom>
        </p:spPr>
        <p:txBody>
          <a:bodyPr wrap="square" lIns="0" tIns="0" rIns="0" bIns="0" rtlCol="0" anchor="t">
            <a:spAutoFit/>
          </a:bodyPr>
          <a:lstStyle/>
          <a:p>
            <a:pPr algn="l">
              <a:lnSpc>
                <a:spcPts val="9000"/>
              </a:lnSpc>
            </a:pPr>
            <a:r>
              <a:rPr lang="en-US" sz="9000">
                <a:solidFill>
                  <a:srgbClr val="004AAD"/>
                </a:solidFill>
                <a:latin typeface="Abril Fatface"/>
                <a:ea typeface="Abril Fatface"/>
                <a:cs typeface="Abril Fatface"/>
                <a:sym typeface="Abril Fatface"/>
              </a:rPr>
              <a:t>Relative Valuation: Selecting Comps</a:t>
            </a:r>
          </a:p>
        </p:txBody>
      </p:sp>
      <p:sp>
        <p:nvSpPr>
          <p:cNvPr id="13" name="TextBox 13"/>
          <p:cNvSpPr txBox="1"/>
          <p:nvPr/>
        </p:nvSpPr>
        <p:spPr>
          <a:xfrm>
            <a:off x="1402896" y="3975026"/>
            <a:ext cx="6543675" cy="5595699"/>
          </a:xfrm>
          <a:prstGeom prst="rect">
            <a:avLst/>
          </a:prstGeom>
        </p:spPr>
        <p:txBody>
          <a:bodyPr lIns="0" tIns="0" rIns="0" bIns="0" rtlCol="0" anchor="t">
            <a:spAutoFit/>
          </a:bodyPr>
          <a:lstStyle/>
          <a:p>
            <a:pPr>
              <a:lnSpc>
                <a:spcPts val="3999"/>
              </a:lnSpc>
            </a:pPr>
            <a:r>
              <a:rPr lang="en-US" sz="2450">
                <a:solidFill>
                  <a:srgbClr val="2E2E2E"/>
                </a:solidFill>
                <a:latin typeface="Abril Fatface"/>
                <a:sym typeface="Abril Fatface"/>
              </a:rPr>
              <a:t>Main considerations:</a:t>
            </a:r>
          </a:p>
          <a:p>
            <a:pPr marL="342900" indent="-342900">
              <a:lnSpc>
                <a:spcPts val="3999"/>
              </a:lnSpc>
              <a:buFont typeface="Arial"/>
              <a:buChar char="•"/>
            </a:pPr>
            <a:r>
              <a:rPr lang="en-US" sz="2450">
                <a:solidFill>
                  <a:srgbClr val="2E2E2E"/>
                </a:solidFill>
                <a:latin typeface="Abril Fatface"/>
              </a:rPr>
              <a:t>Business Mix</a:t>
            </a:r>
          </a:p>
          <a:p>
            <a:pPr marL="800100" lvl="1" indent="-342900">
              <a:lnSpc>
                <a:spcPts val="3999"/>
              </a:lnSpc>
              <a:buFont typeface="Courier New"/>
              <a:buChar char="o"/>
            </a:pPr>
            <a:r>
              <a:rPr lang="en-US" sz="2450">
                <a:solidFill>
                  <a:srgbClr val="2E2E2E"/>
                </a:solidFill>
                <a:latin typeface="Abril Fatface"/>
              </a:rPr>
              <a:t>Beer over spirits</a:t>
            </a:r>
          </a:p>
          <a:p>
            <a:pPr marL="800100" lvl="1" indent="-342900">
              <a:lnSpc>
                <a:spcPts val="3999"/>
              </a:lnSpc>
              <a:buFont typeface="Courier New"/>
              <a:buChar char="o"/>
            </a:pPr>
            <a:r>
              <a:rPr lang="en-US" sz="2450">
                <a:solidFill>
                  <a:srgbClr val="2E2E2E"/>
                </a:solidFill>
                <a:latin typeface="Abril Fatface"/>
              </a:rPr>
              <a:t>Physical brewing and distribution channels</a:t>
            </a:r>
          </a:p>
          <a:p>
            <a:pPr marL="342900" indent="-342900">
              <a:lnSpc>
                <a:spcPts val="3999"/>
              </a:lnSpc>
              <a:buFont typeface="Arial"/>
              <a:buChar char="•"/>
            </a:pPr>
            <a:r>
              <a:rPr lang="en-US" sz="2450">
                <a:solidFill>
                  <a:srgbClr val="2E2E2E"/>
                </a:solidFill>
                <a:latin typeface="Abril Fatface"/>
              </a:rPr>
              <a:t>Legacy Companies</a:t>
            </a:r>
          </a:p>
          <a:p>
            <a:pPr marL="342900" indent="-342900">
              <a:lnSpc>
                <a:spcPts val="3999"/>
              </a:lnSpc>
              <a:buFont typeface="Arial"/>
              <a:buChar char="•"/>
            </a:pPr>
            <a:r>
              <a:rPr lang="en-US" sz="2450">
                <a:solidFill>
                  <a:srgbClr val="2E2E2E"/>
                </a:solidFill>
                <a:latin typeface="Abril Fatface"/>
              </a:rPr>
              <a:t>Size</a:t>
            </a:r>
          </a:p>
          <a:p>
            <a:pPr>
              <a:lnSpc>
                <a:spcPts val="3999"/>
              </a:lnSpc>
            </a:pPr>
            <a:r>
              <a:rPr lang="en-US" sz="2450">
                <a:solidFill>
                  <a:srgbClr val="2E2E2E"/>
                </a:solidFill>
                <a:latin typeface="Abril Fatface"/>
              </a:rPr>
              <a:t>Other Factors:</a:t>
            </a:r>
          </a:p>
          <a:p>
            <a:pPr marL="342900" indent="-342900">
              <a:lnSpc>
                <a:spcPts val="3999"/>
              </a:lnSpc>
              <a:buFont typeface="Arial"/>
              <a:buChar char="•"/>
            </a:pPr>
            <a:r>
              <a:rPr lang="en-US" sz="2450">
                <a:solidFill>
                  <a:srgbClr val="2E2E2E"/>
                </a:solidFill>
                <a:latin typeface="Abril Fatface"/>
              </a:rPr>
              <a:t>Footprint</a:t>
            </a:r>
          </a:p>
          <a:p>
            <a:pPr marL="800100" lvl="1" indent="-342900">
              <a:lnSpc>
                <a:spcPts val="3999"/>
              </a:lnSpc>
              <a:buFont typeface="Courier New"/>
              <a:buChar char="o"/>
            </a:pPr>
            <a:r>
              <a:rPr lang="en-US" sz="2450">
                <a:solidFill>
                  <a:srgbClr val="2E2E2E"/>
                </a:solidFill>
                <a:latin typeface="Abril Fatface"/>
              </a:rPr>
              <a:t>Global or at least multi regional</a:t>
            </a:r>
          </a:p>
          <a:p>
            <a:pPr marL="342900" indent="-342900">
              <a:lnSpc>
                <a:spcPts val="3999"/>
              </a:lnSpc>
              <a:buFont typeface="Arial"/>
              <a:buChar char="•"/>
            </a:pPr>
            <a:endParaRPr lang="en-US" sz="2450">
              <a:solidFill>
                <a:srgbClr val="2E2E2E"/>
              </a:solidFill>
              <a:latin typeface="Abril Fatface"/>
            </a:endParaRPr>
          </a:p>
        </p:txBody>
      </p:sp>
      <p:sp>
        <p:nvSpPr>
          <p:cNvPr id="14" name="Freeform 14"/>
          <p:cNvSpPr/>
          <p:nvPr/>
        </p:nvSpPr>
        <p:spPr>
          <a:xfrm rot="8532740" flipH="1">
            <a:off x="-2703495" y="7048838"/>
            <a:ext cx="6729406" cy="5469172"/>
          </a:xfrm>
          <a:custGeom>
            <a:avLst/>
            <a:gdLst/>
            <a:ahLst/>
            <a:cxnLst/>
            <a:rect l="l" t="t" r="r" b="b"/>
            <a:pathLst>
              <a:path w="6729406" h="5469172">
                <a:moveTo>
                  <a:pt x="6729406" y="0"/>
                </a:moveTo>
                <a:lnTo>
                  <a:pt x="0" y="0"/>
                </a:lnTo>
                <a:lnTo>
                  <a:pt x="0" y="5469172"/>
                </a:lnTo>
                <a:lnTo>
                  <a:pt x="6729406" y="5469172"/>
                </a:lnTo>
                <a:lnTo>
                  <a:pt x="6729406" y="0"/>
                </a:lnTo>
                <a:close/>
              </a:path>
            </a:pathLst>
          </a:custGeom>
          <a:blipFill>
            <a:blip r:embed="rId4">
              <a:alphaModFix amt="50000"/>
              <a:extLst>
                <a:ext uri="{96DAC541-7B7A-43D3-8B79-37D633B846F1}">
                  <asvg:svgBlip xmlns:asvg="http://schemas.microsoft.com/office/drawing/2016/SVG/main" r:embed="rId5"/>
                </a:ext>
              </a:extLst>
            </a:blip>
            <a:stretch>
              <a:fillRect/>
            </a:stretch>
          </a:blipFill>
        </p:spPr>
        <p:txBody>
          <a:bodyPr/>
          <a:lstStyle/>
          <a:p>
            <a:endParaRPr lang="en-US"/>
          </a:p>
        </p:txBody>
      </p:sp>
      <p:pic>
        <p:nvPicPr>
          <p:cNvPr id="15" name="Picture 4" descr="Home | Molson Coors">
            <a:extLst>
              <a:ext uri="{FF2B5EF4-FFF2-40B4-BE49-F238E27FC236}">
                <a16:creationId xmlns:a16="http://schemas.microsoft.com/office/drawing/2014/main" id="{61FDE4BA-6C79-1BDC-499D-3A912F3E8B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3">
            <a:extLst>
              <a:ext uri="{FF2B5EF4-FFF2-40B4-BE49-F238E27FC236}">
                <a16:creationId xmlns:a16="http://schemas.microsoft.com/office/drawing/2014/main" id="{1DE36AD5-362E-678C-333D-48C8CDC93C0D}"/>
              </a:ext>
            </a:extLst>
          </p:cNvPr>
          <p:cNvSpPr txBox="1"/>
          <p:nvPr/>
        </p:nvSpPr>
        <p:spPr>
          <a:xfrm>
            <a:off x="8254711" y="3790092"/>
            <a:ext cx="6543675" cy="3545138"/>
          </a:xfrm>
          <a:prstGeom prst="rect">
            <a:avLst/>
          </a:prstGeom>
        </p:spPr>
        <p:txBody>
          <a:bodyPr lIns="0" tIns="0" rIns="0" bIns="0" rtlCol="0" anchor="t">
            <a:spAutoFit/>
          </a:bodyPr>
          <a:lstStyle/>
          <a:p>
            <a:pPr>
              <a:lnSpc>
                <a:spcPts val="3999"/>
              </a:lnSpc>
            </a:pPr>
            <a:r>
              <a:rPr lang="en-US" sz="2450">
                <a:solidFill>
                  <a:srgbClr val="2E2E2E"/>
                </a:solidFill>
                <a:latin typeface="Abril Fatface"/>
                <a:sym typeface="Abril Fatface"/>
              </a:rPr>
              <a:t>Our Comps:</a:t>
            </a:r>
            <a:endParaRPr lang="en-US"/>
          </a:p>
          <a:p>
            <a:pPr marL="342900" indent="-342900">
              <a:lnSpc>
                <a:spcPts val="3999"/>
              </a:lnSpc>
              <a:buFont typeface="Arial"/>
              <a:buChar char="•"/>
            </a:pPr>
            <a:r>
              <a:rPr lang="en-US" sz="2450">
                <a:solidFill>
                  <a:srgbClr val="2E2E2E"/>
                </a:solidFill>
                <a:latin typeface="Abril Fatface"/>
              </a:rPr>
              <a:t>Constellation Brands, Inc.</a:t>
            </a:r>
            <a:endParaRPr lang="en-US" sz="2450">
              <a:solidFill>
                <a:srgbClr val="2E2E2E"/>
              </a:solidFill>
              <a:latin typeface="Abril Fatface"/>
              <a:ea typeface="Calibri"/>
              <a:cs typeface="Calibri"/>
            </a:endParaRPr>
          </a:p>
          <a:p>
            <a:pPr marL="342900" indent="-342900">
              <a:lnSpc>
                <a:spcPts val="3999"/>
              </a:lnSpc>
              <a:buFont typeface="Arial"/>
              <a:buChar char="•"/>
            </a:pPr>
            <a:r>
              <a:rPr lang="en-US" sz="2450">
                <a:solidFill>
                  <a:srgbClr val="2E2E2E"/>
                </a:solidFill>
                <a:latin typeface="Abril Fatface"/>
              </a:rPr>
              <a:t>The Boston Beer Company, Inc.</a:t>
            </a:r>
            <a:endParaRPr lang="en-US">
              <a:solidFill>
                <a:srgbClr val="000000"/>
              </a:solidFill>
              <a:latin typeface="Calibri"/>
              <a:ea typeface="Calibri"/>
              <a:cs typeface="Calibri"/>
            </a:endParaRPr>
          </a:p>
          <a:p>
            <a:pPr marL="342900" indent="-342900">
              <a:lnSpc>
                <a:spcPts val="3999"/>
              </a:lnSpc>
              <a:buFont typeface="Arial"/>
              <a:buChar char="•"/>
            </a:pPr>
            <a:r>
              <a:rPr lang="en-US" sz="2450">
                <a:solidFill>
                  <a:srgbClr val="2E2E2E"/>
                </a:solidFill>
                <a:latin typeface="Abril Fatface"/>
              </a:rPr>
              <a:t>Carlsberg A/S</a:t>
            </a:r>
            <a:endParaRPr lang="en-US">
              <a:solidFill>
                <a:srgbClr val="000000"/>
              </a:solidFill>
              <a:latin typeface="Calibri"/>
              <a:ea typeface="Calibri"/>
              <a:cs typeface="Calibri"/>
            </a:endParaRPr>
          </a:p>
          <a:p>
            <a:pPr marL="342900" indent="-342900">
              <a:lnSpc>
                <a:spcPts val="3999"/>
              </a:lnSpc>
              <a:buFont typeface="Arial"/>
              <a:buChar char="•"/>
            </a:pPr>
            <a:r>
              <a:rPr lang="en-US" sz="2450">
                <a:solidFill>
                  <a:srgbClr val="2E2E2E"/>
                </a:solidFill>
                <a:latin typeface="Abril Fatface"/>
              </a:rPr>
              <a:t>Asahi Group Holdings, Ltd.</a:t>
            </a:r>
            <a:endParaRPr lang="en-US">
              <a:ea typeface="Calibri"/>
              <a:cs typeface="Calibri"/>
            </a:endParaRPr>
          </a:p>
          <a:p>
            <a:pPr marL="342900" indent="-342900">
              <a:lnSpc>
                <a:spcPts val="3999"/>
              </a:lnSpc>
              <a:buFont typeface="Arial"/>
              <a:buChar char="•"/>
            </a:pPr>
            <a:r>
              <a:rPr lang="en-US" sz="2450">
                <a:solidFill>
                  <a:srgbClr val="2E2E2E"/>
                </a:solidFill>
                <a:latin typeface="Abril Fatface"/>
              </a:rPr>
              <a:t>Anheuser-Busch InBev SA/NV</a:t>
            </a:r>
            <a:endParaRPr lang="en-US"/>
          </a:p>
          <a:p>
            <a:pPr marL="342900" indent="-342900">
              <a:lnSpc>
                <a:spcPts val="3999"/>
              </a:lnSpc>
              <a:buFont typeface="Arial"/>
              <a:buChar char="•"/>
            </a:pPr>
            <a:r>
              <a:rPr lang="en-US" sz="2450">
                <a:solidFill>
                  <a:srgbClr val="2E2E2E"/>
                </a:solidFill>
                <a:latin typeface="Abril Fatface"/>
              </a:rPr>
              <a:t>Heineken Holding N.V.</a:t>
            </a:r>
            <a:endParaRPr lang="en-US" sz="2450">
              <a:solidFill>
                <a:srgbClr val="000000"/>
              </a:solidFill>
              <a:latin typeface="Calibri"/>
              <a:ea typeface="Calibri"/>
              <a:cs typeface="Calibri"/>
            </a:endParaRPr>
          </a:p>
        </p:txBody>
      </p:sp>
      <p:pic>
        <p:nvPicPr>
          <p:cNvPr id="8" name="Picture 7" descr="Constellation Brands | Brewbound.com">
            <a:extLst>
              <a:ext uri="{FF2B5EF4-FFF2-40B4-BE49-F238E27FC236}">
                <a16:creationId xmlns:a16="http://schemas.microsoft.com/office/drawing/2014/main" id="{8490311A-32DF-25FF-D954-01443F450E5A}"/>
              </a:ext>
            </a:extLst>
          </p:cNvPr>
          <p:cNvPicPr>
            <a:picLocks noChangeAspect="1"/>
          </p:cNvPicPr>
          <p:nvPr/>
        </p:nvPicPr>
        <p:blipFill>
          <a:blip r:embed="rId7"/>
          <a:stretch>
            <a:fillRect/>
          </a:stretch>
        </p:blipFill>
        <p:spPr>
          <a:xfrm>
            <a:off x="13895614" y="3056411"/>
            <a:ext cx="1689265" cy="1086592"/>
          </a:xfrm>
          <a:prstGeom prst="rect">
            <a:avLst/>
          </a:prstGeom>
        </p:spPr>
      </p:pic>
      <p:pic>
        <p:nvPicPr>
          <p:cNvPr id="9" name="Picture 8" descr="The Boston Beer Company | LinkedIn">
            <a:extLst>
              <a:ext uri="{FF2B5EF4-FFF2-40B4-BE49-F238E27FC236}">
                <a16:creationId xmlns:a16="http://schemas.microsoft.com/office/drawing/2014/main" id="{D440F63D-B806-FEC4-B9AB-6787B37D2E10}"/>
              </a:ext>
            </a:extLst>
          </p:cNvPr>
          <p:cNvPicPr>
            <a:picLocks noChangeAspect="1"/>
          </p:cNvPicPr>
          <p:nvPr/>
        </p:nvPicPr>
        <p:blipFill>
          <a:blip r:embed="rId8"/>
          <a:stretch>
            <a:fillRect/>
          </a:stretch>
        </p:blipFill>
        <p:spPr>
          <a:xfrm>
            <a:off x="15836240" y="3070265"/>
            <a:ext cx="1415144" cy="1444832"/>
          </a:xfrm>
          <a:prstGeom prst="rect">
            <a:avLst/>
          </a:prstGeom>
        </p:spPr>
      </p:pic>
      <p:pic>
        <p:nvPicPr>
          <p:cNvPr id="10" name="Picture 9" descr="Carlsberg Group | Branding Style Guides">
            <a:extLst>
              <a:ext uri="{FF2B5EF4-FFF2-40B4-BE49-F238E27FC236}">
                <a16:creationId xmlns:a16="http://schemas.microsoft.com/office/drawing/2014/main" id="{594D040B-8F9F-0975-1B64-EDF1DA05C5F8}"/>
              </a:ext>
            </a:extLst>
          </p:cNvPr>
          <p:cNvPicPr>
            <a:picLocks noChangeAspect="1"/>
          </p:cNvPicPr>
          <p:nvPr/>
        </p:nvPicPr>
        <p:blipFill>
          <a:blip r:embed="rId9"/>
          <a:stretch>
            <a:fillRect/>
          </a:stretch>
        </p:blipFill>
        <p:spPr>
          <a:xfrm>
            <a:off x="13888192" y="4506684"/>
            <a:ext cx="1733798" cy="1681844"/>
          </a:xfrm>
          <a:prstGeom prst="rect">
            <a:avLst/>
          </a:prstGeom>
        </p:spPr>
      </p:pic>
      <p:pic>
        <p:nvPicPr>
          <p:cNvPr id="11" name="Picture 10" descr="Asahi Group Holdings - Absolute Beer">
            <a:extLst>
              <a:ext uri="{FF2B5EF4-FFF2-40B4-BE49-F238E27FC236}">
                <a16:creationId xmlns:a16="http://schemas.microsoft.com/office/drawing/2014/main" id="{65044C54-C540-4EB4-21CC-1B9D255A6A19}"/>
              </a:ext>
            </a:extLst>
          </p:cNvPr>
          <p:cNvPicPr>
            <a:picLocks noChangeAspect="1"/>
          </p:cNvPicPr>
          <p:nvPr/>
        </p:nvPicPr>
        <p:blipFill>
          <a:blip r:embed="rId10"/>
          <a:stretch>
            <a:fillRect/>
          </a:stretch>
        </p:blipFill>
        <p:spPr>
          <a:xfrm>
            <a:off x="15832777" y="4810990"/>
            <a:ext cx="1837707" cy="1837707"/>
          </a:xfrm>
          <a:prstGeom prst="rect">
            <a:avLst/>
          </a:prstGeom>
        </p:spPr>
      </p:pic>
      <p:pic>
        <p:nvPicPr>
          <p:cNvPr id="17" name="Picture 16" descr="Anheuser-Busch | Texas Cultural Trust">
            <a:extLst>
              <a:ext uri="{FF2B5EF4-FFF2-40B4-BE49-F238E27FC236}">
                <a16:creationId xmlns:a16="http://schemas.microsoft.com/office/drawing/2014/main" id="{DEA318BE-C52F-778C-15D2-A1CA15081DD3}"/>
              </a:ext>
            </a:extLst>
          </p:cNvPr>
          <p:cNvPicPr>
            <a:picLocks noChangeAspect="1"/>
          </p:cNvPicPr>
          <p:nvPr/>
        </p:nvPicPr>
        <p:blipFill>
          <a:blip r:embed="rId11"/>
          <a:stretch>
            <a:fillRect/>
          </a:stretch>
        </p:blipFill>
        <p:spPr>
          <a:xfrm>
            <a:off x="14037425" y="6440977"/>
            <a:ext cx="1591195" cy="2058687"/>
          </a:xfrm>
          <a:prstGeom prst="rect">
            <a:avLst/>
          </a:prstGeom>
        </p:spPr>
      </p:pic>
      <p:pic>
        <p:nvPicPr>
          <p:cNvPr id="18" name="Picture 17" descr="Heineken Logo &amp; Brand Assets (SVG, PNG and vector) - Brandfetch">
            <a:extLst>
              <a:ext uri="{FF2B5EF4-FFF2-40B4-BE49-F238E27FC236}">
                <a16:creationId xmlns:a16="http://schemas.microsoft.com/office/drawing/2014/main" id="{BF37AC54-2A13-4285-A76C-91F09967FDB5}"/>
              </a:ext>
            </a:extLst>
          </p:cNvPr>
          <p:cNvPicPr>
            <a:picLocks noChangeAspect="1"/>
          </p:cNvPicPr>
          <p:nvPr/>
        </p:nvPicPr>
        <p:blipFill>
          <a:blip r:embed="rId12"/>
          <a:stretch>
            <a:fillRect/>
          </a:stretch>
        </p:blipFill>
        <p:spPr>
          <a:xfrm>
            <a:off x="15984682" y="6766461"/>
            <a:ext cx="1905000" cy="1905000"/>
          </a:xfrm>
          <a:prstGeom prst="rect">
            <a:avLst/>
          </a:prstGeom>
        </p:spPr>
      </p:pic>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C2851-4271-3E56-8BF4-4B93D89C7AC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8CAC454-10FC-182D-F80B-E19E9BFE0137}"/>
              </a:ext>
            </a:extLst>
          </p:cNvPr>
          <p:cNvSpPr/>
          <p:nvPr/>
        </p:nvSpPr>
        <p:spPr>
          <a:xfrm rot="3525861">
            <a:off x="8772271" y="-2683094"/>
            <a:ext cx="13709384" cy="13709384"/>
          </a:xfrm>
          <a:custGeom>
            <a:avLst/>
            <a:gdLst/>
            <a:ahLst/>
            <a:cxnLst/>
            <a:rect l="l" t="t" r="r" b="b"/>
            <a:pathLst>
              <a:path w="13709384" h="13709384">
                <a:moveTo>
                  <a:pt x="0" y="0"/>
                </a:moveTo>
                <a:lnTo>
                  <a:pt x="13709384" y="0"/>
                </a:lnTo>
                <a:lnTo>
                  <a:pt x="13709384" y="13709384"/>
                </a:lnTo>
                <a:lnTo>
                  <a:pt x="0" y="13709384"/>
                </a:lnTo>
                <a:lnTo>
                  <a:pt x="0" y="0"/>
                </a:lnTo>
                <a:close/>
              </a:path>
            </a:pathLst>
          </a:custGeom>
          <a:blipFill>
            <a:blip r:embed="rId3">
              <a:alphaModFix amt="3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TextBox 12">
            <a:extLst>
              <a:ext uri="{FF2B5EF4-FFF2-40B4-BE49-F238E27FC236}">
                <a16:creationId xmlns:a16="http://schemas.microsoft.com/office/drawing/2014/main" id="{57D71D87-3F67-13A9-1399-2EC25ED331FC}"/>
              </a:ext>
            </a:extLst>
          </p:cNvPr>
          <p:cNvSpPr txBox="1"/>
          <p:nvPr/>
        </p:nvSpPr>
        <p:spPr>
          <a:xfrm>
            <a:off x="1028699" y="1200150"/>
            <a:ext cx="16606157" cy="1164358"/>
          </a:xfrm>
          <a:prstGeom prst="rect">
            <a:avLst/>
          </a:prstGeom>
        </p:spPr>
        <p:txBody>
          <a:bodyPr wrap="square" lIns="0" tIns="0" rIns="0" bIns="0" rtlCol="0" anchor="t">
            <a:spAutoFit/>
          </a:bodyPr>
          <a:lstStyle/>
          <a:p>
            <a:pPr algn="l">
              <a:lnSpc>
                <a:spcPts val="9000"/>
              </a:lnSpc>
            </a:pPr>
            <a:r>
              <a:rPr lang="en-US" sz="9000">
                <a:solidFill>
                  <a:srgbClr val="2AB4D4"/>
                </a:solidFill>
                <a:latin typeface="Abril Fatface"/>
                <a:ea typeface="Abril Fatface"/>
                <a:cs typeface="Abril Fatface"/>
                <a:sym typeface="Abril Fatface"/>
              </a:rPr>
              <a:t>Relative Valuation: Multiples</a:t>
            </a:r>
          </a:p>
        </p:txBody>
      </p:sp>
      <p:sp>
        <p:nvSpPr>
          <p:cNvPr id="13" name="TextBox 13">
            <a:extLst>
              <a:ext uri="{FF2B5EF4-FFF2-40B4-BE49-F238E27FC236}">
                <a16:creationId xmlns:a16="http://schemas.microsoft.com/office/drawing/2014/main" id="{96CE4904-432C-45F2-69FD-95DB5054A9CF}"/>
              </a:ext>
            </a:extLst>
          </p:cNvPr>
          <p:cNvSpPr txBox="1"/>
          <p:nvPr/>
        </p:nvSpPr>
        <p:spPr>
          <a:xfrm>
            <a:off x="1028700" y="3376311"/>
            <a:ext cx="6543675" cy="466090"/>
          </a:xfrm>
          <a:prstGeom prst="rect">
            <a:avLst/>
          </a:prstGeom>
        </p:spPr>
        <p:txBody>
          <a:bodyPr lIns="0" tIns="0" rIns="0" bIns="0" rtlCol="0" anchor="t">
            <a:spAutoFit/>
          </a:bodyPr>
          <a:lstStyle/>
          <a:p>
            <a:pPr algn="l">
              <a:lnSpc>
                <a:spcPts val="3999"/>
              </a:lnSpc>
            </a:pPr>
            <a:endParaRPr lang="en-US" sz="2450">
              <a:solidFill>
                <a:srgbClr val="2E2E2E"/>
              </a:solidFill>
              <a:latin typeface="Abril Fatface"/>
              <a:ea typeface="Abril Fatface"/>
              <a:cs typeface="Abril Fatface"/>
            </a:endParaRPr>
          </a:p>
        </p:txBody>
      </p:sp>
      <p:sp>
        <p:nvSpPr>
          <p:cNvPr id="14" name="Freeform 14">
            <a:extLst>
              <a:ext uri="{FF2B5EF4-FFF2-40B4-BE49-F238E27FC236}">
                <a16:creationId xmlns:a16="http://schemas.microsoft.com/office/drawing/2014/main" id="{FFF87DC1-0B4C-8F45-2D8E-37F45C4938F4}"/>
              </a:ext>
            </a:extLst>
          </p:cNvPr>
          <p:cNvSpPr/>
          <p:nvPr/>
        </p:nvSpPr>
        <p:spPr>
          <a:xfrm rot="8532740" flipH="1">
            <a:off x="-2703495" y="7048838"/>
            <a:ext cx="6729406" cy="5469172"/>
          </a:xfrm>
          <a:custGeom>
            <a:avLst/>
            <a:gdLst/>
            <a:ahLst/>
            <a:cxnLst/>
            <a:rect l="l" t="t" r="r" b="b"/>
            <a:pathLst>
              <a:path w="6729406" h="5469172">
                <a:moveTo>
                  <a:pt x="6729406" y="0"/>
                </a:moveTo>
                <a:lnTo>
                  <a:pt x="0" y="0"/>
                </a:lnTo>
                <a:lnTo>
                  <a:pt x="0" y="5469172"/>
                </a:lnTo>
                <a:lnTo>
                  <a:pt x="6729406" y="5469172"/>
                </a:lnTo>
                <a:lnTo>
                  <a:pt x="6729406" y="0"/>
                </a:lnTo>
                <a:close/>
              </a:path>
            </a:pathLst>
          </a:custGeom>
          <a:blipFill>
            <a:blip r:embed="rId5">
              <a:alphaModFix amt="50000"/>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15" name="Picture 4" descr="Home | Molson Coors">
            <a:extLst>
              <a:ext uri="{FF2B5EF4-FFF2-40B4-BE49-F238E27FC236}">
                <a16:creationId xmlns:a16="http://schemas.microsoft.com/office/drawing/2014/main" id="{E94CDCB7-18AC-7308-94E6-06A0A8A2CB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6">
            <a:extLst>
              <a:ext uri="{FF2B5EF4-FFF2-40B4-BE49-F238E27FC236}">
                <a16:creationId xmlns:a16="http://schemas.microsoft.com/office/drawing/2014/main" id="{CB2BA5B6-372F-05AE-4C0B-39FB04DFD1F7}"/>
              </a:ext>
            </a:extLst>
          </p:cNvPr>
          <p:cNvSpPr txBox="1"/>
          <p:nvPr/>
        </p:nvSpPr>
        <p:spPr>
          <a:xfrm>
            <a:off x="85069" y="2476948"/>
            <a:ext cx="2214300" cy="740670"/>
          </a:xfrm>
          <a:custGeom>
            <a:avLst/>
            <a:gdLst>
              <a:gd name="csX0" fmla="*/ 0 w 2214300"/>
              <a:gd name="csY0" fmla="*/ 0 h 740670"/>
              <a:gd name="csX1" fmla="*/ 531432 w 2214300"/>
              <a:gd name="csY1" fmla="*/ 0 h 740670"/>
              <a:gd name="csX2" fmla="*/ 1085007 w 2214300"/>
              <a:gd name="csY2" fmla="*/ 0 h 740670"/>
              <a:gd name="csX3" fmla="*/ 1660725 w 2214300"/>
              <a:gd name="csY3" fmla="*/ 0 h 740670"/>
              <a:gd name="csX4" fmla="*/ 2214300 w 2214300"/>
              <a:gd name="csY4" fmla="*/ 0 h 740670"/>
              <a:gd name="csX5" fmla="*/ 2214300 w 2214300"/>
              <a:gd name="csY5" fmla="*/ 377742 h 740670"/>
              <a:gd name="csX6" fmla="*/ 2214300 w 2214300"/>
              <a:gd name="csY6" fmla="*/ 740670 h 740670"/>
              <a:gd name="csX7" fmla="*/ 1616439 w 2214300"/>
              <a:gd name="csY7" fmla="*/ 740670 h 740670"/>
              <a:gd name="csX8" fmla="*/ 1018578 w 2214300"/>
              <a:gd name="csY8" fmla="*/ 740670 h 740670"/>
              <a:gd name="csX9" fmla="*/ 0 w 2214300"/>
              <a:gd name="csY9" fmla="*/ 740670 h 740670"/>
              <a:gd name="csX10" fmla="*/ 0 w 2214300"/>
              <a:gd name="csY10" fmla="*/ 377742 h 740670"/>
              <a:gd name="csX11" fmla="*/ 0 w 2214300"/>
              <a:gd name="csY11" fmla="*/ 0 h 7406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214300" h="740670" fill="none" extrusionOk="0">
                <a:moveTo>
                  <a:pt x="0" y="0"/>
                </a:moveTo>
                <a:cubicBezTo>
                  <a:pt x="113422" y="-55593"/>
                  <a:pt x="360175" y="30302"/>
                  <a:pt x="531432" y="0"/>
                </a:cubicBezTo>
                <a:cubicBezTo>
                  <a:pt x="702689" y="-30302"/>
                  <a:pt x="892876" y="15132"/>
                  <a:pt x="1085007" y="0"/>
                </a:cubicBezTo>
                <a:cubicBezTo>
                  <a:pt x="1277138" y="-15132"/>
                  <a:pt x="1500133" y="29330"/>
                  <a:pt x="1660725" y="0"/>
                </a:cubicBezTo>
                <a:cubicBezTo>
                  <a:pt x="1821317" y="-29330"/>
                  <a:pt x="2029851" y="26592"/>
                  <a:pt x="2214300" y="0"/>
                </a:cubicBezTo>
                <a:cubicBezTo>
                  <a:pt x="2248868" y="144880"/>
                  <a:pt x="2209994" y="295021"/>
                  <a:pt x="2214300" y="377742"/>
                </a:cubicBezTo>
                <a:cubicBezTo>
                  <a:pt x="2218606" y="460463"/>
                  <a:pt x="2204995" y="561555"/>
                  <a:pt x="2214300" y="740670"/>
                </a:cubicBezTo>
                <a:cubicBezTo>
                  <a:pt x="2003702" y="756693"/>
                  <a:pt x="1796124" y="695118"/>
                  <a:pt x="1616439" y="740670"/>
                </a:cubicBezTo>
                <a:cubicBezTo>
                  <a:pt x="1436754" y="786222"/>
                  <a:pt x="1163206" y="712079"/>
                  <a:pt x="1018578" y="740670"/>
                </a:cubicBezTo>
                <a:cubicBezTo>
                  <a:pt x="873950" y="769261"/>
                  <a:pt x="456781" y="713690"/>
                  <a:pt x="0" y="740670"/>
                </a:cubicBezTo>
                <a:cubicBezTo>
                  <a:pt x="-20585" y="564554"/>
                  <a:pt x="9700" y="529775"/>
                  <a:pt x="0" y="377742"/>
                </a:cubicBezTo>
                <a:cubicBezTo>
                  <a:pt x="-9700" y="225709"/>
                  <a:pt x="21309" y="133970"/>
                  <a:pt x="0" y="0"/>
                </a:cubicBezTo>
                <a:close/>
              </a:path>
              <a:path w="2214300" h="740670" stroke="0" extrusionOk="0">
                <a:moveTo>
                  <a:pt x="0" y="0"/>
                </a:moveTo>
                <a:cubicBezTo>
                  <a:pt x="151056" y="-63554"/>
                  <a:pt x="391138" y="62702"/>
                  <a:pt x="531432" y="0"/>
                </a:cubicBezTo>
                <a:cubicBezTo>
                  <a:pt x="671726" y="-62702"/>
                  <a:pt x="775138" y="24815"/>
                  <a:pt x="1018578" y="0"/>
                </a:cubicBezTo>
                <a:cubicBezTo>
                  <a:pt x="1262018" y="-24815"/>
                  <a:pt x="1380642" y="66519"/>
                  <a:pt x="1616439" y="0"/>
                </a:cubicBezTo>
                <a:cubicBezTo>
                  <a:pt x="1852236" y="-66519"/>
                  <a:pt x="2006533" y="58"/>
                  <a:pt x="2214300" y="0"/>
                </a:cubicBezTo>
                <a:cubicBezTo>
                  <a:pt x="2228217" y="161334"/>
                  <a:pt x="2192151" y="277494"/>
                  <a:pt x="2214300" y="362928"/>
                </a:cubicBezTo>
                <a:cubicBezTo>
                  <a:pt x="2236449" y="448362"/>
                  <a:pt x="2208081" y="618974"/>
                  <a:pt x="2214300" y="740670"/>
                </a:cubicBezTo>
                <a:cubicBezTo>
                  <a:pt x="2064177" y="757673"/>
                  <a:pt x="1859746" y="690700"/>
                  <a:pt x="1660725" y="740670"/>
                </a:cubicBezTo>
                <a:cubicBezTo>
                  <a:pt x="1461705" y="790640"/>
                  <a:pt x="1302768" y="709130"/>
                  <a:pt x="1062864" y="740670"/>
                </a:cubicBezTo>
                <a:cubicBezTo>
                  <a:pt x="822960" y="772210"/>
                  <a:pt x="680378" y="710554"/>
                  <a:pt x="575718" y="740670"/>
                </a:cubicBezTo>
                <a:cubicBezTo>
                  <a:pt x="471058" y="770786"/>
                  <a:pt x="228873" y="721237"/>
                  <a:pt x="0" y="740670"/>
                </a:cubicBezTo>
                <a:cubicBezTo>
                  <a:pt x="-34766" y="603559"/>
                  <a:pt x="28741" y="481628"/>
                  <a:pt x="0" y="370335"/>
                </a:cubicBezTo>
                <a:cubicBezTo>
                  <a:pt x="-28741" y="259042"/>
                  <a:pt x="41726" y="133465"/>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gn="ctr">
              <a:lnSpc>
                <a:spcPts val="3499"/>
              </a:lnSpc>
            </a:pPr>
            <a:r>
              <a:rPr lang="en-US" sz="3200">
                <a:solidFill>
                  <a:srgbClr val="004AAE"/>
                </a:solidFill>
                <a:latin typeface="Abril Fatface"/>
                <a:ea typeface="Abril Fatface"/>
                <a:cs typeface="Abril Fatface"/>
                <a:sym typeface="Abril Fatface"/>
              </a:rPr>
              <a:t>EV/Sales</a:t>
            </a:r>
          </a:p>
        </p:txBody>
      </p:sp>
      <p:sp>
        <p:nvSpPr>
          <p:cNvPr id="4" name="TextBox 6">
            <a:extLst>
              <a:ext uri="{FF2B5EF4-FFF2-40B4-BE49-F238E27FC236}">
                <a16:creationId xmlns:a16="http://schemas.microsoft.com/office/drawing/2014/main" id="{5A63CA37-C5E9-C9BD-1601-F6EF3E798B28}"/>
              </a:ext>
            </a:extLst>
          </p:cNvPr>
          <p:cNvSpPr txBox="1"/>
          <p:nvPr/>
        </p:nvSpPr>
        <p:spPr>
          <a:xfrm>
            <a:off x="2577202" y="2476948"/>
            <a:ext cx="2647533" cy="740670"/>
          </a:xfrm>
          <a:custGeom>
            <a:avLst/>
            <a:gdLst>
              <a:gd name="csX0" fmla="*/ 0 w 2647533"/>
              <a:gd name="csY0" fmla="*/ 0 h 740670"/>
              <a:gd name="csX1" fmla="*/ 582457 w 2647533"/>
              <a:gd name="csY1" fmla="*/ 0 h 740670"/>
              <a:gd name="csX2" fmla="*/ 1138439 w 2647533"/>
              <a:gd name="csY2" fmla="*/ 0 h 740670"/>
              <a:gd name="csX3" fmla="*/ 1694421 w 2647533"/>
              <a:gd name="csY3" fmla="*/ 0 h 740670"/>
              <a:gd name="csX4" fmla="*/ 2144502 w 2647533"/>
              <a:gd name="csY4" fmla="*/ 0 h 740670"/>
              <a:gd name="csX5" fmla="*/ 2647533 w 2647533"/>
              <a:gd name="csY5" fmla="*/ 0 h 740670"/>
              <a:gd name="csX6" fmla="*/ 2647533 w 2647533"/>
              <a:gd name="csY6" fmla="*/ 377742 h 740670"/>
              <a:gd name="csX7" fmla="*/ 2647533 w 2647533"/>
              <a:gd name="csY7" fmla="*/ 740670 h 740670"/>
              <a:gd name="csX8" fmla="*/ 2118026 w 2647533"/>
              <a:gd name="csY8" fmla="*/ 740670 h 740670"/>
              <a:gd name="csX9" fmla="*/ 1667946 w 2647533"/>
              <a:gd name="csY9" fmla="*/ 740670 h 740670"/>
              <a:gd name="csX10" fmla="*/ 1217865 w 2647533"/>
              <a:gd name="csY10" fmla="*/ 740670 h 740670"/>
              <a:gd name="csX11" fmla="*/ 661883 w 2647533"/>
              <a:gd name="csY11" fmla="*/ 740670 h 740670"/>
              <a:gd name="csX12" fmla="*/ 0 w 2647533"/>
              <a:gd name="csY12" fmla="*/ 740670 h 740670"/>
              <a:gd name="csX13" fmla="*/ 0 w 2647533"/>
              <a:gd name="csY13" fmla="*/ 355522 h 740670"/>
              <a:gd name="csX14" fmla="*/ 0 w 2647533"/>
              <a:gd name="csY14" fmla="*/ 0 h 7406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47533" h="740670" fill="none" extrusionOk="0">
                <a:moveTo>
                  <a:pt x="0" y="0"/>
                </a:moveTo>
                <a:cubicBezTo>
                  <a:pt x="261023" y="-55414"/>
                  <a:pt x="433783" y="49510"/>
                  <a:pt x="582457" y="0"/>
                </a:cubicBezTo>
                <a:cubicBezTo>
                  <a:pt x="731131" y="-49510"/>
                  <a:pt x="860747" y="54941"/>
                  <a:pt x="1138439" y="0"/>
                </a:cubicBezTo>
                <a:cubicBezTo>
                  <a:pt x="1416131" y="-54941"/>
                  <a:pt x="1454798" y="46707"/>
                  <a:pt x="1694421" y="0"/>
                </a:cubicBezTo>
                <a:cubicBezTo>
                  <a:pt x="1934044" y="-46707"/>
                  <a:pt x="2021462" y="21685"/>
                  <a:pt x="2144502" y="0"/>
                </a:cubicBezTo>
                <a:cubicBezTo>
                  <a:pt x="2267542" y="-21685"/>
                  <a:pt x="2525070" y="15686"/>
                  <a:pt x="2647533" y="0"/>
                </a:cubicBezTo>
                <a:cubicBezTo>
                  <a:pt x="2673870" y="97855"/>
                  <a:pt x="2603337" y="281302"/>
                  <a:pt x="2647533" y="377742"/>
                </a:cubicBezTo>
                <a:cubicBezTo>
                  <a:pt x="2691729" y="474182"/>
                  <a:pt x="2610664" y="586791"/>
                  <a:pt x="2647533" y="740670"/>
                </a:cubicBezTo>
                <a:cubicBezTo>
                  <a:pt x="2439412" y="796451"/>
                  <a:pt x="2367165" y="695068"/>
                  <a:pt x="2118026" y="740670"/>
                </a:cubicBezTo>
                <a:cubicBezTo>
                  <a:pt x="1868887" y="786272"/>
                  <a:pt x="1809322" y="708309"/>
                  <a:pt x="1667946" y="740670"/>
                </a:cubicBezTo>
                <a:cubicBezTo>
                  <a:pt x="1526570" y="773031"/>
                  <a:pt x="1324212" y="712438"/>
                  <a:pt x="1217865" y="740670"/>
                </a:cubicBezTo>
                <a:cubicBezTo>
                  <a:pt x="1111518" y="768902"/>
                  <a:pt x="861171" y="695828"/>
                  <a:pt x="661883" y="740670"/>
                </a:cubicBezTo>
                <a:cubicBezTo>
                  <a:pt x="462595" y="785512"/>
                  <a:pt x="245594" y="664712"/>
                  <a:pt x="0" y="740670"/>
                </a:cubicBezTo>
                <a:cubicBezTo>
                  <a:pt x="-42109" y="558869"/>
                  <a:pt x="10075" y="542598"/>
                  <a:pt x="0" y="355522"/>
                </a:cubicBezTo>
                <a:cubicBezTo>
                  <a:pt x="-10075" y="168446"/>
                  <a:pt x="9320" y="84414"/>
                  <a:pt x="0" y="0"/>
                </a:cubicBezTo>
                <a:close/>
              </a:path>
              <a:path w="2647533" h="740670" stroke="0" extrusionOk="0">
                <a:moveTo>
                  <a:pt x="0" y="0"/>
                </a:moveTo>
                <a:cubicBezTo>
                  <a:pt x="122891" y="-41953"/>
                  <a:pt x="386381" y="4357"/>
                  <a:pt x="503031" y="0"/>
                </a:cubicBezTo>
                <a:cubicBezTo>
                  <a:pt x="619681" y="-4357"/>
                  <a:pt x="816878" y="18055"/>
                  <a:pt x="953112" y="0"/>
                </a:cubicBezTo>
                <a:cubicBezTo>
                  <a:pt x="1089346" y="-18055"/>
                  <a:pt x="1253985" y="28253"/>
                  <a:pt x="1535569" y="0"/>
                </a:cubicBezTo>
                <a:cubicBezTo>
                  <a:pt x="1817153" y="-28253"/>
                  <a:pt x="1860402" y="5435"/>
                  <a:pt x="2038600" y="0"/>
                </a:cubicBezTo>
                <a:cubicBezTo>
                  <a:pt x="2216798" y="-5435"/>
                  <a:pt x="2351675" y="43148"/>
                  <a:pt x="2647533" y="0"/>
                </a:cubicBezTo>
                <a:cubicBezTo>
                  <a:pt x="2663914" y="79226"/>
                  <a:pt x="2602850" y="240502"/>
                  <a:pt x="2647533" y="385148"/>
                </a:cubicBezTo>
                <a:cubicBezTo>
                  <a:pt x="2692216" y="529794"/>
                  <a:pt x="2607115" y="610014"/>
                  <a:pt x="2647533" y="740670"/>
                </a:cubicBezTo>
                <a:cubicBezTo>
                  <a:pt x="2527824" y="744676"/>
                  <a:pt x="2241331" y="712583"/>
                  <a:pt x="2118026" y="740670"/>
                </a:cubicBezTo>
                <a:cubicBezTo>
                  <a:pt x="1994721" y="768757"/>
                  <a:pt x="1823370" y="707462"/>
                  <a:pt x="1667946" y="740670"/>
                </a:cubicBezTo>
                <a:cubicBezTo>
                  <a:pt x="1512522" y="773878"/>
                  <a:pt x="1332155" y="719751"/>
                  <a:pt x="1138439" y="740670"/>
                </a:cubicBezTo>
                <a:cubicBezTo>
                  <a:pt x="944723" y="761589"/>
                  <a:pt x="802466" y="733604"/>
                  <a:pt x="608933" y="740670"/>
                </a:cubicBezTo>
                <a:cubicBezTo>
                  <a:pt x="415400" y="747736"/>
                  <a:pt x="153397" y="703343"/>
                  <a:pt x="0" y="740670"/>
                </a:cubicBezTo>
                <a:cubicBezTo>
                  <a:pt x="-37261" y="616151"/>
                  <a:pt x="43964" y="496121"/>
                  <a:pt x="0" y="355522"/>
                </a:cubicBezTo>
                <a:cubicBezTo>
                  <a:pt x="-43964" y="214923"/>
                  <a:pt x="1067" y="94292"/>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gn="ctr">
              <a:lnSpc>
                <a:spcPts val="3499"/>
              </a:lnSpc>
            </a:pPr>
            <a:r>
              <a:rPr lang="en-US" sz="3200">
                <a:solidFill>
                  <a:srgbClr val="004AAE"/>
                </a:solidFill>
                <a:latin typeface="Abril Fatface"/>
                <a:ea typeface="Abril Fatface"/>
                <a:cs typeface="Abril Fatface"/>
                <a:sym typeface="Abril Fatface"/>
              </a:rPr>
              <a:t>EV/EBIT</a:t>
            </a:r>
          </a:p>
        </p:txBody>
      </p:sp>
      <p:sp>
        <p:nvSpPr>
          <p:cNvPr id="5" name="TextBox 6">
            <a:extLst>
              <a:ext uri="{FF2B5EF4-FFF2-40B4-BE49-F238E27FC236}">
                <a16:creationId xmlns:a16="http://schemas.microsoft.com/office/drawing/2014/main" id="{F17AA037-636E-CD6A-5E68-8BB690185EDE}"/>
              </a:ext>
            </a:extLst>
          </p:cNvPr>
          <p:cNvSpPr txBox="1"/>
          <p:nvPr/>
        </p:nvSpPr>
        <p:spPr>
          <a:xfrm>
            <a:off x="5502568" y="2496446"/>
            <a:ext cx="2647533" cy="740670"/>
          </a:xfrm>
          <a:custGeom>
            <a:avLst/>
            <a:gdLst>
              <a:gd name="csX0" fmla="*/ 0 w 2647533"/>
              <a:gd name="csY0" fmla="*/ 0 h 740670"/>
              <a:gd name="csX1" fmla="*/ 582457 w 2647533"/>
              <a:gd name="csY1" fmla="*/ 0 h 740670"/>
              <a:gd name="csX2" fmla="*/ 1138439 w 2647533"/>
              <a:gd name="csY2" fmla="*/ 0 h 740670"/>
              <a:gd name="csX3" fmla="*/ 1694421 w 2647533"/>
              <a:gd name="csY3" fmla="*/ 0 h 740670"/>
              <a:gd name="csX4" fmla="*/ 2144502 w 2647533"/>
              <a:gd name="csY4" fmla="*/ 0 h 740670"/>
              <a:gd name="csX5" fmla="*/ 2647533 w 2647533"/>
              <a:gd name="csY5" fmla="*/ 0 h 740670"/>
              <a:gd name="csX6" fmla="*/ 2647533 w 2647533"/>
              <a:gd name="csY6" fmla="*/ 377742 h 740670"/>
              <a:gd name="csX7" fmla="*/ 2647533 w 2647533"/>
              <a:gd name="csY7" fmla="*/ 740670 h 740670"/>
              <a:gd name="csX8" fmla="*/ 2118026 w 2647533"/>
              <a:gd name="csY8" fmla="*/ 740670 h 740670"/>
              <a:gd name="csX9" fmla="*/ 1667946 w 2647533"/>
              <a:gd name="csY9" fmla="*/ 740670 h 740670"/>
              <a:gd name="csX10" fmla="*/ 1217865 w 2647533"/>
              <a:gd name="csY10" fmla="*/ 740670 h 740670"/>
              <a:gd name="csX11" fmla="*/ 661883 w 2647533"/>
              <a:gd name="csY11" fmla="*/ 740670 h 740670"/>
              <a:gd name="csX12" fmla="*/ 0 w 2647533"/>
              <a:gd name="csY12" fmla="*/ 740670 h 740670"/>
              <a:gd name="csX13" fmla="*/ 0 w 2647533"/>
              <a:gd name="csY13" fmla="*/ 355522 h 740670"/>
              <a:gd name="csX14" fmla="*/ 0 w 2647533"/>
              <a:gd name="csY14" fmla="*/ 0 h 7406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47533" h="740670" fill="none" extrusionOk="0">
                <a:moveTo>
                  <a:pt x="0" y="0"/>
                </a:moveTo>
                <a:cubicBezTo>
                  <a:pt x="261023" y="-55414"/>
                  <a:pt x="433783" y="49510"/>
                  <a:pt x="582457" y="0"/>
                </a:cubicBezTo>
                <a:cubicBezTo>
                  <a:pt x="731131" y="-49510"/>
                  <a:pt x="860747" y="54941"/>
                  <a:pt x="1138439" y="0"/>
                </a:cubicBezTo>
                <a:cubicBezTo>
                  <a:pt x="1416131" y="-54941"/>
                  <a:pt x="1454798" y="46707"/>
                  <a:pt x="1694421" y="0"/>
                </a:cubicBezTo>
                <a:cubicBezTo>
                  <a:pt x="1934044" y="-46707"/>
                  <a:pt x="2021462" y="21685"/>
                  <a:pt x="2144502" y="0"/>
                </a:cubicBezTo>
                <a:cubicBezTo>
                  <a:pt x="2267542" y="-21685"/>
                  <a:pt x="2525070" y="15686"/>
                  <a:pt x="2647533" y="0"/>
                </a:cubicBezTo>
                <a:cubicBezTo>
                  <a:pt x="2673870" y="97855"/>
                  <a:pt x="2603337" y="281302"/>
                  <a:pt x="2647533" y="377742"/>
                </a:cubicBezTo>
                <a:cubicBezTo>
                  <a:pt x="2691729" y="474182"/>
                  <a:pt x="2610664" y="586791"/>
                  <a:pt x="2647533" y="740670"/>
                </a:cubicBezTo>
                <a:cubicBezTo>
                  <a:pt x="2439412" y="796451"/>
                  <a:pt x="2367165" y="695068"/>
                  <a:pt x="2118026" y="740670"/>
                </a:cubicBezTo>
                <a:cubicBezTo>
                  <a:pt x="1868887" y="786272"/>
                  <a:pt x="1809322" y="708309"/>
                  <a:pt x="1667946" y="740670"/>
                </a:cubicBezTo>
                <a:cubicBezTo>
                  <a:pt x="1526570" y="773031"/>
                  <a:pt x="1324212" y="712438"/>
                  <a:pt x="1217865" y="740670"/>
                </a:cubicBezTo>
                <a:cubicBezTo>
                  <a:pt x="1111518" y="768902"/>
                  <a:pt x="861171" y="695828"/>
                  <a:pt x="661883" y="740670"/>
                </a:cubicBezTo>
                <a:cubicBezTo>
                  <a:pt x="462595" y="785512"/>
                  <a:pt x="245594" y="664712"/>
                  <a:pt x="0" y="740670"/>
                </a:cubicBezTo>
                <a:cubicBezTo>
                  <a:pt x="-42109" y="558869"/>
                  <a:pt x="10075" y="542598"/>
                  <a:pt x="0" y="355522"/>
                </a:cubicBezTo>
                <a:cubicBezTo>
                  <a:pt x="-10075" y="168446"/>
                  <a:pt x="9320" y="84414"/>
                  <a:pt x="0" y="0"/>
                </a:cubicBezTo>
                <a:close/>
              </a:path>
              <a:path w="2647533" h="740670" stroke="0" extrusionOk="0">
                <a:moveTo>
                  <a:pt x="0" y="0"/>
                </a:moveTo>
                <a:cubicBezTo>
                  <a:pt x="122891" y="-41953"/>
                  <a:pt x="386381" y="4357"/>
                  <a:pt x="503031" y="0"/>
                </a:cubicBezTo>
                <a:cubicBezTo>
                  <a:pt x="619681" y="-4357"/>
                  <a:pt x="816878" y="18055"/>
                  <a:pt x="953112" y="0"/>
                </a:cubicBezTo>
                <a:cubicBezTo>
                  <a:pt x="1089346" y="-18055"/>
                  <a:pt x="1253985" y="28253"/>
                  <a:pt x="1535569" y="0"/>
                </a:cubicBezTo>
                <a:cubicBezTo>
                  <a:pt x="1817153" y="-28253"/>
                  <a:pt x="1860402" y="5435"/>
                  <a:pt x="2038600" y="0"/>
                </a:cubicBezTo>
                <a:cubicBezTo>
                  <a:pt x="2216798" y="-5435"/>
                  <a:pt x="2351675" y="43148"/>
                  <a:pt x="2647533" y="0"/>
                </a:cubicBezTo>
                <a:cubicBezTo>
                  <a:pt x="2663914" y="79226"/>
                  <a:pt x="2602850" y="240502"/>
                  <a:pt x="2647533" y="385148"/>
                </a:cubicBezTo>
                <a:cubicBezTo>
                  <a:pt x="2692216" y="529794"/>
                  <a:pt x="2607115" y="610014"/>
                  <a:pt x="2647533" y="740670"/>
                </a:cubicBezTo>
                <a:cubicBezTo>
                  <a:pt x="2527824" y="744676"/>
                  <a:pt x="2241331" y="712583"/>
                  <a:pt x="2118026" y="740670"/>
                </a:cubicBezTo>
                <a:cubicBezTo>
                  <a:pt x="1994721" y="768757"/>
                  <a:pt x="1823370" y="707462"/>
                  <a:pt x="1667946" y="740670"/>
                </a:cubicBezTo>
                <a:cubicBezTo>
                  <a:pt x="1512522" y="773878"/>
                  <a:pt x="1332155" y="719751"/>
                  <a:pt x="1138439" y="740670"/>
                </a:cubicBezTo>
                <a:cubicBezTo>
                  <a:pt x="944723" y="761589"/>
                  <a:pt x="802466" y="733604"/>
                  <a:pt x="608933" y="740670"/>
                </a:cubicBezTo>
                <a:cubicBezTo>
                  <a:pt x="415400" y="747736"/>
                  <a:pt x="153397" y="703343"/>
                  <a:pt x="0" y="740670"/>
                </a:cubicBezTo>
                <a:cubicBezTo>
                  <a:pt x="-37261" y="616151"/>
                  <a:pt x="43964" y="496121"/>
                  <a:pt x="0" y="355522"/>
                </a:cubicBezTo>
                <a:cubicBezTo>
                  <a:pt x="-43964" y="214923"/>
                  <a:pt x="1067" y="94292"/>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EV/EBITDA</a:t>
            </a:r>
          </a:p>
        </p:txBody>
      </p:sp>
      <p:sp>
        <p:nvSpPr>
          <p:cNvPr id="6" name="TextBox 6">
            <a:extLst>
              <a:ext uri="{FF2B5EF4-FFF2-40B4-BE49-F238E27FC236}">
                <a16:creationId xmlns:a16="http://schemas.microsoft.com/office/drawing/2014/main" id="{68A9C1BC-01CA-411F-10A2-CD594C9BE0D7}"/>
              </a:ext>
            </a:extLst>
          </p:cNvPr>
          <p:cNvSpPr txBox="1"/>
          <p:nvPr/>
        </p:nvSpPr>
        <p:spPr>
          <a:xfrm>
            <a:off x="11789867" y="2477844"/>
            <a:ext cx="2863042" cy="740670"/>
          </a:xfrm>
          <a:custGeom>
            <a:avLst/>
            <a:gdLst>
              <a:gd name="csX0" fmla="*/ 0 w 2863042"/>
              <a:gd name="csY0" fmla="*/ 0 h 740670"/>
              <a:gd name="csX1" fmla="*/ 629869 w 2863042"/>
              <a:gd name="csY1" fmla="*/ 0 h 740670"/>
              <a:gd name="csX2" fmla="*/ 1231108 w 2863042"/>
              <a:gd name="csY2" fmla="*/ 0 h 740670"/>
              <a:gd name="csX3" fmla="*/ 1832347 w 2863042"/>
              <a:gd name="csY3" fmla="*/ 0 h 740670"/>
              <a:gd name="csX4" fmla="*/ 2319064 w 2863042"/>
              <a:gd name="csY4" fmla="*/ 0 h 740670"/>
              <a:gd name="csX5" fmla="*/ 2863042 w 2863042"/>
              <a:gd name="csY5" fmla="*/ 0 h 740670"/>
              <a:gd name="csX6" fmla="*/ 2863042 w 2863042"/>
              <a:gd name="csY6" fmla="*/ 377742 h 740670"/>
              <a:gd name="csX7" fmla="*/ 2863042 w 2863042"/>
              <a:gd name="csY7" fmla="*/ 740670 h 740670"/>
              <a:gd name="csX8" fmla="*/ 2290434 w 2863042"/>
              <a:gd name="csY8" fmla="*/ 740670 h 740670"/>
              <a:gd name="csX9" fmla="*/ 1803716 w 2863042"/>
              <a:gd name="csY9" fmla="*/ 740670 h 740670"/>
              <a:gd name="csX10" fmla="*/ 1316999 w 2863042"/>
              <a:gd name="csY10" fmla="*/ 740670 h 740670"/>
              <a:gd name="csX11" fmla="*/ 715761 w 2863042"/>
              <a:gd name="csY11" fmla="*/ 740670 h 740670"/>
              <a:gd name="csX12" fmla="*/ 0 w 2863042"/>
              <a:gd name="csY12" fmla="*/ 740670 h 740670"/>
              <a:gd name="csX13" fmla="*/ 0 w 2863042"/>
              <a:gd name="csY13" fmla="*/ 355522 h 740670"/>
              <a:gd name="csX14" fmla="*/ 0 w 2863042"/>
              <a:gd name="csY14" fmla="*/ 0 h 7406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863042" h="740670" fill="none" extrusionOk="0">
                <a:moveTo>
                  <a:pt x="0" y="0"/>
                </a:moveTo>
                <a:cubicBezTo>
                  <a:pt x="239475" y="-65661"/>
                  <a:pt x="491177" y="45092"/>
                  <a:pt x="629869" y="0"/>
                </a:cubicBezTo>
                <a:cubicBezTo>
                  <a:pt x="768561" y="-45092"/>
                  <a:pt x="1020424" y="40143"/>
                  <a:pt x="1231108" y="0"/>
                </a:cubicBezTo>
                <a:cubicBezTo>
                  <a:pt x="1441792" y="-40143"/>
                  <a:pt x="1631717" y="52071"/>
                  <a:pt x="1832347" y="0"/>
                </a:cubicBezTo>
                <a:cubicBezTo>
                  <a:pt x="2032977" y="-52071"/>
                  <a:pt x="2170543" y="41020"/>
                  <a:pt x="2319064" y="0"/>
                </a:cubicBezTo>
                <a:cubicBezTo>
                  <a:pt x="2467585" y="-41020"/>
                  <a:pt x="2617748" y="45608"/>
                  <a:pt x="2863042" y="0"/>
                </a:cubicBezTo>
                <a:cubicBezTo>
                  <a:pt x="2889379" y="97855"/>
                  <a:pt x="2818846" y="281302"/>
                  <a:pt x="2863042" y="377742"/>
                </a:cubicBezTo>
                <a:cubicBezTo>
                  <a:pt x="2907238" y="474182"/>
                  <a:pt x="2826173" y="586791"/>
                  <a:pt x="2863042" y="740670"/>
                </a:cubicBezTo>
                <a:cubicBezTo>
                  <a:pt x="2583457" y="800156"/>
                  <a:pt x="2502747" y="689073"/>
                  <a:pt x="2290434" y="740670"/>
                </a:cubicBezTo>
                <a:cubicBezTo>
                  <a:pt x="2078121" y="792267"/>
                  <a:pt x="1931262" y="732651"/>
                  <a:pt x="1803716" y="740670"/>
                </a:cubicBezTo>
                <a:cubicBezTo>
                  <a:pt x="1676170" y="748689"/>
                  <a:pt x="1477241" y="709389"/>
                  <a:pt x="1316999" y="740670"/>
                </a:cubicBezTo>
                <a:cubicBezTo>
                  <a:pt x="1156757" y="771951"/>
                  <a:pt x="878761" y="739058"/>
                  <a:pt x="715761" y="740670"/>
                </a:cubicBezTo>
                <a:cubicBezTo>
                  <a:pt x="552761" y="742282"/>
                  <a:pt x="261107" y="718124"/>
                  <a:pt x="0" y="740670"/>
                </a:cubicBezTo>
                <a:cubicBezTo>
                  <a:pt x="-42109" y="558869"/>
                  <a:pt x="10075" y="542598"/>
                  <a:pt x="0" y="355522"/>
                </a:cubicBezTo>
                <a:cubicBezTo>
                  <a:pt x="-10075" y="168446"/>
                  <a:pt x="9320" y="84414"/>
                  <a:pt x="0" y="0"/>
                </a:cubicBezTo>
                <a:close/>
              </a:path>
              <a:path w="2863042" h="740670" stroke="0" extrusionOk="0">
                <a:moveTo>
                  <a:pt x="0" y="0"/>
                </a:moveTo>
                <a:cubicBezTo>
                  <a:pt x="236253" y="-54681"/>
                  <a:pt x="382331" y="32242"/>
                  <a:pt x="543978" y="0"/>
                </a:cubicBezTo>
                <a:cubicBezTo>
                  <a:pt x="705625" y="-32242"/>
                  <a:pt x="831951" y="14123"/>
                  <a:pt x="1030695" y="0"/>
                </a:cubicBezTo>
                <a:cubicBezTo>
                  <a:pt x="1229439" y="-14123"/>
                  <a:pt x="1471259" y="16901"/>
                  <a:pt x="1660564" y="0"/>
                </a:cubicBezTo>
                <a:cubicBezTo>
                  <a:pt x="1849869" y="-16901"/>
                  <a:pt x="1994417" y="49603"/>
                  <a:pt x="2204542" y="0"/>
                </a:cubicBezTo>
                <a:cubicBezTo>
                  <a:pt x="2414667" y="-49603"/>
                  <a:pt x="2572642" y="44233"/>
                  <a:pt x="2863042" y="0"/>
                </a:cubicBezTo>
                <a:cubicBezTo>
                  <a:pt x="2879423" y="79226"/>
                  <a:pt x="2818359" y="240502"/>
                  <a:pt x="2863042" y="385148"/>
                </a:cubicBezTo>
                <a:cubicBezTo>
                  <a:pt x="2907725" y="529794"/>
                  <a:pt x="2822624" y="610014"/>
                  <a:pt x="2863042" y="740670"/>
                </a:cubicBezTo>
                <a:cubicBezTo>
                  <a:pt x="2605901" y="773457"/>
                  <a:pt x="2444578" y="711313"/>
                  <a:pt x="2290434" y="740670"/>
                </a:cubicBezTo>
                <a:cubicBezTo>
                  <a:pt x="2136290" y="770027"/>
                  <a:pt x="1991132" y="724106"/>
                  <a:pt x="1803716" y="740670"/>
                </a:cubicBezTo>
                <a:cubicBezTo>
                  <a:pt x="1616300" y="757234"/>
                  <a:pt x="1359737" y="677741"/>
                  <a:pt x="1231108" y="740670"/>
                </a:cubicBezTo>
                <a:cubicBezTo>
                  <a:pt x="1102479" y="803599"/>
                  <a:pt x="885185" y="675401"/>
                  <a:pt x="658500" y="740670"/>
                </a:cubicBezTo>
                <a:cubicBezTo>
                  <a:pt x="431815" y="805939"/>
                  <a:pt x="220417" y="728912"/>
                  <a:pt x="0" y="740670"/>
                </a:cubicBezTo>
                <a:cubicBezTo>
                  <a:pt x="-37261" y="616151"/>
                  <a:pt x="43964" y="496121"/>
                  <a:pt x="0" y="355522"/>
                </a:cubicBezTo>
                <a:cubicBezTo>
                  <a:pt x="-43964" y="214923"/>
                  <a:pt x="1067" y="94292"/>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Forward P/E</a:t>
            </a:r>
          </a:p>
        </p:txBody>
      </p:sp>
      <p:sp>
        <p:nvSpPr>
          <p:cNvPr id="7" name="TextBox 6">
            <a:extLst>
              <a:ext uri="{FF2B5EF4-FFF2-40B4-BE49-F238E27FC236}">
                <a16:creationId xmlns:a16="http://schemas.microsoft.com/office/drawing/2014/main" id="{FC11E2D2-351B-9368-CB21-4566B3FFAF11}"/>
              </a:ext>
            </a:extLst>
          </p:cNvPr>
          <p:cNvSpPr txBox="1"/>
          <p:nvPr/>
        </p:nvSpPr>
        <p:spPr>
          <a:xfrm>
            <a:off x="8427934" y="2496446"/>
            <a:ext cx="3084100" cy="740670"/>
          </a:xfrm>
          <a:custGeom>
            <a:avLst/>
            <a:gdLst>
              <a:gd name="csX0" fmla="*/ 0 w 3084100"/>
              <a:gd name="csY0" fmla="*/ 0 h 740670"/>
              <a:gd name="csX1" fmla="*/ 483176 w 3084100"/>
              <a:gd name="csY1" fmla="*/ 0 h 740670"/>
              <a:gd name="csX2" fmla="*/ 904669 w 3084100"/>
              <a:gd name="csY2" fmla="*/ 0 h 740670"/>
              <a:gd name="csX3" fmla="*/ 1357004 w 3084100"/>
              <a:gd name="csY3" fmla="*/ 0 h 740670"/>
              <a:gd name="csX4" fmla="*/ 1901862 w 3084100"/>
              <a:gd name="csY4" fmla="*/ 0 h 740670"/>
              <a:gd name="csX5" fmla="*/ 2385037 w 3084100"/>
              <a:gd name="csY5" fmla="*/ 0 h 740670"/>
              <a:gd name="csX6" fmla="*/ 3084100 w 3084100"/>
              <a:gd name="csY6" fmla="*/ 0 h 740670"/>
              <a:gd name="csX7" fmla="*/ 3084100 w 3084100"/>
              <a:gd name="csY7" fmla="*/ 377742 h 740670"/>
              <a:gd name="csX8" fmla="*/ 3084100 w 3084100"/>
              <a:gd name="csY8" fmla="*/ 740670 h 740670"/>
              <a:gd name="csX9" fmla="*/ 2570083 w 3084100"/>
              <a:gd name="csY9" fmla="*/ 740670 h 740670"/>
              <a:gd name="csX10" fmla="*/ 2117749 w 3084100"/>
              <a:gd name="csY10" fmla="*/ 740670 h 740670"/>
              <a:gd name="csX11" fmla="*/ 1542050 w 3084100"/>
              <a:gd name="csY11" fmla="*/ 740670 h 740670"/>
              <a:gd name="csX12" fmla="*/ 1058874 w 3084100"/>
              <a:gd name="csY12" fmla="*/ 740670 h 740670"/>
              <a:gd name="csX13" fmla="*/ 637381 w 3084100"/>
              <a:gd name="csY13" fmla="*/ 740670 h 740670"/>
              <a:gd name="csX14" fmla="*/ 0 w 3084100"/>
              <a:gd name="csY14" fmla="*/ 740670 h 740670"/>
              <a:gd name="csX15" fmla="*/ 0 w 3084100"/>
              <a:gd name="csY15" fmla="*/ 385148 h 740670"/>
              <a:gd name="csX16" fmla="*/ 0 w 3084100"/>
              <a:gd name="csY16" fmla="*/ 0 h 7406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084100" h="740670" fill="none" extrusionOk="0">
                <a:moveTo>
                  <a:pt x="0" y="0"/>
                </a:moveTo>
                <a:cubicBezTo>
                  <a:pt x="222581" y="-54522"/>
                  <a:pt x="310090" y="25577"/>
                  <a:pt x="483176" y="0"/>
                </a:cubicBezTo>
                <a:cubicBezTo>
                  <a:pt x="656262" y="-25577"/>
                  <a:pt x="779869" y="101"/>
                  <a:pt x="904669" y="0"/>
                </a:cubicBezTo>
                <a:cubicBezTo>
                  <a:pt x="1029469" y="-101"/>
                  <a:pt x="1152033" y="44618"/>
                  <a:pt x="1357004" y="0"/>
                </a:cubicBezTo>
                <a:cubicBezTo>
                  <a:pt x="1561975" y="-44618"/>
                  <a:pt x="1773397" y="23731"/>
                  <a:pt x="1901862" y="0"/>
                </a:cubicBezTo>
                <a:cubicBezTo>
                  <a:pt x="2030327" y="-23731"/>
                  <a:pt x="2154707" y="10999"/>
                  <a:pt x="2385037" y="0"/>
                </a:cubicBezTo>
                <a:cubicBezTo>
                  <a:pt x="2615368" y="-10999"/>
                  <a:pt x="2894643" y="36131"/>
                  <a:pt x="3084100" y="0"/>
                </a:cubicBezTo>
                <a:cubicBezTo>
                  <a:pt x="3089781" y="86634"/>
                  <a:pt x="3048141" y="233300"/>
                  <a:pt x="3084100" y="377742"/>
                </a:cubicBezTo>
                <a:cubicBezTo>
                  <a:pt x="3120059" y="522184"/>
                  <a:pt x="3048288" y="582019"/>
                  <a:pt x="3084100" y="740670"/>
                </a:cubicBezTo>
                <a:cubicBezTo>
                  <a:pt x="2971477" y="768247"/>
                  <a:pt x="2810470" y="701107"/>
                  <a:pt x="2570083" y="740670"/>
                </a:cubicBezTo>
                <a:cubicBezTo>
                  <a:pt x="2329696" y="780233"/>
                  <a:pt x="2278432" y="732072"/>
                  <a:pt x="2117749" y="740670"/>
                </a:cubicBezTo>
                <a:cubicBezTo>
                  <a:pt x="1957066" y="749268"/>
                  <a:pt x="1790070" y="727690"/>
                  <a:pt x="1542050" y="740670"/>
                </a:cubicBezTo>
                <a:cubicBezTo>
                  <a:pt x="1294030" y="753650"/>
                  <a:pt x="1211822" y="724976"/>
                  <a:pt x="1058874" y="740670"/>
                </a:cubicBezTo>
                <a:cubicBezTo>
                  <a:pt x="905926" y="756364"/>
                  <a:pt x="770946" y="725517"/>
                  <a:pt x="637381" y="740670"/>
                </a:cubicBezTo>
                <a:cubicBezTo>
                  <a:pt x="503816" y="755823"/>
                  <a:pt x="263241" y="669434"/>
                  <a:pt x="0" y="740670"/>
                </a:cubicBezTo>
                <a:cubicBezTo>
                  <a:pt x="-35935" y="572050"/>
                  <a:pt x="6738" y="499495"/>
                  <a:pt x="0" y="385148"/>
                </a:cubicBezTo>
                <a:cubicBezTo>
                  <a:pt x="-6738" y="270801"/>
                  <a:pt x="11681" y="183532"/>
                  <a:pt x="0" y="0"/>
                </a:cubicBezTo>
                <a:close/>
              </a:path>
              <a:path w="3084100" h="740670" stroke="0" extrusionOk="0">
                <a:moveTo>
                  <a:pt x="0" y="0"/>
                </a:moveTo>
                <a:cubicBezTo>
                  <a:pt x="227924" y="-55241"/>
                  <a:pt x="323377" y="31893"/>
                  <a:pt x="483176" y="0"/>
                </a:cubicBezTo>
                <a:cubicBezTo>
                  <a:pt x="642975" y="-31893"/>
                  <a:pt x="756460" y="39411"/>
                  <a:pt x="904669" y="0"/>
                </a:cubicBezTo>
                <a:cubicBezTo>
                  <a:pt x="1052878" y="-39411"/>
                  <a:pt x="1345695" y="40390"/>
                  <a:pt x="1480368" y="0"/>
                </a:cubicBezTo>
                <a:cubicBezTo>
                  <a:pt x="1615041" y="-40390"/>
                  <a:pt x="1782522" y="21287"/>
                  <a:pt x="1963544" y="0"/>
                </a:cubicBezTo>
                <a:cubicBezTo>
                  <a:pt x="2144566" y="-21287"/>
                  <a:pt x="2240291" y="21445"/>
                  <a:pt x="2446719" y="0"/>
                </a:cubicBezTo>
                <a:cubicBezTo>
                  <a:pt x="2653148" y="-21445"/>
                  <a:pt x="2903793" y="64258"/>
                  <a:pt x="3084100" y="0"/>
                </a:cubicBezTo>
                <a:cubicBezTo>
                  <a:pt x="3123664" y="115225"/>
                  <a:pt x="3043682" y="224866"/>
                  <a:pt x="3084100" y="355522"/>
                </a:cubicBezTo>
                <a:cubicBezTo>
                  <a:pt x="3124518" y="486178"/>
                  <a:pt x="3080876" y="610705"/>
                  <a:pt x="3084100" y="740670"/>
                </a:cubicBezTo>
                <a:cubicBezTo>
                  <a:pt x="2945083" y="786286"/>
                  <a:pt x="2838928" y="686660"/>
                  <a:pt x="2631765" y="740670"/>
                </a:cubicBezTo>
                <a:cubicBezTo>
                  <a:pt x="2424603" y="794680"/>
                  <a:pt x="2248787" y="689580"/>
                  <a:pt x="2117749" y="740670"/>
                </a:cubicBezTo>
                <a:cubicBezTo>
                  <a:pt x="1986711" y="791760"/>
                  <a:pt x="1803082" y="729171"/>
                  <a:pt x="1603732" y="740670"/>
                </a:cubicBezTo>
                <a:cubicBezTo>
                  <a:pt x="1404382" y="752169"/>
                  <a:pt x="1262243" y="711612"/>
                  <a:pt x="1120556" y="740670"/>
                </a:cubicBezTo>
                <a:cubicBezTo>
                  <a:pt x="978869" y="769728"/>
                  <a:pt x="666335" y="723181"/>
                  <a:pt x="544858" y="740670"/>
                </a:cubicBezTo>
                <a:cubicBezTo>
                  <a:pt x="423381" y="758159"/>
                  <a:pt x="134042" y="707255"/>
                  <a:pt x="0" y="740670"/>
                </a:cubicBezTo>
                <a:cubicBezTo>
                  <a:pt x="-10691" y="579177"/>
                  <a:pt x="5852" y="467755"/>
                  <a:pt x="0" y="385148"/>
                </a:cubicBezTo>
                <a:cubicBezTo>
                  <a:pt x="-5852" y="302541"/>
                  <a:pt x="46020" y="163742"/>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Forward PEG</a:t>
            </a:r>
          </a:p>
        </p:txBody>
      </p:sp>
      <p:sp>
        <p:nvSpPr>
          <p:cNvPr id="8" name="TextBox 7">
            <a:extLst>
              <a:ext uri="{FF2B5EF4-FFF2-40B4-BE49-F238E27FC236}">
                <a16:creationId xmlns:a16="http://schemas.microsoft.com/office/drawing/2014/main" id="{E079A42E-FBCC-4A1D-1D3B-BDC9E9615550}"/>
              </a:ext>
            </a:extLst>
          </p:cNvPr>
          <p:cNvSpPr txBox="1"/>
          <p:nvPr/>
        </p:nvSpPr>
        <p:spPr>
          <a:xfrm>
            <a:off x="14930742" y="2496446"/>
            <a:ext cx="3084100" cy="740670"/>
          </a:xfrm>
          <a:custGeom>
            <a:avLst/>
            <a:gdLst>
              <a:gd name="csX0" fmla="*/ 0 w 3084100"/>
              <a:gd name="csY0" fmla="*/ 0 h 740670"/>
              <a:gd name="csX1" fmla="*/ 483176 w 3084100"/>
              <a:gd name="csY1" fmla="*/ 0 h 740670"/>
              <a:gd name="csX2" fmla="*/ 904669 w 3084100"/>
              <a:gd name="csY2" fmla="*/ 0 h 740670"/>
              <a:gd name="csX3" fmla="*/ 1357004 w 3084100"/>
              <a:gd name="csY3" fmla="*/ 0 h 740670"/>
              <a:gd name="csX4" fmla="*/ 1901862 w 3084100"/>
              <a:gd name="csY4" fmla="*/ 0 h 740670"/>
              <a:gd name="csX5" fmla="*/ 2385037 w 3084100"/>
              <a:gd name="csY5" fmla="*/ 0 h 740670"/>
              <a:gd name="csX6" fmla="*/ 3084100 w 3084100"/>
              <a:gd name="csY6" fmla="*/ 0 h 740670"/>
              <a:gd name="csX7" fmla="*/ 3084100 w 3084100"/>
              <a:gd name="csY7" fmla="*/ 377742 h 740670"/>
              <a:gd name="csX8" fmla="*/ 3084100 w 3084100"/>
              <a:gd name="csY8" fmla="*/ 740670 h 740670"/>
              <a:gd name="csX9" fmla="*/ 2570083 w 3084100"/>
              <a:gd name="csY9" fmla="*/ 740670 h 740670"/>
              <a:gd name="csX10" fmla="*/ 2117749 w 3084100"/>
              <a:gd name="csY10" fmla="*/ 740670 h 740670"/>
              <a:gd name="csX11" fmla="*/ 1542050 w 3084100"/>
              <a:gd name="csY11" fmla="*/ 740670 h 740670"/>
              <a:gd name="csX12" fmla="*/ 1058874 w 3084100"/>
              <a:gd name="csY12" fmla="*/ 740670 h 740670"/>
              <a:gd name="csX13" fmla="*/ 637381 w 3084100"/>
              <a:gd name="csY13" fmla="*/ 740670 h 740670"/>
              <a:gd name="csX14" fmla="*/ 0 w 3084100"/>
              <a:gd name="csY14" fmla="*/ 740670 h 740670"/>
              <a:gd name="csX15" fmla="*/ 0 w 3084100"/>
              <a:gd name="csY15" fmla="*/ 385148 h 740670"/>
              <a:gd name="csX16" fmla="*/ 0 w 3084100"/>
              <a:gd name="csY16" fmla="*/ 0 h 7406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084100" h="740670" fill="none" extrusionOk="0">
                <a:moveTo>
                  <a:pt x="0" y="0"/>
                </a:moveTo>
                <a:cubicBezTo>
                  <a:pt x="222581" y="-54522"/>
                  <a:pt x="310090" y="25577"/>
                  <a:pt x="483176" y="0"/>
                </a:cubicBezTo>
                <a:cubicBezTo>
                  <a:pt x="656262" y="-25577"/>
                  <a:pt x="779869" y="101"/>
                  <a:pt x="904669" y="0"/>
                </a:cubicBezTo>
                <a:cubicBezTo>
                  <a:pt x="1029469" y="-101"/>
                  <a:pt x="1152033" y="44618"/>
                  <a:pt x="1357004" y="0"/>
                </a:cubicBezTo>
                <a:cubicBezTo>
                  <a:pt x="1561975" y="-44618"/>
                  <a:pt x="1773397" y="23731"/>
                  <a:pt x="1901862" y="0"/>
                </a:cubicBezTo>
                <a:cubicBezTo>
                  <a:pt x="2030327" y="-23731"/>
                  <a:pt x="2154707" y="10999"/>
                  <a:pt x="2385037" y="0"/>
                </a:cubicBezTo>
                <a:cubicBezTo>
                  <a:pt x="2615368" y="-10999"/>
                  <a:pt x="2894643" y="36131"/>
                  <a:pt x="3084100" y="0"/>
                </a:cubicBezTo>
                <a:cubicBezTo>
                  <a:pt x="3089781" y="86634"/>
                  <a:pt x="3048141" y="233300"/>
                  <a:pt x="3084100" y="377742"/>
                </a:cubicBezTo>
                <a:cubicBezTo>
                  <a:pt x="3120059" y="522184"/>
                  <a:pt x="3048288" y="582019"/>
                  <a:pt x="3084100" y="740670"/>
                </a:cubicBezTo>
                <a:cubicBezTo>
                  <a:pt x="2971477" y="768247"/>
                  <a:pt x="2810470" y="701107"/>
                  <a:pt x="2570083" y="740670"/>
                </a:cubicBezTo>
                <a:cubicBezTo>
                  <a:pt x="2329696" y="780233"/>
                  <a:pt x="2278432" y="732072"/>
                  <a:pt x="2117749" y="740670"/>
                </a:cubicBezTo>
                <a:cubicBezTo>
                  <a:pt x="1957066" y="749268"/>
                  <a:pt x="1790070" y="727690"/>
                  <a:pt x="1542050" y="740670"/>
                </a:cubicBezTo>
                <a:cubicBezTo>
                  <a:pt x="1294030" y="753650"/>
                  <a:pt x="1211822" y="724976"/>
                  <a:pt x="1058874" y="740670"/>
                </a:cubicBezTo>
                <a:cubicBezTo>
                  <a:pt x="905926" y="756364"/>
                  <a:pt x="770946" y="725517"/>
                  <a:pt x="637381" y="740670"/>
                </a:cubicBezTo>
                <a:cubicBezTo>
                  <a:pt x="503816" y="755823"/>
                  <a:pt x="263241" y="669434"/>
                  <a:pt x="0" y="740670"/>
                </a:cubicBezTo>
                <a:cubicBezTo>
                  <a:pt x="-35935" y="572050"/>
                  <a:pt x="6738" y="499495"/>
                  <a:pt x="0" y="385148"/>
                </a:cubicBezTo>
                <a:cubicBezTo>
                  <a:pt x="-6738" y="270801"/>
                  <a:pt x="11681" y="183532"/>
                  <a:pt x="0" y="0"/>
                </a:cubicBezTo>
                <a:close/>
              </a:path>
              <a:path w="3084100" h="740670" stroke="0" extrusionOk="0">
                <a:moveTo>
                  <a:pt x="0" y="0"/>
                </a:moveTo>
                <a:cubicBezTo>
                  <a:pt x="227924" y="-55241"/>
                  <a:pt x="323377" y="31893"/>
                  <a:pt x="483176" y="0"/>
                </a:cubicBezTo>
                <a:cubicBezTo>
                  <a:pt x="642975" y="-31893"/>
                  <a:pt x="756460" y="39411"/>
                  <a:pt x="904669" y="0"/>
                </a:cubicBezTo>
                <a:cubicBezTo>
                  <a:pt x="1052878" y="-39411"/>
                  <a:pt x="1345695" y="40390"/>
                  <a:pt x="1480368" y="0"/>
                </a:cubicBezTo>
                <a:cubicBezTo>
                  <a:pt x="1615041" y="-40390"/>
                  <a:pt x="1782522" y="21287"/>
                  <a:pt x="1963544" y="0"/>
                </a:cubicBezTo>
                <a:cubicBezTo>
                  <a:pt x="2144566" y="-21287"/>
                  <a:pt x="2240291" y="21445"/>
                  <a:pt x="2446719" y="0"/>
                </a:cubicBezTo>
                <a:cubicBezTo>
                  <a:pt x="2653148" y="-21445"/>
                  <a:pt x="2903793" y="64258"/>
                  <a:pt x="3084100" y="0"/>
                </a:cubicBezTo>
                <a:cubicBezTo>
                  <a:pt x="3123664" y="115225"/>
                  <a:pt x="3043682" y="224866"/>
                  <a:pt x="3084100" y="355522"/>
                </a:cubicBezTo>
                <a:cubicBezTo>
                  <a:pt x="3124518" y="486178"/>
                  <a:pt x="3080876" y="610705"/>
                  <a:pt x="3084100" y="740670"/>
                </a:cubicBezTo>
                <a:cubicBezTo>
                  <a:pt x="2945083" y="786286"/>
                  <a:pt x="2838928" y="686660"/>
                  <a:pt x="2631765" y="740670"/>
                </a:cubicBezTo>
                <a:cubicBezTo>
                  <a:pt x="2424603" y="794680"/>
                  <a:pt x="2248787" y="689580"/>
                  <a:pt x="2117749" y="740670"/>
                </a:cubicBezTo>
                <a:cubicBezTo>
                  <a:pt x="1986711" y="791760"/>
                  <a:pt x="1803082" y="729171"/>
                  <a:pt x="1603732" y="740670"/>
                </a:cubicBezTo>
                <a:cubicBezTo>
                  <a:pt x="1404382" y="752169"/>
                  <a:pt x="1262243" y="711612"/>
                  <a:pt x="1120556" y="740670"/>
                </a:cubicBezTo>
                <a:cubicBezTo>
                  <a:pt x="978869" y="769728"/>
                  <a:pt x="666335" y="723181"/>
                  <a:pt x="544858" y="740670"/>
                </a:cubicBezTo>
                <a:cubicBezTo>
                  <a:pt x="423381" y="758159"/>
                  <a:pt x="134042" y="707255"/>
                  <a:pt x="0" y="740670"/>
                </a:cubicBezTo>
                <a:cubicBezTo>
                  <a:pt x="-10691" y="579177"/>
                  <a:pt x="5852" y="467755"/>
                  <a:pt x="0" y="385148"/>
                </a:cubicBezTo>
                <a:cubicBezTo>
                  <a:pt x="-5852" y="302541"/>
                  <a:pt x="46020" y="163742"/>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Price-to-Book</a:t>
            </a:r>
          </a:p>
        </p:txBody>
      </p:sp>
      <p:sp>
        <p:nvSpPr>
          <p:cNvPr id="9" name="Right Arrow 8">
            <a:extLst>
              <a:ext uri="{FF2B5EF4-FFF2-40B4-BE49-F238E27FC236}">
                <a16:creationId xmlns:a16="http://schemas.microsoft.com/office/drawing/2014/main" id="{7E0990A7-E32E-8D6C-C845-A5C04FA40452}"/>
              </a:ext>
            </a:extLst>
          </p:cNvPr>
          <p:cNvSpPr/>
          <p:nvPr/>
        </p:nvSpPr>
        <p:spPr>
          <a:xfrm rot="5400000">
            <a:off x="257737" y="3999872"/>
            <a:ext cx="1868964" cy="343452"/>
          </a:xfrm>
          <a:prstGeom prst="rightArrow">
            <a:avLst/>
          </a:prstGeom>
          <a:solidFill>
            <a:srgbClr val="2AB4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7F2F4DDF-6033-BE08-EE96-E7CEA0F11B53}"/>
              </a:ext>
            </a:extLst>
          </p:cNvPr>
          <p:cNvSpPr/>
          <p:nvPr/>
        </p:nvSpPr>
        <p:spPr>
          <a:xfrm rot="5400000">
            <a:off x="2966486" y="3980374"/>
            <a:ext cx="1868964" cy="343452"/>
          </a:xfrm>
          <a:prstGeom prst="rightArrow">
            <a:avLst/>
          </a:prstGeom>
          <a:solidFill>
            <a:srgbClr val="2AB4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a:extLst>
              <a:ext uri="{FF2B5EF4-FFF2-40B4-BE49-F238E27FC236}">
                <a16:creationId xmlns:a16="http://schemas.microsoft.com/office/drawing/2014/main" id="{93FB6BE2-AEB6-DAB4-7EE9-1C0EAD92C978}"/>
              </a:ext>
            </a:extLst>
          </p:cNvPr>
          <p:cNvSpPr/>
          <p:nvPr/>
        </p:nvSpPr>
        <p:spPr>
          <a:xfrm rot="5400000">
            <a:off x="5891852" y="3999872"/>
            <a:ext cx="1868964" cy="343452"/>
          </a:xfrm>
          <a:prstGeom prst="rightArrow">
            <a:avLst/>
          </a:prstGeom>
          <a:solidFill>
            <a:srgbClr val="2AB4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a:extLst>
              <a:ext uri="{FF2B5EF4-FFF2-40B4-BE49-F238E27FC236}">
                <a16:creationId xmlns:a16="http://schemas.microsoft.com/office/drawing/2014/main" id="{2438FE8C-5B2B-918D-6C8D-F083D25E426F}"/>
              </a:ext>
            </a:extLst>
          </p:cNvPr>
          <p:cNvSpPr/>
          <p:nvPr/>
        </p:nvSpPr>
        <p:spPr>
          <a:xfrm rot="5400000">
            <a:off x="8894221" y="3999872"/>
            <a:ext cx="1868964" cy="343452"/>
          </a:xfrm>
          <a:prstGeom prst="rightArrow">
            <a:avLst/>
          </a:prstGeom>
          <a:solidFill>
            <a:srgbClr val="2AB4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a:extLst>
              <a:ext uri="{FF2B5EF4-FFF2-40B4-BE49-F238E27FC236}">
                <a16:creationId xmlns:a16="http://schemas.microsoft.com/office/drawing/2014/main" id="{E09F6C37-7C14-D532-7954-5B026D7C98A1}"/>
              </a:ext>
            </a:extLst>
          </p:cNvPr>
          <p:cNvSpPr/>
          <p:nvPr/>
        </p:nvSpPr>
        <p:spPr>
          <a:xfrm rot="5400000">
            <a:off x="12256154" y="3999872"/>
            <a:ext cx="1868964" cy="343452"/>
          </a:xfrm>
          <a:prstGeom prst="rightArrow">
            <a:avLst/>
          </a:prstGeom>
          <a:solidFill>
            <a:srgbClr val="2AB4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a16="http://schemas.microsoft.com/office/drawing/2014/main" id="{8DA1ACFB-E7CA-C0C8-DE2E-2A45BB769E4E}"/>
              </a:ext>
            </a:extLst>
          </p:cNvPr>
          <p:cNvSpPr/>
          <p:nvPr/>
        </p:nvSpPr>
        <p:spPr>
          <a:xfrm rot="5400000">
            <a:off x="15366584" y="3999872"/>
            <a:ext cx="1868964" cy="343452"/>
          </a:xfrm>
          <a:prstGeom prst="rightArrow">
            <a:avLst/>
          </a:prstGeom>
          <a:solidFill>
            <a:srgbClr val="2AB4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6">
            <a:extLst>
              <a:ext uri="{FF2B5EF4-FFF2-40B4-BE49-F238E27FC236}">
                <a16:creationId xmlns:a16="http://schemas.microsoft.com/office/drawing/2014/main" id="{F2F1CEF3-A44B-F0ED-3AB8-A2F03F1E3D42}"/>
              </a:ext>
            </a:extLst>
          </p:cNvPr>
          <p:cNvSpPr txBox="1"/>
          <p:nvPr/>
        </p:nvSpPr>
        <p:spPr>
          <a:xfrm>
            <a:off x="85069" y="5125578"/>
            <a:ext cx="2214300" cy="3612009"/>
          </a:xfrm>
          <a:custGeom>
            <a:avLst/>
            <a:gdLst>
              <a:gd name="csX0" fmla="*/ 0 w 2214300"/>
              <a:gd name="csY0" fmla="*/ 0 h 3612009"/>
              <a:gd name="csX1" fmla="*/ 597861 w 2214300"/>
              <a:gd name="csY1" fmla="*/ 0 h 3612009"/>
              <a:gd name="csX2" fmla="*/ 1173579 w 2214300"/>
              <a:gd name="csY2" fmla="*/ 0 h 3612009"/>
              <a:gd name="csX3" fmla="*/ 1727154 w 2214300"/>
              <a:gd name="csY3" fmla="*/ 0 h 3612009"/>
              <a:gd name="csX4" fmla="*/ 2214300 w 2214300"/>
              <a:gd name="csY4" fmla="*/ 0 h 3612009"/>
              <a:gd name="csX5" fmla="*/ 2214300 w 2214300"/>
              <a:gd name="csY5" fmla="*/ 588241 h 3612009"/>
              <a:gd name="csX6" fmla="*/ 2214300 w 2214300"/>
              <a:gd name="csY6" fmla="*/ 1140363 h 3612009"/>
              <a:gd name="csX7" fmla="*/ 2214300 w 2214300"/>
              <a:gd name="csY7" fmla="*/ 1584124 h 3612009"/>
              <a:gd name="csX8" fmla="*/ 2214300 w 2214300"/>
              <a:gd name="csY8" fmla="*/ 2136245 h 3612009"/>
              <a:gd name="csX9" fmla="*/ 2214300 w 2214300"/>
              <a:gd name="csY9" fmla="*/ 2543886 h 3612009"/>
              <a:gd name="csX10" fmla="*/ 2214300 w 2214300"/>
              <a:gd name="csY10" fmla="*/ 3096008 h 3612009"/>
              <a:gd name="csX11" fmla="*/ 2214300 w 2214300"/>
              <a:gd name="csY11" fmla="*/ 3612009 h 3612009"/>
              <a:gd name="csX12" fmla="*/ 1727154 w 2214300"/>
              <a:gd name="csY12" fmla="*/ 3612009 h 3612009"/>
              <a:gd name="csX13" fmla="*/ 1195722 w 2214300"/>
              <a:gd name="csY13" fmla="*/ 3612009 h 3612009"/>
              <a:gd name="csX14" fmla="*/ 597861 w 2214300"/>
              <a:gd name="csY14" fmla="*/ 3612009 h 3612009"/>
              <a:gd name="csX15" fmla="*/ 0 w 2214300"/>
              <a:gd name="csY15" fmla="*/ 3612009 h 3612009"/>
              <a:gd name="csX16" fmla="*/ 0 w 2214300"/>
              <a:gd name="csY16" fmla="*/ 3204368 h 3612009"/>
              <a:gd name="csX17" fmla="*/ 0 w 2214300"/>
              <a:gd name="csY17" fmla="*/ 2652247 h 3612009"/>
              <a:gd name="csX18" fmla="*/ 0 w 2214300"/>
              <a:gd name="csY18" fmla="*/ 2244606 h 3612009"/>
              <a:gd name="csX19" fmla="*/ 0 w 2214300"/>
              <a:gd name="csY19" fmla="*/ 1836965 h 3612009"/>
              <a:gd name="csX20" fmla="*/ 0 w 2214300"/>
              <a:gd name="csY20" fmla="*/ 1248723 h 3612009"/>
              <a:gd name="csX21" fmla="*/ 0 w 2214300"/>
              <a:gd name="csY21" fmla="*/ 732722 h 3612009"/>
              <a:gd name="csX22" fmla="*/ 0 w 2214300"/>
              <a:gd name="csY22" fmla="*/ 0 h 3612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214300" h="3612009" fill="none" extrusionOk="0">
                <a:moveTo>
                  <a:pt x="0" y="0"/>
                </a:moveTo>
                <a:cubicBezTo>
                  <a:pt x="273875" y="-43153"/>
                  <a:pt x="398239" y="44402"/>
                  <a:pt x="597861" y="0"/>
                </a:cubicBezTo>
                <a:cubicBezTo>
                  <a:pt x="797483" y="-44402"/>
                  <a:pt x="1039613" y="11492"/>
                  <a:pt x="1173579" y="0"/>
                </a:cubicBezTo>
                <a:cubicBezTo>
                  <a:pt x="1307545" y="-11492"/>
                  <a:pt x="1453978" y="30864"/>
                  <a:pt x="1727154" y="0"/>
                </a:cubicBezTo>
                <a:cubicBezTo>
                  <a:pt x="2000331" y="-30864"/>
                  <a:pt x="2104734" y="15215"/>
                  <a:pt x="2214300" y="0"/>
                </a:cubicBezTo>
                <a:cubicBezTo>
                  <a:pt x="2229968" y="292636"/>
                  <a:pt x="2200734" y="296603"/>
                  <a:pt x="2214300" y="588241"/>
                </a:cubicBezTo>
                <a:cubicBezTo>
                  <a:pt x="2227866" y="879879"/>
                  <a:pt x="2207357" y="1026839"/>
                  <a:pt x="2214300" y="1140363"/>
                </a:cubicBezTo>
                <a:cubicBezTo>
                  <a:pt x="2221243" y="1253887"/>
                  <a:pt x="2188886" y="1393074"/>
                  <a:pt x="2214300" y="1584124"/>
                </a:cubicBezTo>
                <a:cubicBezTo>
                  <a:pt x="2239714" y="1775174"/>
                  <a:pt x="2176740" y="1972008"/>
                  <a:pt x="2214300" y="2136245"/>
                </a:cubicBezTo>
                <a:cubicBezTo>
                  <a:pt x="2251860" y="2300482"/>
                  <a:pt x="2188572" y="2437083"/>
                  <a:pt x="2214300" y="2543886"/>
                </a:cubicBezTo>
                <a:cubicBezTo>
                  <a:pt x="2240028" y="2650689"/>
                  <a:pt x="2167355" y="2918657"/>
                  <a:pt x="2214300" y="3096008"/>
                </a:cubicBezTo>
                <a:cubicBezTo>
                  <a:pt x="2261245" y="3273359"/>
                  <a:pt x="2180956" y="3504588"/>
                  <a:pt x="2214300" y="3612009"/>
                </a:cubicBezTo>
                <a:cubicBezTo>
                  <a:pt x="2048195" y="3669547"/>
                  <a:pt x="1833947" y="3587447"/>
                  <a:pt x="1727154" y="3612009"/>
                </a:cubicBezTo>
                <a:cubicBezTo>
                  <a:pt x="1620361" y="3636571"/>
                  <a:pt x="1450776" y="3566246"/>
                  <a:pt x="1195722" y="3612009"/>
                </a:cubicBezTo>
                <a:cubicBezTo>
                  <a:pt x="940668" y="3657772"/>
                  <a:pt x="807483" y="3577253"/>
                  <a:pt x="597861" y="3612009"/>
                </a:cubicBezTo>
                <a:cubicBezTo>
                  <a:pt x="388239" y="3646765"/>
                  <a:pt x="187568" y="3551858"/>
                  <a:pt x="0" y="3612009"/>
                </a:cubicBezTo>
                <a:cubicBezTo>
                  <a:pt x="-19641" y="3457678"/>
                  <a:pt x="31712" y="3401142"/>
                  <a:pt x="0" y="3204368"/>
                </a:cubicBezTo>
                <a:cubicBezTo>
                  <a:pt x="-31712" y="3007594"/>
                  <a:pt x="30654" y="2869176"/>
                  <a:pt x="0" y="2652247"/>
                </a:cubicBezTo>
                <a:cubicBezTo>
                  <a:pt x="-30654" y="2435318"/>
                  <a:pt x="31759" y="2383491"/>
                  <a:pt x="0" y="2244606"/>
                </a:cubicBezTo>
                <a:cubicBezTo>
                  <a:pt x="-31759" y="2105721"/>
                  <a:pt x="37514" y="1976062"/>
                  <a:pt x="0" y="1836965"/>
                </a:cubicBezTo>
                <a:cubicBezTo>
                  <a:pt x="-37514" y="1697868"/>
                  <a:pt x="66324" y="1373202"/>
                  <a:pt x="0" y="1248723"/>
                </a:cubicBezTo>
                <a:cubicBezTo>
                  <a:pt x="-66324" y="1124244"/>
                  <a:pt x="55562" y="854311"/>
                  <a:pt x="0" y="732722"/>
                </a:cubicBezTo>
                <a:cubicBezTo>
                  <a:pt x="-55562" y="611133"/>
                  <a:pt x="49173" y="318740"/>
                  <a:pt x="0" y="0"/>
                </a:cubicBezTo>
                <a:close/>
              </a:path>
              <a:path w="2214300" h="3612009" stroke="0" extrusionOk="0">
                <a:moveTo>
                  <a:pt x="0" y="0"/>
                </a:moveTo>
                <a:cubicBezTo>
                  <a:pt x="151056" y="-63554"/>
                  <a:pt x="391138" y="62702"/>
                  <a:pt x="531432" y="0"/>
                </a:cubicBezTo>
                <a:cubicBezTo>
                  <a:pt x="671726" y="-62702"/>
                  <a:pt x="775138" y="24815"/>
                  <a:pt x="1018578" y="0"/>
                </a:cubicBezTo>
                <a:cubicBezTo>
                  <a:pt x="1262018" y="-24815"/>
                  <a:pt x="1380642" y="66519"/>
                  <a:pt x="1616439" y="0"/>
                </a:cubicBezTo>
                <a:cubicBezTo>
                  <a:pt x="1852236" y="-66519"/>
                  <a:pt x="2006533" y="58"/>
                  <a:pt x="2214300" y="0"/>
                </a:cubicBezTo>
                <a:cubicBezTo>
                  <a:pt x="2264899" y="183658"/>
                  <a:pt x="2207598" y="276717"/>
                  <a:pt x="2214300" y="479881"/>
                </a:cubicBezTo>
                <a:cubicBezTo>
                  <a:pt x="2221002" y="683045"/>
                  <a:pt x="2204333" y="701925"/>
                  <a:pt x="2214300" y="923642"/>
                </a:cubicBezTo>
                <a:cubicBezTo>
                  <a:pt x="2224267" y="1145359"/>
                  <a:pt x="2175797" y="1234992"/>
                  <a:pt x="2214300" y="1439644"/>
                </a:cubicBezTo>
                <a:cubicBezTo>
                  <a:pt x="2252803" y="1644296"/>
                  <a:pt x="2161704" y="1812247"/>
                  <a:pt x="2214300" y="1955645"/>
                </a:cubicBezTo>
                <a:cubicBezTo>
                  <a:pt x="2266896" y="2099043"/>
                  <a:pt x="2192135" y="2211593"/>
                  <a:pt x="2214300" y="2399406"/>
                </a:cubicBezTo>
                <a:cubicBezTo>
                  <a:pt x="2236465" y="2587219"/>
                  <a:pt x="2210912" y="2691535"/>
                  <a:pt x="2214300" y="2843167"/>
                </a:cubicBezTo>
                <a:cubicBezTo>
                  <a:pt x="2217688" y="2994799"/>
                  <a:pt x="2157260" y="3290392"/>
                  <a:pt x="2214300" y="3612009"/>
                </a:cubicBezTo>
                <a:cubicBezTo>
                  <a:pt x="2088608" y="3617460"/>
                  <a:pt x="1864207" y="3559157"/>
                  <a:pt x="1638582" y="3612009"/>
                </a:cubicBezTo>
                <a:cubicBezTo>
                  <a:pt x="1412957" y="3664861"/>
                  <a:pt x="1267591" y="3581049"/>
                  <a:pt x="1040721" y="3612009"/>
                </a:cubicBezTo>
                <a:cubicBezTo>
                  <a:pt x="813851" y="3642969"/>
                  <a:pt x="424261" y="3551114"/>
                  <a:pt x="0" y="3612009"/>
                </a:cubicBezTo>
                <a:cubicBezTo>
                  <a:pt x="-40591" y="3423090"/>
                  <a:pt x="39571" y="3368587"/>
                  <a:pt x="0" y="3168248"/>
                </a:cubicBezTo>
                <a:cubicBezTo>
                  <a:pt x="-39571" y="2967909"/>
                  <a:pt x="46298" y="2829209"/>
                  <a:pt x="0" y="2652247"/>
                </a:cubicBezTo>
                <a:cubicBezTo>
                  <a:pt x="-46298" y="2475285"/>
                  <a:pt x="41556" y="2396191"/>
                  <a:pt x="0" y="2172365"/>
                </a:cubicBezTo>
                <a:cubicBezTo>
                  <a:pt x="-41556" y="1948539"/>
                  <a:pt x="30820" y="1873756"/>
                  <a:pt x="0" y="1764724"/>
                </a:cubicBezTo>
                <a:cubicBezTo>
                  <a:pt x="-30820" y="1655692"/>
                  <a:pt x="34799" y="1431761"/>
                  <a:pt x="0" y="1320963"/>
                </a:cubicBezTo>
                <a:cubicBezTo>
                  <a:pt x="-34799" y="1210165"/>
                  <a:pt x="49543" y="1021240"/>
                  <a:pt x="0" y="877202"/>
                </a:cubicBezTo>
                <a:cubicBezTo>
                  <a:pt x="-49543" y="733164"/>
                  <a:pt x="102767" y="353105"/>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Effective for Low Margin Industries</a:t>
            </a:r>
          </a:p>
        </p:txBody>
      </p:sp>
      <p:sp>
        <p:nvSpPr>
          <p:cNvPr id="20" name="TextBox 6">
            <a:extLst>
              <a:ext uri="{FF2B5EF4-FFF2-40B4-BE49-F238E27FC236}">
                <a16:creationId xmlns:a16="http://schemas.microsoft.com/office/drawing/2014/main" id="{D39E6CAE-0CC3-00ED-20D9-CFE43F34E4DB}"/>
              </a:ext>
            </a:extLst>
          </p:cNvPr>
          <p:cNvSpPr txBox="1"/>
          <p:nvPr/>
        </p:nvSpPr>
        <p:spPr>
          <a:xfrm>
            <a:off x="2683305" y="5106080"/>
            <a:ext cx="2647533" cy="3612009"/>
          </a:xfrm>
          <a:custGeom>
            <a:avLst/>
            <a:gdLst>
              <a:gd name="csX0" fmla="*/ 0 w 2647533"/>
              <a:gd name="csY0" fmla="*/ 0 h 3612009"/>
              <a:gd name="csX1" fmla="*/ 450081 w 2647533"/>
              <a:gd name="csY1" fmla="*/ 0 h 3612009"/>
              <a:gd name="csX2" fmla="*/ 1032538 w 2647533"/>
              <a:gd name="csY2" fmla="*/ 0 h 3612009"/>
              <a:gd name="csX3" fmla="*/ 1588520 w 2647533"/>
              <a:gd name="csY3" fmla="*/ 0 h 3612009"/>
              <a:gd name="csX4" fmla="*/ 2038600 w 2647533"/>
              <a:gd name="csY4" fmla="*/ 0 h 3612009"/>
              <a:gd name="csX5" fmla="*/ 2647533 w 2647533"/>
              <a:gd name="csY5" fmla="*/ 0 h 3612009"/>
              <a:gd name="csX6" fmla="*/ 2647533 w 2647533"/>
              <a:gd name="csY6" fmla="*/ 588241 h 3612009"/>
              <a:gd name="csX7" fmla="*/ 2647533 w 2647533"/>
              <a:gd name="csY7" fmla="*/ 1140363 h 3612009"/>
              <a:gd name="csX8" fmla="*/ 2647533 w 2647533"/>
              <a:gd name="csY8" fmla="*/ 1584124 h 3612009"/>
              <a:gd name="csX9" fmla="*/ 2647533 w 2647533"/>
              <a:gd name="csY9" fmla="*/ 1991765 h 3612009"/>
              <a:gd name="csX10" fmla="*/ 2647533 w 2647533"/>
              <a:gd name="csY10" fmla="*/ 2435526 h 3612009"/>
              <a:gd name="csX11" fmla="*/ 2647533 w 2647533"/>
              <a:gd name="csY11" fmla="*/ 2987647 h 3612009"/>
              <a:gd name="csX12" fmla="*/ 2647533 w 2647533"/>
              <a:gd name="csY12" fmla="*/ 3612009 h 3612009"/>
              <a:gd name="csX13" fmla="*/ 2197452 w 2647533"/>
              <a:gd name="csY13" fmla="*/ 3612009 h 3612009"/>
              <a:gd name="csX14" fmla="*/ 1747372 w 2647533"/>
              <a:gd name="csY14" fmla="*/ 3612009 h 3612009"/>
              <a:gd name="csX15" fmla="*/ 1191390 w 2647533"/>
              <a:gd name="csY15" fmla="*/ 3612009 h 3612009"/>
              <a:gd name="csX16" fmla="*/ 741309 w 2647533"/>
              <a:gd name="csY16" fmla="*/ 3612009 h 3612009"/>
              <a:gd name="csX17" fmla="*/ 0 w 2647533"/>
              <a:gd name="csY17" fmla="*/ 3612009 h 3612009"/>
              <a:gd name="csX18" fmla="*/ 0 w 2647533"/>
              <a:gd name="csY18" fmla="*/ 3168248 h 3612009"/>
              <a:gd name="csX19" fmla="*/ 0 w 2647533"/>
              <a:gd name="csY19" fmla="*/ 2760607 h 3612009"/>
              <a:gd name="csX20" fmla="*/ 0 w 2647533"/>
              <a:gd name="csY20" fmla="*/ 2244606 h 3612009"/>
              <a:gd name="csX21" fmla="*/ 0 w 2647533"/>
              <a:gd name="csY21" fmla="*/ 1656364 h 3612009"/>
              <a:gd name="csX22" fmla="*/ 0 w 2647533"/>
              <a:gd name="csY22" fmla="*/ 1176483 h 3612009"/>
              <a:gd name="csX23" fmla="*/ 0 w 2647533"/>
              <a:gd name="csY23" fmla="*/ 696602 h 3612009"/>
              <a:gd name="csX24" fmla="*/ 0 w 2647533"/>
              <a:gd name="csY24" fmla="*/ 0 h 3612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647533" h="3612009" fill="none" extrusionOk="0">
                <a:moveTo>
                  <a:pt x="0" y="0"/>
                </a:moveTo>
                <a:cubicBezTo>
                  <a:pt x="168795" y="-25585"/>
                  <a:pt x="234244" y="9738"/>
                  <a:pt x="450081" y="0"/>
                </a:cubicBezTo>
                <a:cubicBezTo>
                  <a:pt x="665918" y="-9738"/>
                  <a:pt x="812208" y="35271"/>
                  <a:pt x="1032538" y="0"/>
                </a:cubicBezTo>
                <a:cubicBezTo>
                  <a:pt x="1252868" y="-35271"/>
                  <a:pt x="1367508" y="15039"/>
                  <a:pt x="1588520" y="0"/>
                </a:cubicBezTo>
                <a:cubicBezTo>
                  <a:pt x="1809532" y="-15039"/>
                  <a:pt x="1937608" y="6015"/>
                  <a:pt x="2038600" y="0"/>
                </a:cubicBezTo>
                <a:cubicBezTo>
                  <a:pt x="2139592" y="-6015"/>
                  <a:pt x="2456803" y="11709"/>
                  <a:pt x="2647533" y="0"/>
                </a:cubicBezTo>
                <a:cubicBezTo>
                  <a:pt x="2685009" y="151536"/>
                  <a:pt x="2579604" y="325354"/>
                  <a:pt x="2647533" y="588241"/>
                </a:cubicBezTo>
                <a:cubicBezTo>
                  <a:pt x="2715462" y="851128"/>
                  <a:pt x="2600588" y="963012"/>
                  <a:pt x="2647533" y="1140363"/>
                </a:cubicBezTo>
                <a:cubicBezTo>
                  <a:pt x="2694478" y="1317714"/>
                  <a:pt x="2604276" y="1368813"/>
                  <a:pt x="2647533" y="1584124"/>
                </a:cubicBezTo>
                <a:cubicBezTo>
                  <a:pt x="2690790" y="1799435"/>
                  <a:pt x="2607648" y="1853741"/>
                  <a:pt x="2647533" y="1991765"/>
                </a:cubicBezTo>
                <a:cubicBezTo>
                  <a:pt x="2687418" y="2129789"/>
                  <a:pt x="2595203" y="2302841"/>
                  <a:pt x="2647533" y="2435526"/>
                </a:cubicBezTo>
                <a:cubicBezTo>
                  <a:pt x="2699863" y="2568211"/>
                  <a:pt x="2611037" y="2809540"/>
                  <a:pt x="2647533" y="2987647"/>
                </a:cubicBezTo>
                <a:cubicBezTo>
                  <a:pt x="2684029" y="3165754"/>
                  <a:pt x="2621691" y="3311779"/>
                  <a:pt x="2647533" y="3612009"/>
                </a:cubicBezTo>
                <a:cubicBezTo>
                  <a:pt x="2488841" y="3635959"/>
                  <a:pt x="2414149" y="3603674"/>
                  <a:pt x="2197452" y="3612009"/>
                </a:cubicBezTo>
                <a:cubicBezTo>
                  <a:pt x="1980755" y="3620344"/>
                  <a:pt x="1876455" y="3592162"/>
                  <a:pt x="1747372" y="3612009"/>
                </a:cubicBezTo>
                <a:cubicBezTo>
                  <a:pt x="1618289" y="3631856"/>
                  <a:pt x="1439588" y="3579884"/>
                  <a:pt x="1191390" y="3612009"/>
                </a:cubicBezTo>
                <a:cubicBezTo>
                  <a:pt x="943192" y="3644134"/>
                  <a:pt x="896944" y="3595793"/>
                  <a:pt x="741309" y="3612009"/>
                </a:cubicBezTo>
                <a:cubicBezTo>
                  <a:pt x="585674" y="3628225"/>
                  <a:pt x="327297" y="3553422"/>
                  <a:pt x="0" y="3612009"/>
                </a:cubicBezTo>
                <a:cubicBezTo>
                  <a:pt x="-9853" y="3523151"/>
                  <a:pt x="14346" y="3323887"/>
                  <a:pt x="0" y="3168248"/>
                </a:cubicBezTo>
                <a:cubicBezTo>
                  <a:pt x="-14346" y="3012609"/>
                  <a:pt x="10197" y="2847526"/>
                  <a:pt x="0" y="2760607"/>
                </a:cubicBezTo>
                <a:cubicBezTo>
                  <a:pt x="-10197" y="2673688"/>
                  <a:pt x="22017" y="2456591"/>
                  <a:pt x="0" y="2244606"/>
                </a:cubicBezTo>
                <a:cubicBezTo>
                  <a:pt x="-22017" y="2032621"/>
                  <a:pt x="19102" y="1881963"/>
                  <a:pt x="0" y="1656364"/>
                </a:cubicBezTo>
                <a:cubicBezTo>
                  <a:pt x="-19102" y="1430765"/>
                  <a:pt x="31323" y="1298460"/>
                  <a:pt x="0" y="1176483"/>
                </a:cubicBezTo>
                <a:cubicBezTo>
                  <a:pt x="-31323" y="1054506"/>
                  <a:pt x="20013" y="842770"/>
                  <a:pt x="0" y="696602"/>
                </a:cubicBezTo>
                <a:cubicBezTo>
                  <a:pt x="-20013" y="550434"/>
                  <a:pt x="61365" y="150624"/>
                  <a:pt x="0" y="0"/>
                </a:cubicBezTo>
                <a:close/>
              </a:path>
              <a:path w="2647533" h="3612009" stroke="0" extrusionOk="0">
                <a:moveTo>
                  <a:pt x="0" y="0"/>
                </a:moveTo>
                <a:cubicBezTo>
                  <a:pt x="122891" y="-41953"/>
                  <a:pt x="386381" y="4357"/>
                  <a:pt x="503031" y="0"/>
                </a:cubicBezTo>
                <a:cubicBezTo>
                  <a:pt x="619681" y="-4357"/>
                  <a:pt x="816878" y="18055"/>
                  <a:pt x="953112" y="0"/>
                </a:cubicBezTo>
                <a:cubicBezTo>
                  <a:pt x="1089346" y="-18055"/>
                  <a:pt x="1253985" y="28253"/>
                  <a:pt x="1535569" y="0"/>
                </a:cubicBezTo>
                <a:cubicBezTo>
                  <a:pt x="1817153" y="-28253"/>
                  <a:pt x="1860402" y="5435"/>
                  <a:pt x="2038600" y="0"/>
                </a:cubicBezTo>
                <a:cubicBezTo>
                  <a:pt x="2216798" y="-5435"/>
                  <a:pt x="2351675" y="43148"/>
                  <a:pt x="2647533" y="0"/>
                </a:cubicBezTo>
                <a:cubicBezTo>
                  <a:pt x="2697210" y="142155"/>
                  <a:pt x="2644117" y="294314"/>
                  <a:pt x="2647533" y="588241"/>
                </a:cubicBezTo>
                <a:cubicBezTo>
                  <a:pt x="2650949" y="882168"/>
                  <a:pt x="2609030" y="899591"/>
                  <a:pt x="2647533" y="1104243"/>
                </a:cubicBezTo>
                <a:cubicBezTo>
                  <a:pt x="2686036" y="1308895"/>
                  <a:pt x="2594937" y="1476846"/>
                  <a:pt x="2647533" y="1620244"/>
                </a:cubicBezTo>
                <a:cubicBezTo>
                  <a:pt x="2700129" y="1763642"/>
                  <a:pt x="2625368" y="1876192"/>
                  <a:pt x="2647533" y="2064005"/>
                </a:cubicBezTo>
                <a:cubicBezTo>
                  <a:pt x="2669698" y="2251818"/>
                  <a:pt x="2644145" y="2356134"/>
                  <a:pt x="2647533" y="2507766"/>
                </a:cubicBezTo>
                <a:cubicBezTo>
                  <a:pt x="2650921" y="2659398"/>
                  <a:pt x="2627447" y="2851021"/>
                  <a:pt x="2647533" y="3023768"/>
                </a:cubicBezTo>
                <a:cubicBezTo>
                  <a:pt x="2667619" y="3196515"/>
                  <a:pt x="2622787" y="3439728"/>
                  <a:pt x="2647533" y="3612009"/>
                </a:cubicBezTo>
                <a:cubicBezTo>
                  <a:pt x="2434483" y="3643327"/>
                  <a:pt x="2295277" y="3569518"/>
                  <a:pt x="2197452" y="3612009"/>
                </a:cubicBezTo>
                <a:cubicBezTo>
                  <a:pt x="2099627" y="3654500"/>
                  <a:pt x="1817155" y="3605586"/>
                  <a:pt x="1614995" y="3612009"/>
                </a:cubicBezTo>
                <a:cubicBezTo>
                  <a:pt x="1412835" y="3618432"/>
                  <a:pt x="1236422" y="3580798"/>
                  <a:pt x="1138439" y="3612009"/>
                </a:cubicBezTo>
                <a:cubicBezTo>
                  <a:pt x="1040456" y="3643220"/>
                  <a:pt x="797380" y="3603342"/>
                  <a:pt x="608933" y="3612009"/>
                </a:cubicBezTo>
                <a:cubicBezTo>
                  <a:pt x="420486" y="3620676"/>
                  <a:pt x="281249" y="3539150"/>
                  <a:pt x="0" y="3612009"/>
                </a:cubicBezTo>
                <a:cubicBezTo>
                  <a:pt x="-59986" y="3481485"/>
                  <a:pt x="53081" y="3347331"/>
                  <a:pt x="0" y="3096008"/>
                </a:cubicBezTo>
                <a:cubicBezTo>
                  <a:pt x="-53081" y="2844685"/>
                  <a:pt x="34799" y="2763045"/>
                  <a:pt x="0" y="2652247"/>
                </a:cubicBezTo>
                <a:cubicBezTo>
                  <a:pt x="-34799" y="2541449"/>
                  <a:pt x="49543" y="2352524"/>
                  <a:pt x="0" y="2208486"/>
                </a:cubicBezTo>
                <a:cubicBezTo>
                  <a:pt x="-49543" y="2064448"/>
                  <a:pt x="52786" y="1940347"/>
                  <a:pt x="0" y="1728604"/>
                </a:cubicBezTo>
                <a:cubicBezTo>
                  <a:pt x="-52786" y="1516861"/>
                  <a:pt x="42152" y="1275579"/>
                  <a:pt x="0" y="1140363"/>
                </a:cubicBezTo>
                <a:cubicBezTo>
                  <a:pt x="-42152" y="1005147"/>
                  <a:pt x="58008" y="772089"/>
                  <a:pt x="0" y="624362"/>
                </a:cubicBezTo>
                <a:cubicBezTo>
                  <a:pt x="-58008" y="476635"/>
                  <a:pt x="56533" y="284262"/>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Reflects Core Operating Capacity to Generate Profits</a:t>
            </a:r>
          </a:p>
        </p:txBody>
      </p:sp>
      <p:sp>
        <p:nvSpPr>
          <p:cNvPr id="21" name="TextBox 6">
            <a:extLst>
              <a:ext uri="{FF2B5EF4-FFF2-40B4-BE49-F238E27FC236}">
                <a16:creationId xmlns:a16="http://schemas.microsoft.com/office/drawing/2014/main" id="{848EC377-4EB5-6A3D-7F1D-1100C65F1993}"/>
              </a:ext>
            </a:extLst>
          </p:cNvPr>
          <p:cNvSpPr txBox="1"/>
          <p:nvPr/>
        </p:nvSpPr>
        <p:spPr>
          <a:xfrm>
            <a:off x="5612005" y="5106080"/>
            <a:ext cx="2647533" cy="3612009"/>
          </a:xfrm>
          <a:custGeom>
            <a:avLst/>
            <a:gdLst>
              <a:gd name="csX0" fmla="*/ 0 w 2647533"/>
              <a:gd name="csY0" fmla="*/ 0 h 3612009"/>
              <a:gd name="csX1" fmla="*/ 450081 w 2647533"/>
              <a:gd name="csY1" fmla="*/ 0 h 3612009"/>
              <a:gd name="csX2" fmla="*/ 1032538 w 2647533"/>
              <a:gd name="csY2" fmla="*/ 0 h 3612009"/>
              <a:gd name="csX3" fmla="*/ 1588520 w 2647533"/>
              <a:gd name="csY3" fmla="*/ 0 h 3612009"/>
              <a:gd name="csX4" fmla="*/ 2038600 w 2647533"/>
              <a:gd name="csY4" fmla="*/ 0 h 3612009"/>
              <a:gd name="csX5" fmla="*/ 2647533 w 2647533"/>
              <a:gd name="csY5" fmla="*/ 0 h 3612009"/>
              <a:gd name="csX6" fmla="*/ 2647533 w 2647533"/>
              <a:gd name="csY6" fmla="*/ 588241 h 3612009"/>
              <a:gd name="csX7" fmla="*/ 2647533 w 2647533"/>
              <a:gd name="csY7" fmla="*/ 1140363 h 3612009"/>
              <a:gd name="csX8" fmla="*/ 2647533 w 2647533"/>
              <a:gd name="csY8" fmla="*/ 1584124 h 3612009"/>
              <a:gd name="csX9" fmla="*/ 2647533 w 2647533"/>
              <a:gd name="csY9" fmla="*/ 1991765 h 3612009"/>
              <a:gd name="csX10" fmla="*/ 2647533 w 2647533"/>
              <a:gd name="csY10" fmla="*/ 2435526 h 3612009"/>
              <a:gd name="csX11" fmla="*/ 2647533 w 2647533"/>
              <a:gd name="csY11" fmla="*/ 2987647 h 3612009"/>
              <a:gd name="csX12" fmla="*/ 2647533 w 2647533"/>
              <a:gd name="csY12" fmla="*/ 3612009 h 3612009"/>
              <a:gd name="csX13" fmla="*/ 2197452 w 2647533"/>
              <a:gd name="csY13" fmla="*/ 3612009 h 3612009"/>
              <a:gd name="csX14" fmla="*/ 1747372 w 2647533"/>
              <a:gd name="csY14" fmla="*/ 3612009 h 3612009"/>
              <a:gd name="csX15" fmla="*/ 1191390 w 2647533"/>
              <a:gd name="csY15" fmla="*/ 3612009 h 3612009"/>
              <a:gd name="csX16" fmla="*/ 741309 w 2647533"/>
              <a:gd name="csY16" fmla="*/ 3612009 h 3612009"/>
              <a:gd name="csX17" fmla="*/ 0 w 2647533"/>
              <a:gd name="csY17" fmla="*/ 3612009 h 3612009"/>
              <a:gd name="csX18" fmla="*/ 0 w 2647533"/>
              <a:gd name="csY18" fmla="*/ 3168248 h 3612009"/>
              <a:gd name="csX19" fmla="*/ 0 w 2647533"/>
              <a:gd name="csY19" fmla="*/ 2760607 h 3612009"/>
              <a:gd name="csX20" fmla="*/ 0 w 2647533"/>
              <a:gd name="csY20" fmla="*/ 2244606 h 3612009"/>
              <a:gd name="csX21" fmla="*/ 0 w 2647533"/>
              <a:gd name="csY21" fmla="*/ 1656364 h 3612009"/>
              <a:gd name="csX22" fmla="*/ 0 w 2647533"/>
              <a:gd name="csY22" fmla="*/ 1176483 h 3612009"/>
              <a:gd name="csX23" fmla="*/ 0 w 2647533"/>
              <a:gd name="csY23" fmla="*/ 696602 h 3612009"/>
              <a:gd name="csX24" fmla="*/ 0 w 2647533"/>
              <a:gd name="csY24" fmla="*/ 0 h 3612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647533" h="3612009" fill="none" extrusionOk="0">
                <a:moveTo>
                  <a:pt x="0" y="0"/>
                </a:moveTo>
                <a:cubicBezTo>
                  <a:pt x="168795" y="-25585"/>
                  <a:pt x="234244" y="9738"/>
                  <a:pt x="450081" y="0"/>
                </a:cubicBezTo>
                <a:cubicBezTo>
                  <a:pt x="665918" y="-9738"/>
                  <a:pt x="812208" y="35271"/>
                  <a:pt x="1032538" y="0"/>
                </a:cubicBezTo>
                <a:cubicBezTo>
                  <a:pt x="1252868" y="-35271"/>
                  <a:pt x="1367508" y="15039"/>
                  <a:pt x="1588520" y="0"/>
                </a:cubicBezTo>
                <a:cubicBezTo>
                  <a:pt x="1809532" y="-15039"/>
                  <a:pt x="1937608" y="6015"/>
                  <a:pt x="2038600" y="0"/>
                </a:cubicBezTo>
                <a:cubicBezTo>
                  <a:pt x="2139592" y="-6015"/>
                  <a:pt x="2456803" y="11709"/>
                  <a:pt x="2647533" y="0"/>
                </a:cubicBezTo>
                <a:cubicBezTo>
                  <a:pt x="2685009" y="151536"/>
                  <a:pt x="2579604" y="325354"/>
                  <a:pt x="2647533" y="588241"/>
                </a:cubicBezTo>
                <a:cubicBezTo>
                  <a:pt x="2715462" y="851128"/>
                  <a:pt x="2600588" y="963012"/>
                  <a:pt x="2647533" y="1140363"/>
                </a:cubicBezTo>
                <a:cubicBezTo>
                  <a:pt x="2694478" y="1317714"/>
                  <a:pt x="2604276" y="1368813"/>
                  <a:pt x="2647533" y="1584124"/>
                </a:cubicBezTo>
                <a:cubicBezTo>
                  <a:pt x="2690790" y="1799435"/>
                  <a:pt x="2607648" y="1853741"/>
                  <a:pt x="2647533" y="1991765"/>
                </a:cubicBezTo>
                <a:cubicBezTo>
                  <a:pt x="2687418" y="2129789"/>
                  <a:pt x="2595203" y="2302841"/>
                  <a:pt x="2647533" y="2435526"/>
                </a:cubicBezTo>
                <a:cubicBezTo>
                  <a:pt x="2699863" y="2568211"/>
                  <a:pt x="2611037" y="2809540"/>
                  <a:pt x="2647533" y="2987647"/>
                </a:cubicBezTo>
                <a:cubicBezTo>
                  <a:pt x="2684029" y="3165754"/>
                  <a:pt x="2621691" y="3311779"/>
                  <a:pt x="2647533" y="3612009"/>
                </a:cubicBezTo>
                <a:cubicBezTo>
                  <a:pt x="2488841" y="3635959"/>
                  <a:pt x="2414149" y="3603674"/>
                  <a:pt x="2197452" y="3612009"/>
                </a:cubicBezTo>
                <a:cubicBezTo>
                  <a:pt x="1980755" y="3620344"/>
                  <a:pt x="1876455" y="3592162"/>
                  <a:pt x="1747372" y="3612009"/>
                </a:cubicBezTo>
                <a:cubicBezTo>
                  <a:pt x="1618289" y="3631856"/>
                  <a:pt x="1439588" y="3579884"/>
                  <a:pt x="1191390" y="3612009"/>
                </a:cubicBezTo>
                <a:cubicBezTo>
                  <a:pt x="943192" y="3644134"/>
                  <a:pt x="896944" y="3595793"/>
                  <a:pt x="741309" y="3612009"/>
                </a:cubicBezTo>
                <a:cubicBezTo>
                  <a:pt x="585674" y="3628225"/>
                  <a:pt x="327297" y="3553422"/>
                  <a:pt x="0" y="3612009"/>
                </a:cubicBezTo>
                <a:cubicBezTo>
                  <a:pt x="-9853" y="3523151"/>
                  <a:pt x="14346" y="3323887"/>
                  <a:pt x="0" y="3168248"/>
                </a:cubicBezTo>
                <a:cubicBezTo>
                  <a:pt x="-14346" y="3012609"/>
                  <a:pt x="10197" y="2847526"/>
                  <a:pt x="0" y="2760607"/>
                </a:cubicBezTo>
                <a:cubicBezTo>
                  <a:pt x="-10197" y="2673688"/>
                  <a:pt x="22017" y="2456591"/>
                  <a:pt x="0" y="2244606"/>
                </a:cubicBezTo>
                <a:cubicBezTo>
                  <a:pt x="-22017" y="2032621"/>
                  <a:pt x="19102" y="1881963"/>
                  <a:pt x="0" y="1656364"/>
                </a:cubicBezTo>
                <a:cubicBezTo>
                  <a:pt x="-19102" y="1430765"/>
                  <a:pt x="31323" y="1298460"/>
                  <a:pt x="0" y="1176483"/>
                </a:cubicBezTo>
                <a:cubicBezTo>
                  <a:pt x="-31323" y="1054506"/>
                  <a:pt x="20013" y="842770"/>
                  <a:pt x="0" y="696602"/>
                </a:cubicBezTo>
                <a:cubicBezTo>
                  <a:pt x="-20013" y="550434"/>
                  <a:pt x="61365" y="150624"/>
                  <a:pt x="0" y="0"/>
                </a:cubicBezTo>
                <a:close/>
              </a:path>
              <a:path w="2647533" h="3612009" stroke="0" extrusionOk="0">
                <a:moveTo>
                  <a:pt x="0" y="0"/>
                </a:moveTo>
                <a:cubicBezTo>
                  <a:pt x="122891" y="-41953"/>
                  <a:pt x="386381" y="4357"/>
                  <a:pt x="503031" y="0"/>
                </a:cubicBezTo>
                <a:cubicBezTo>
                  <a:pt x="619681" y="-4357"/>
                  <a:pt x="816878" y="18055"/>
                  <a:pt x="953112" y="0"/>
                </a:cubicBezTo>
                <a:cubicBezTo>
                  <a:pt x="1089346" y="-18055"/>
                  <a:pt x="1253985" y="28253"/>
                  <a:pt x="1535569" y="0"/>
                </a:cubicBezTo>
                <a:cubicBezTo>
                  <a:pt x="1817153" y="-28253"/>
                  <a:pt x="1860402" y="5435"/>
                  <a:pt x="2038600" y="0"/>
                </a:cubicBezTo>
                <a:cubicBezTo>
                  <a:pt x="2216798" y="-5435"/>
                  <a:pt x="2351675" y="43148"/>
                  <a:pt x="2647533" y="0"/>
                </a:cubicBezTo>
                <a:cubicBezTo>
                  <a:pt x="2697210" y="142155"/>
                  <a:pt x="2644117" y="294314"/>
                  <a:pt x="2647533" y="588241"/>
                </a:cubicBezTo>
                <a:cubicBezTo>
                  <a:pt x="2650949" y="882168"/>
                  <a:pt x="2609030" y="899591"/>
                  <a:pt x="2647533" y="1104243"/>
                </a:cubicBezTo>
                <a:cubicBezTo>
                  <a:pt x="2686036" y="1308895"/>
                  <a:pt x="2594937" y="1476846"/>
                  <a:pt x="2647533" y="1620244"/>
                </a:cubicBezTo>
                <a:cubicBezTo>
                  <a:pt x="2700129" y="1763642"/>
                  <a:pt x="2625368" y="1876192"/>
                  <a:pt x="2647533" y="2064005"/>
                </a:cubicBezTo>
                <a:cubicBezTo>
                  <a:pt x="2669698" y="2251818"/>
                  <a:pt x="2644145" y="2356134"/>
                  <a:pt x="2647533" y="2507766"/>
                </a:cubicBezTo>
                <a:cubicBezTo>
                  <a:pt x="2650921" y="2659398"/>
                  <a:pt x="2627447" y="2851021"/>
                  <a:pt x="2647533" y="3023768"/>
                </a:cubicBezTo>
                <a:cubicBezTo>
                  <a:pt x="2667619" y="3196515"/>
                  <a:pt x="2622787" y="3439728"/>
                  <a:pt x="2647533" y="3612009"/>
                </a:cubicBezTo>
                <a:cubicBezTo>
                  <a:pt x="2434483" y="3643327"/>
                  <a:pt x="2295277" y="3569518"/>
                  <a:pt x="2197452" y="3612009"/>
                </a:cubicBezTo>
                <a:cubicBezTo>
                  <a:pt x="2099627" y="3654500"/>
                  <a:pt x="1817155" y="3605586"/>
                  <a:pt x="1614995" y="3612009"/>
                </a:cubicBezTo>
                <a:cubicBezTo>
                  <a:pt x="1412835" y="3618432"/>
                  <a:pt x="1236422" y="3580798"/>
                  <a:pt x="1138439" y="3612009"/>
                </a:cubicBezTo>
                <a:cubicBezTo>
                  <a:pt x="1040456" y="3643220"/>
                  <a:pt x="797380" y="3603342"/>
                  <a:pt x="608933" y="3612009"/>
                </a:cubicBezTo>
                <a:cubicBezTo>
                  <a:pt x="420486" y="3620676"/>
                  <a:pt x="281249" y="3539150"/>
                  <a:pt x="0" y="3612009"/>
                </a:cubicBezTo>
                <a:cubicBezTo>
                  <a:pt x="-59986" y="3481485"/>
                  <a:pt x="53081" y="3347331"/>
                  <a:pt x="0" y="3096008"/>
                </a:cubicBezTo>
                <a:cubicBezTo>
                  <a:pt x="-53081" y="2844685"/>
                  <a:pt x="34799" y="2763045"/>
                  <a:pt x="0" y="2652247"/>
                </a:cubicBezTo>
                <a:cubicBezTo>
                  <a:pt x="-34799" y="2541449"/>
                  <a:pt x="49543" y="2352524"/>
                  <a:pt x="0" y="2208486"/>
                </a:cubicBezTo>
                <a:cubicBezTo>
                  <a:pt x="-49543" y="2064448"/>
                  <a:pt x="52786" y="1940347"/>
                  <a:pt x="0" y="1728604"/>
                </a:cubicBezTo>
                <a:cubicBezTo>
                  <a:pt x="-52786" y="1516861"/>
                  <a:pt x="42152" y="1275579"/>
                  <a:pt x="0" y="1140363"/>
                </a:cubicBezTo>
                <a:cubicBezTo>
                  <a:pt x="-42152" y="1005147"/>
                  <a:pt x="58008" y="772089"/>
                  <a:pt x="0" y="624362"/>
                </a:cubicBezTo>
                <a:cubicBezTo>
                  <a:pt x="-58008" y="476635"/>
                  <a:pt x="56533" y="284262"/>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874" lvl="1">
              <a:lnSpc>
                <a:spcPts val="3499"/>
              </a:lnSpc>
            </a:pPr>
            <a:r>
              <a:rPr lang="en-US" sz="3200">
                <a:solidFill>
                  <a:srgbClr val="004AAE"/>
                </a:solidFill>
                <a:latin typeface="Abril Fatface"/>
                <a:ea typeface="Abril Fatface"/>
                <a:cs typeface="Abril Fatface"/>
                <a:sym typeface="Abril Fatface"/>
              </a:rPr>
              <a:t>Widely Used in M&amp;A, Operational Efficiency</a:t>
            </a:r>
          </a:p>
        </p:txBody>
      </p:sp>
      <p:sp>
        <p:nvSpPr>
          <p:cNvPr id="22" name="TextBox 6">
            <a:extLst>
              <a:ext uri="{FF2B5EF4-FFF2-40B4-BE49-F238E27FC236}">
                <a16:creationId xmlns:a16="http://schemas.microsoft.com/office/drawing/2014/main" id="{788A9FCA-6B5B-D06F-BBD9-9BF3DF8BEAD7}"/>
              </a:ext>
            </a:extLst>
          </p:cNvPr>
          <p:cNvSpPr txBox="1"/>
          <p:nvPr/>
        </p:nvSpPr>
        <p:spPr>
          <a:xfrm>
            <a:off x="11897621" y="5106080"/>
            <a:ext cx="2647533" cy="3612009"/>
          </a:xfrm>
          <a:custGeom>
            <a:avLst/>
            <a:gdLst>
              <a:gd name="csX0" fmla="*/ 0 w 2647533"/>
              <a:gd name="csY0" fmla="*/ 0 h 3612009"/>
              <a:gd name="csX1" fmla="*/ 450081 w 2647533"/>
              <a:gd name="csY1" fmla="*/ 0 h 3612009"/>
              <a:gd name="csX2" fmla="*/ 1032538 w 2647533"/>
              <a:gd name="csY2" fmla="*/ 0 h 3612009"/>
              <a:gd name="csX3" fmla="*/ 1588520 w 2647533"/>
              <a:gd name="csY3" fmla="*/ 0 h 3612009"/>
              <a:gd name="csX4" fmla="*/ 2038600 w 2647533"/>
              <a:gd name="csY4" fmla="*/ 0 h 3612009"/>
              <a:gd name="csX5" fmla="*/ 2647533 w 2647533"/>
              <a:gd name="csY5" fmla="*/ 0 h 3612009"/>
              <a:gd name="csX6" fmla="*/ 2647533 w 2647533"/>
              <a:gd name="csY6" fmla="*/ 588241 h 3612009"/>
              <a:gd name="csX7" fmla="*/ 2647533 w 2647533"/>
              <a:gd name="csY7" fmla="*/ 1140363 h 3612009"/>
              <a:gd name="csX8" fmla="*/ 2647533 w 2647533"/>
              <a:gd name="csY8" fmla="*/ 1584124 h 3612009"/>
              <a:gd name="csX9" fmla="*/ 2647533 w 2647533"/>
              <a:gd name="csY9" fmla="*/ 1991765 h 3612009"/>
              <a:gd name="csX10" fmla="*/ 2647533 w 2647533"/>
              <a:gd name="csY10" fmla="*/ 2435526 h 3612009"/>
              <a:gd name="csX11" fmla="*/ 2647533 w 2647533"/>
              <a:gd name="csY11" fmla="*/ 2987647 h 3612009"/>
              <a:gd name="csX12" fmla="*/ 2647533 w 2647533"/>
              <a:gd name="csY12" fmla="*/ 3612009 h 3612009"/>
              <a:gd name="csX13" fmla="*/ 2197452 w 2647533"/>
              <a:gd name="csY13" fmla="*/ 3612009 h 3612009"/>
              <a:gd name="csX14" fmla="*/ 1747372 w 2647533"/>
              <a:gd name="csY14" fmla="*/ 3612009 h 3612009"/>
              <a:gd name="csX15" fmla="*/ 1191390 w 2647533"/>
              <a:gd name="csY15" fmla="*/ 3612009 h 3612009"/>
              <a:gd name="csX16" fmla="*/ 741309 w 2647533"/>
              <a:gd name="csY16" fmla="*/ 3612009 h 3612009"/>
              <a:gd name="csX17" fmla="*/ 0 w 2647533"/>
              <a:gd name="csY17" fmla="*/ 3612009 h 3612009"/>
              <a:gd name="csX18" fmla="*/ 0 w 2647533"/>
              <a:gd name="csY18" fmla="*/ 3168248 h 3612009"/>
              <a:gd name="csX19" fmla="*/ 0 w 2647533"/>
              <a:gd name="csY19" fmla="*/ 2760607 h 3612009"/>
              <a:gd name="csX20" fmla="*/ 0 w 2647533"/>
              <a:gd name="csY20" fmla="*/ 2244606 h 3612009"/>
              <a:gd name="csX21" fmla="*/ 0 w 2647533"/>
              <a:gd name="csY21" fmla="*/ 1656364 h 3612009"/>
              <a:gd name="csX22" fmla="*/ 0 w 2647533"/>
              <a:gd name="csY22" fmla="*/ 1176483 h 3612009"/>
              <a:gd name="csX23" fmla="*/ 0 w 2647533"/>
              <a:gd name="csY23" fmla="*/ 696602 h 3612009"/>
              <a:gd name="csX24" fmla="*/ 0 w 2647533"/>
              <a:gd name="csY24" fmla="*/ 0 h 3612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647533" h="3612009" fill="none" extrusionOk="0">
                <a:moveTo>
                  <a:pt x="0" y="0"/>
                </a:moveTo>
                <a:cubicBezTo>
                  <a:pt x="168795" y="-25585"/>
                  <a:pt x="234244" y="9738"/>
                  <a:pt x="450081" y="0"/>
                </a:cubicBezTo>
                <a:cubicBezTo>
                  <a:pt x="665918" y="-9738"/>
                  <a:pt x="812208" y="35271"/>
                  <a:pt x="1032538" y="0"/>
                </a:cubicBezTo>
                <a:cubicBezTo>
                  <a:pt x="1252868" y="-35271"/>
                  <a:pt x="1367508" y="15039"/>
                  <a:pt x="1588520" y="0"/>
                </a:cubicBezTo>
                <a:cubicBezTo>
                  <a:pt x="1809532" y="-15039"/>
                  <a:pt x="1937608" y="6015"/>
                  <a:pt x="2038600" y="0"/>
                </a:cubicBezTo>
                <a:cubicBezTo>
                  <a:pt x="2139592" y="-6015"/>
                  <a:pt x="2456803" y="11709"/>
                  <a:pt x="2647533" y="0"/>
                </a:cubicBezTo>
                <a:cubicBezTo>
                  <a:pt x="2685009" y="151536"/>
                  <a:pt x="2579604" y="325354"/>
                  <a:pt x="2647533" y="588241"/>
                </a:cubicBezTo>
                <a:cubicBezTo>
                  <a:pt x="2715462" y="851128"/>
                  <a:pt x="2600588" y="963012"/>
                  <a:pt x="2647533" y="1140363"/>
                </a:cubicBezTo>
                <a:cubicBezTo>
                  <a:pt x="2694478" y="1317714"/>
                  <a:pt x="2604276" y="1368813"/>
                  <a:pt x="2647533" y="1584124"/>
                </a:cubicBezTo>
                <a:cubicBezTo>
                  <a:pt x="2690790" y="1799435"/>
                  <a:pt x="2607648" y="1853741"/>
                  <a:pt x="2647533" y="1991765"/>
                </a:cubicBezTo>
                <a:cubicBezTo>
                  <a:pt x="2687418" y="2129789"/>
                  <a:pt x="2595203" y="2302841"/>
                  <a:pt x="2647533" y="2435526"/>
                </a:cubicBezTo>
                <a:cubicBezTo>
                  <a:pt x="2699863" y="2568211"/>
                  <a:pt x="2611037" y="2809540"/>
                  <a:pt x="2647533" y="2987647"/>
                </a:cubicBezTo>
                <a:cubicBezTo>
                  <a:pt x="2684029" y="3165754"/>
                  <a:pt x="2621691" y="3311779"/>
                  <a:pt x="2647533" y="3612009"/>
                </a:cubicBezTo>
                <a:cubicBezTo>
                  <a:pt x="2488841" y="3635959"/>
                  <a:pt x="2414149" y="3603674"/>
                  <a:pt x="2197452" y="3612009"/>
                </a:cubicBezTo>
                <a:cubicBezTo>
                  <a:pt x="1980755" y="3620344"/>
                  <a:pt x="1876455" y="3592162"/>
                  <a:pt x="1747372" y="3612009"/>
                </a:cubicBezTo>
                <a:cubicBezTo>
                  <a:pt x="1618289" y="3631856"/>
                  <a:pt x="1439588" y="3579884"/>
                  <a:pt x="1191390" y="3612009"/>
                </a:cubicBezTo>
                <a:cubicBezTo>
                  <a:pt x="943192" y="3644134"/>
                  <a:pt x="896944" y="3595793"/>
                  <a:pt x="741309" y="3612009"/>
                </a:cubicBezTo>
                <a:cubicBezTo>
                  <a:pt x="585674" y="3628225"/>
                  <a:pt x="327297" y="3553422"/>
                  <a:pt x="0" y="3612009"/>
                </a:cubicBezTo>
                <a:cubicBezTo>
                  <a:pt x="-9853" y="3523151"/>
                  <a:pt x="14346" y="3323887"/>
                  <a:pt x="0" y="3168248"/>
                </a:cubicBezTo>
                <a:cubicBezTo>
                  <a:pt x="-14346" y="3012609"/>
                  <a:pt x="10197" y="2847526"/>
                  <a:pt x="0" y="2760607"/>
                </a:cubicBezTo>
                <a:cubicBezTo>
                  <a:pt x="-10197" y="2673688"/>
                  <a:pt x="22017" y="2456591"/>
                  <a:pt x="0" y="2244606"/>
                </a:cubicBezTo>
                <a:cubicBezTo>
                  <a:pt x="-22017" y="2032621"/>
                  <a:pt x="19102" y="1881963"/>
                  <a:pt x="0" y="1656364"/>
                </a:cubicBezTo>
                <a:cubicBezTo>
                  <a:pt x="-19102" y="1430765"/>
                  <a:pt x="31323" y="1298460"/>
                  <a:pt x="0" y="1176483"/>
                </a:cubicBezTo>
                <a:cubicBezTo>
                  <a:pt x="-31323" y="1054506"/>
                  <a:pt x="20013" y="842770"/>
                  <a:pt x="0" y="696602"/>
                </a:cubicBezTo>
                <a:cubicBezTo>
                  <a:pt x="-20013" y="550434"/>
                  <a:pt x="61365" y="150624"/>
                  <a:pt x="0" y="0"/>
                </a:cubicBezTo>
                <a:close/>
              </a:path>
              <a:path w="2647533" h="3612009" stroke="0" extrusionOk="0">
                <a:moveTo>
                  <a:pt x="0" y="0"/>
                </a:moveTo>
                <a:cubicBezTo>
                  <a:pt x="122891" y="-41953"/>
                  <a:pt x="386381" y="4357"/>
                  <a:pt x="503031" y="0"/>
                </a:cubicBezTo>
                <a:cubicBezTo>
                  <a:pt x="619681" y="-4357"/>
                  <a:pt x="816878" y="18055"/>
                  <a:pt x="953112" y="0"/>
                </a:cubicBezTo>
                <a:cubicBezTo>
                  <a:pt x="1089346" y="-18055"/>
                  <a:pt x="1253985" y="28253"/>
                  <a:pt x="1535569" y="0"/>
                </a:cubicBezTo>
                <a:cubicBezTo>
                  <a:pt x="1817153" y="-28253"/>
                  <a:pt x="1860402" y="5435"/>
                  <a:pt x="2038600" y="0"/>
                </a:cubicBezTo>
                <a:cubicBezTo>
                  <a:pt x="2216798" y="-5435"/>
                  <a:pt x="2351675" y="43148"/>
                  <a:pt x="2647533" y="0"/>
                </a:cubicBezTo>
                <a:cubicBezTo>
                  <a:pt x="2697210" y="142155"/>
                  <a:pt x="2644117" y="294314"/>
                  <a:pt x="2647533" y="588241"/>
                </a:cubicBezTo>
                <a:cubicBezTo>
                  <a:pt x="2650949" y="882168"/>
                  <a:pt x="2609030" y="899591"/>
                  <a:pt x="2647533" y="1104243"/>
                </a:cubicBezTo>
                <a:cubicBezTo>
                  <a:pt x="2686036" y="1308895"/>
                  <a:pt x="2594937" y="1476846"/>
                  <a:pt x="2647533" y="1620244"/>
                </a:cubicBezTo>
                <a:cubicBezTo>
                  <a:pt x="2700129" y="1763642"/>
                  <a:pt x="2625368" y="1876192"/>
                  <a:pt x="2647533" y="2064005"/>
                </a:cubicBezTo>
                <a:cubicBezTo>
                  <a:pt x="2669698" y="2251818"/>
                  <a:pt x="2644145" y="2356134"/>
                  <a:pt x="2647533" y="2507766"/>
                </a:cubicBezTo>
                <a:cubicBezTo>
                  <a:pt x="2650921" y="2659398"/>
                  <a:pt x="2627447" y="2851021"/>
                  <a:pt x="2647533" y="3023768"/>
                </a:cubicBezTo>
                <a:cubicBezTo>
                  <a:pt x="2667619" y="3196515"/>
                  <a:pt x="2622787" y="3439728"/>
                  <a:pt x="2647533" y="3612009"/>
                </a:cubicBezTo>
                <a:cubicBezTo>
                  <a:pt x="2434483" y="3643327"/>
                  <a:pt x="2295277" y="3569518"/>
                  <a:pt x="2197452" y="3612009"/>
                </a:cubicBezTo>
                <a:cubicBezTo>
                  <a:pt x="2099627" y="3654500"/>
                  <a:pt x="1817155" y="3605586"/>
                  <a:pt x="1614995" y="3612009"/>
                </a:cubicBezTo>
                <a:cubicBezTo>
                  <a:pt x="1412835" y="3618432"/>
                  <a:pt x="1236422" y="3580798"/>
                  <a:pt x="1138439" y="3612009"/>
                </a:cubicBezTo>
                <a:cubicBezTo>
                  <a:pt x="1040456" y="3643220"/>
                  <a:pt x="797380" y="3603342"/>
                  <a:pt x="608933" y="3612009"/>
                </a:cubicBezTo>
                <a:cubicBezTo>
                  <a:pt x="420486" y="3620676"/>
                  <a:pt x="281249" y="3539150"/>
                  <a:pt x="0" y="3612009"/>
                </a:cubicBezTo>
                <a:cubicBezTo>
                  <a:pt x="-59986" y="3481485"/>
                  <a:pt x="53081" y="3347331"/>
                  <a:pt x="0" y="3096008"/>
                </a:cubicBezTo>
                <a:cubicBezTo>
                  <a:pt x="-53081" y="2844685"/>
                  <a:pt x="34799" y="2763045"/>
                  <a:pt x="0" y="2652247"/>
                </a:cubicBezTo>
                <a:cubicBezTo>
                  <a:pt x="-34799" y="2541449"/>
                  <a:pt x="49543" y="2352524"/>
                  <a:pt x="0" y="2208486"/>
                </a:cubicBezTo>
                <a:cubicBezTo>
                  <a:pt x="-49543" y="2064448"/>
                  <a:pt x="52786" y="1940347"/>
                  <a:pt x="0" y="1728604"/>
                </a:cubicBezTo>
                <a:cubicBezTo>
                  <a:pt x="-52786" y="1516861"/>
                  <a:pt x="42152" y="1275579"/>
                  <a:pt x="0" y="1140363"/>
                </a:cubicBezTo>
                <a:cubicBezTo>
                  <a:pt x="-42152" y="1005147"/>
                  <a:pt x="58008" y="772089"/>
                  <a:pt x="0" y="624362"/>
                </a:cubicBezTo>
                <a:cubicBezTo>
                  <a:pt x="-58008" y="476635"/>
                  <a:pt x="56533" y="284262"/>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240" lvl="1">
              <a:lnSpc>
                <a:spcPts val="3499"/>
              </a:lnSpc>
            </a:pPr>
            <a:r>
              <a:rPr lang="en-US" sz="3200">
                <a:solidFill>
                  <a:srgbClr val="004AAE"/>
                </a:solidFill>
                <a:latin typeface="Abril Fatface"/>
                <a:sym typeface="Abril Fatface"/>
              </a:rPr>
              <a:t>Prices the Ongoing Cost Savings and                    Buyback-Driven EPS</a:t>
            </a:r>
            <a:endParaRPr lang="en-US" sz="3200">
              <a:solidFill>
                <a:srgbClr val="004AAE"/>
              </a:solidFill>
              <a:latin typeface="Abril Fatface"/>
            </a:endParaRPr>
          </a:p>
        </p:txBody>
      </p:sp>
      <p:sp>
        <p:nvSpPr>
          <p:cNvPr id="23" name="TextBox 6">
            <a:extLst>
              <a:ext uri="{FF2B5EF4-FFF2-40B4-BE49-F238E27FC236}">
                <a16:creationId xmlns:a16="http://schemas.microsoft.com/office/drawing/2014/main" id="{DF930742-9CD9-851E-37E0-CA3CBB4B1993}"/>
              </a:ext>
            </a:extLst>
          </p:cNvPr>
          <p:cNvSpPr txBox="1"/>
          <p:nvPr/>
        </p:nvSpPr>
        <p:spPr>
          <a:xfrm>
            <a:off x="8646217" y="5125578"/>
            <a:ext cx="2647533" cy="3612009"/>
          </a:xfrm>
          <a:custGeom>
            <a:avLst/>
            <a:gdLst>
              <a:gd name="csX0" fmla="*/ 0 w 2647533"/>
              <a:gd name="csY0" fmla="*/ 0 h 3612009"/>
              <a:gd name="csX1" fmla="*/ 450081 w 2647533"/>
              <a:gd name="csY1" fmla="*/ 0 h 3612009"/>
              <a:gd name="csX2" fmla="*/ 1032538 w 2647533"/>
              <a:gd name="csY2" fmla="*/ 0 h 3612009"/>
              <a:gd name="csX3" fmla="*/ 1588520 w 2647533"/>
              <a:gd name="csY3" fmla="*/ 0 h 3612009"/>
              <a:gd name="csX4" fmla="*/ 2038600 w 2647533"/>
              <a:gd name="csY4" fmla="*/ 0 h 3612009"/>
              <a:gd name="csX5" fmla="*/ 2647533 w 2647533"/>
              <a:gd name="csY5" fmla="*/ 0 h 3612009"/>
              <a:gd name="csX6" fmla="*/ 2647533 w 2647533"/>
              <a:gd name="csY6" fmla="*/ 588241 h 3612009"/>
              <a:gd name="csX7" fmla="*/ 2647533 w 2647533"/>
              <a:gd name="csY7" fmla="*/ 1140363 h 3612009"/>
              <a:gd name="csX8" fmla="*/ 2647533 w 2647533"/>
              <a:gd name="csY8" fmla="*/ 1584124 h 3612009"/>
              <a:gd name="csX9" fmla="*/ 2647533 w 2647533"/>
              <a:gd name="csY9" fmla="*/ 1991765 h 3612009"/>
              <a:gd name="csX10" fmla="*/ 2647533 w 2647533"/>
              <a:gd name="csY10" fmla="*/ 2435526 h 3612009"/>
              <a:gd name="csX11" fmla="*/ 2647533 w 2647533"/>
              <a:gd name="csY11" fmla="*/ 2987647 h 3612009"/>
              <a:gd name="csX12" fmla="*/ 2647533 w 2647533"/>
              <a:gd name="csY12" fmla="*/ 3612009 h 3612009"/>
              <a:gd name="csX13" fmla="*/ 2197452 w 2647533"/>
              <a:gd name="csY13" fmla="*/ 3612009 h 3612009"/>
              <a:gd name="csX14" fmla="*/ 1747372 w 2647533"/>
              <a:gd name="csY14" fmla="*/ 3612009 h 3612009"/>
              <a:gd name="csX15" fmla="*/ 1191390 w 2647533"/>
              <a:gd name="csY15" fmla="*/ 3612009 h 3612009"/>
              <a:gd name="csX16" fmla="*/ 741309 w 2647533"/>
              <a:gd name="csY16" fmla="*/ 3612009 h 3612009"/>
              <a:gd name="csX17" fmla="*/ 0 w 2647533"/>
              <a:gd name="csY17" fmla="*/ 3612009 h 3612009"/>
              <a:gd name="csX18" fmla="*/ 0 w 2647533"/>
              <a:gd name="csY18" fmla="*/ 3168248 h 3612009"/>
              <a:gd name="csX19" fmla="*/ 0 w 2647533"/>
              <a:gd name="csY19" fmla="*/ 2760607 h 3612009"/>
              <a:gd name="csX20" fmla="*/ 0 w 2647533"/>
              <a:gd name="csY20" fmla="*/ 2244606 h 3612009"/>
              <a:gd name="csX21" fmla="*/ 0 w 2647533"/>
              <a:gd name="csY21" fmla="*/ 1656364 h 3612009"/>
              <a:gd name="csX22" fmla="*/ 0 w 2647533"/>
              <a:gd name="csY22" fmla="*/ 1176483 h 3612009"/>
              <a:gd name="csX23" fmla="*/ 0 w 2647533"/>
              <a:gd name="csY23" fmla="*/ 696602 h 3612009"/>
              <a:gd name="csX24" fmla="*/ 0 w 2647533"/>
              <a:gd name="csY24" fmla="*/ 0 h 3612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647533" h="3612009" fill="none" extrusionOk="0">
                <a:moveTo>
                  <a:pt x="0" y="0"/>
                </a:moveTo>
                <a:cubicBezTo>
                  <a:pt x="168795" y="-25585"/>
                  <a:pt x="234244" y="9738"/>
                  <a:pt x="450081" y="0"/>
                </a:cubicBezTo>
                <a:cubicBezTo>
                  <a:pt x="665918" y="-9738"/>
                  <a:pt x="812208" y="35271"/>
                  <a:pt x="1032538" y="0"/>
                </a:cubicBezTo>
                <a:cubicBezTo>
                  <a:pt x="1252868" y="-35271"/>
                  <a:pt x="1367508" y="15039"/>
                  <a:pt x="1588520" y="0"/>
                </a:cubicBezTo>
                <a:cubicBezTo>
                  <a:pt x="1809532" y="-15039"/>
                  <a:pt x="1937608" y="6015"/>
                  <a:pt x="2038600" y="0"/>
                </a:cubicBezTo>
                <a:cubicBezTo>
                  <a:pt x="2139592" y="-6015"/>
                  <a:pt x="2456803" y="11709"/>
                  <a:pt x="2647533" y="0"/>
                </a:cubicBezTo>
                <a:cubicBezTo>
                  <a:pt x="2685009" y="151536"/>
                  <a:pt x="2579604" y="325354"/>
                  <a:pt x="2647533" y="588241"/>
                </a:cubicBezTo>
                <a:cubicBezTo>
                  <a:pt x="2715462" y="851128"/>
                  <a:pt x="2600588" y="963012"/>
                  <a:pt x="2647533" y="1140363"/>
                </a:cubicBezTo>
                <a:cubicBezTo>
                  <a:pt x="2694478" y="1317714"/>
                  <a:pt x="2604276" y="1368813"/>
                  <a:pt x="2647533" y="1584124"/>
                </a:cubicBezTo>
                <a:cubicBezTo>
                  <a:pt x="2690790" y="1799435"/>
                  <a:pt x="2607648" y="1853741"/>
                  <a:pt x="2647533" y="1991765"/>
                </a:cubicBezTo>
                <a:cubicBezTo>
                  <a:pt x="2687418" y="2129789"/>
                  <a:pt x="2595203" y="2302841"/>
                  <a:pt x="2647533" y="2435526"/>
                </a:cubicBezTo>
                <a:cubicBezTo>
                  <a:pt x="2699863" y="2568211"/>
                  <a:pt x="2611037" y="2809540"/>
                  <a:pt x="2647533" y="2987647"/>
                </a:cubicBezTo>
                <a:cubicBezTo>
                  <a:pt x="2684029" y="3165754"/>
                  <a:pt x="2621691" y="3311779"/>
                  <a:pt x="2647533" y="3612009"/>
                </a:cubicBezTo>
                <a:cubicBezTo>
                  <a:pt x="2488841" y="3635959"/>
                  <a:pt x="2414149" y="3603674"/>
                  <a:pt x="2197452" y="3612009"/>
                </a:cubicBezTo>
                <a:cubicBezTo>
                  <a:pt x="1980755" y="3620344"/>
                  <a:pt x="1876455" y="3592162"/>
                  <a:pt x="1747372" y="3612009"/>
                </a:cubicBezTo>
                <a:cubicBezTo>
                  <a:pt x="1618289" y="3631856"/>
                  <a:pt x="1439588" y="3579884"/>
                  <a:pt x="1191390" y="3612009"/>
                </a:cubicBezTo>
                <a:cubicBezTo>
                  <a:pt x="943192" y="3644134"/>
                  <a:pt x="896944" y="3595793"/>
                  <a:pt x="741309" y="3612009"/>
                </a:cubicBezTo>
                <a:cubicBezTo>
                  <a:pt x="585674" y="3628225"/>
                  <a:pt x="327297" y="3553422"/>
                  <a:pt x="0" y="3612009"/>
                </a:cubicBezTo>
                <a:cubicBezTo>
                  <a:pt x="-9853" y="3523151"/>
                  <a:pt x="14346" y="3323887"/>
                  <a:pt x="0" y="3168248"/>
                </a:cubicBezTo>
                <a:cubicBezTo>
                  <a:pt x="-14346" y="3012609"/>
                  <a:pt x="10197" y="2847526"/>
                  <a:pt x="0" y="2760607"/>
                </a:cubicBezTo>
                <a:cubicBezTo>
                  <a:pt x="-10197" y="2673688"/>
                  <a:pt x="22017" y="2456591"/>
                  <a:pt x="0" y="2244606"/>
                </a:cubicBezTo>
                <a:cubicBezTo>
                  <a:pt x="-22017" y="2032621"/>
                  <a:pt x="19102" y="1881963"/>
                  <a:pt x="0" y="1656364"/>
                </a:cubicBezTo>
                <a:cubicBezTo>
                  <a:pt x="-19102" y="1430765"/>
                  <a:pt x="31323" y="1298460"/>
                  <a:pt x="0" y="1176483"/>
                </a:cubicBezTo>
                <a:cubicBezTo>
                  <a:pt x="-31323" y="1054506"/>
                  <a:pt x="20013" y="842770"/>
                  <a:pt x="0" y="696602"/>
                </a:cubicBezTo>
                <a:cubicBezTo>
                  <a:pt x="-20013" y="550434"/>
                  <a:pt x="61365" y="150624"/>
                  <a:pt x="0" y="0"/>
                </a:cubicBezTo>
                <a:close/>
              </a:path>
              <a:path w="2647533" h="3612009" stroke="0" extrusionOk="0">
                <a:moveTo>
                  <a:pt x="0" y="0"/>
                </a:moveTo>
                <a:cubicBezTo>
                  <a:pt x="122891" y="-41953"/>
                  <a:pt x="386381" y="4357"/>
                  <a:pt x="503031" y="0"/>
                </a:cubicBezTo>
                <a:cubicBezTo>
                  <a:pt x="619681" y="-4357"/>
                  <a:pt x="816878" y="18055"/>
                  <a:pt x="953112" y="0"/>
                </a:cubicBezTo>
                <a:cubicBezTo>
                  <a:pt x="1089346" y="-18055"/>
                  <a:pt x="1253985" y="28253"/>
                  <a:pt x="1535569" y="0"/>
                </a:cubicBezTo>
                <a:cubicBezTo>
                  <a:pt x="1817153" y="-28253"/>
                  <a:pt x="1860402" y="5435"/>
                  <a:pt x="2038600" y="0"/>
                </a:cubicBezTo>
                <a:cubicBezTo>
                  <a:pt x="2216798" y="-5435"/>
                  <a:pt x="2351675" y="43148"/>
                  <a:pt x="2647533" y="0"/>
                </a:cubicBezTo>
                <a:cubicBezTo>
                  <a:pt x="2697210" y="142155"/>
                  <a:pt x="2644117" y="294314"/>
                  <a:pt x="2647533" y="588241"/>
                </a:cubicBezTo>
                <a:cubicBezTo>
                  <a:pt x="2650949" y="882168"/>
                  <a:pt x="2609030" y="899591"/>
                  <a:pt x="2647533" y="1104243"/>
                </a:cubicBezTo>
                <a:cubicBezTo>
                  <a:pt x="2686036" y="1308895"/>
                  <a:pt x="2594937" y="1476846"/>
                  <a:pt x="2647533" y="1620244"/>
                </a:cubicBezTo>
                <a:cubicBezTo>
                  <a:pt x="2700129" y="1763642"/>
                  <a:pt x="2625368" y="1876192"/>
                  <a:pt x="2647533" y="2064005"/>
                </a:cubicBezTo>
                <a:cubicBezTo>
                  <a:pt x="2669698" y="2251818"/>
                  <a:pt x="2644145" y="2356134"/>
                  <a:pt x="2647533" y="2507766"/>
                </a:cubicBezTo>
                <a:cubicBezTo>
                  <a:pt x="2650921" y="2659398"/>
                  <a:pt x="2627447" y="2851021"/>
                  <a:pt x="2647533" y="3023768"/>
                </a:cubicBezTo>
                <a:cubicBezTo>
                  <a:pt x="2667619" y="3196515"/>
                  <a:pt x="2622787" y="3439728"/>
                  <a:pt x="2647533" y="3612009"/>
                </a:cubicBezTo>
                <a:cubicBezTo>
                  <a:pt x="2434483" y="3643327"/>
                  <a:pt x="2295277" y="3569518"/>
                  <a:pt x="2197452" y="3612009"/>
                </a:cubicBezTo>
                <a:cubicBezTo>
                  <a:pt x="2099627" y="3654500"/>
                  <a:pt x="1817155" y="3605586"/>
                  <a:pt x="1614995" y="3612009"/>
                </a:cubicBezTo>
                <a:cubicBezTo>
                  <a:pt x="1412835" y="3618432"/>
                  <a:pt x="1236422" y="3580798"/>
                  <a:pt x="1138439" y="3612009"/>
                </a:cubicBezTo>
                <a:cubicBezTo>
                  <a:pt x="1040456" y="3643220"/>
                  <a:pt x="797380" y="3603342"/>
                  <a:pt x="608933" y="3612009"/>
                </a:cubicBezTo>
                <a:cubicBezTo>
                  <a:pt x="420486" y="3620676"/>
                  <a:pt x="281249" y="3539150"/>
                  <a:pt x="0" y="3612009"/>
                </a:cubicBezTo>
                <a:cubicBezTo>
                  <a:pt x="-59986" y="3481485"/>
                  <a:pt x="53081" y="3347331"/>
                  <a:pt x="0" y="3096008"/>
                </a:cubicBezTo>
                <a:cubicBezTo>
                  <a:pt x="-53081" y="2844685"/>
                  <a:pt x="34799" y="2763045"/>
                  <a:pt x="0" y="2652247"/>
                </a:cubicBezTo>
                <a:cubicBezTo>
                  <a:pt x="-34799" y="2541449"/>
                  <a:pt x="49543" y="2352524"/>
                  <a:pt x="0" y="2208486"/>
                </a:cubicBezTo>
                <a:cubicBezTo>
                  <a:pt x="-49543" y="2064448"/>
                  <a:pt x="52786" y="1940347"/>
                  <a:pt x="0" y="1728604"/>
                </a:cubicBezTo>
                <a:cubicBezTo>
                  <a:pt x="-52786" y="1516861"/>
                  <a:pt x="42152" y="1275579"/>
                  <a:pt x="0" y="1140363"/>
                </a:cubicBezTo>
                <a:cubicBezTo>
                  <a:pt x="-42152" y="1005147"/>
                  <a:pt x="58008" y="772089"/>
                  <a:pt x="0" y="624362"/>
                </a:cubicBezTo>
                <a:cubicBezTo>
                  <a:pt x="-58008" y="476635"/>
                  <a:pt x="56533" y="284262"/>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240" lvl="1">
              <a:lnSpc>
                <a:spcPts val="3499"/>
              </a:lnSpc>
            </a:pPr>
            <a:r>
              <a:rPr lang="en-US" sz="3200">
                <a:solidFill>
                  <a:srgbClr val="004AAE"/>
                </a:solidFill>
                <a:latin typeface="Abril Fatface"/>
              </a:rPr>
              <a:t>Metric for Mature, Dividend-Paying Beer Companies</a:t>
            </a:r>
          </a:p>
        </p:txBody>
      </p:sp>
      <p:sp>
        <p:nvSpPr>
          <p:cNvPr id="24" name="TextBox 6">
            <a:extLst>
              <a:ext uri="{FF2B5EF4-FFF2-40B4-BE49-F238E27FC236}">
                <a16:creationId xmlns:a16="http://schemas.microsoft.com/office/drawing/2014/main" id="{9F18C826-37CA-EBD6-7DBD-3CDE183F83B9}"/>
              </a:ext>
            </a:extLst>
          </p:cNvPr>
          <p:cNvSpPr txBox="1"/>
          <p:nvPr/>
        </p:nvSpPr>
        <p:spPr>
          <a:xfrm>
            <a:off x="15142925" y="5092473"/>
            <a:ext cx="2647533" cy="3612009"/>
          </a:xfrm>
          <a:custGeom>
            <a:avLst/>
            <a:gdLst>
              <a:gd name="csX0" fmla="*/ 0 w 2647533"/>
              <a:gd name="csY0" fmla="*/ 0 h 3612009"/>
              <a:gd name="csX1" fmla="*/ 450081 w 2647533"/>
              <a:gd name="csY1" fmla="*/ 0 h 3612009"/>
              <a:gd name="csX2" fmla="*/ 1032538 w 2647533"/>
              <a:gd name="csY2" fmla="*/ 0 h 3612009"/>
              <a:gd name="csX3" fmla="*/ 1588520 w 2647533"/>
              <a:gd name="csY3" fmla="*/ 0 h 3612009"/>
              <a:gd name="csX4" fmla="*/ 2038600 w 2647533"/>
              <a:gd name="csY4" fmla="*/ 0 h 3612009"/>
              <a:gd name="csX5" fmla="*/ 2647533 w 2647533"/>
              <a:gd name="csY5" fmla="*/ 0 h 3612009"/>
              <a:gd name="csX6" fmla="*/ 2647533 w 2647533"/>
              <a:gd name="csY6" fmla="*/ 588241 h 3612009"/>
              <a:gd name="csX7" fmla="*/ 2647533 w 2647533"/>
              <a:gd name="csY7" fmla="*/ 1140363 h 3612009"/>
              <a:gd name="csX8" fmla="*/ 2647533 w 2647533"/>
              <a:gd name="csY8" fmla="*/ 1584124 h 3612009"/>
              <a:gd name="csX9" fmla="*/ 2647533 w 2647533"/>
              <a:gd name="csY9" fmla="*/ 1991765 h 3612009"/>
              <a:gd name="csX10" fmla="*/ 2647533 w 2647533"/>
              <a:gd name="csY10" fmla="*/ 2435526 h 3612009"/>
              <a:gd name="csX11" fmla="*/ 2647533 w 2647533"/>
              <a:gd name="csY11" fmla="*/ 2987647 h 3612009"/>
              <a:gd name="csX12" fmla="*/ 2647533 w 2647533"/>
              <a:gd name="csY12" fmla="*/ 3612009 h 3612009"/>
              <a:gd name="csX13" fmla="*/ 2197452 w 2647533"/>
              <a:gd name="csY13" fmla="*/ 3612009 h 3612009"/>
              <a:gd name="csX14" fmla="*/ 1747372 w 2647533"/>
              <a:gd name="csY14" fmla="*/ 3612009 h 3612009"/>
              <a:gd name="csX15" fmla="*/ 1191390 w 2647533"/>
              <a:gd name="csY15" fmla="*/ 3612009 h 3612009"/>
              <a:gd name="csX16" fmla="*/ 741309 w 2647533"/>
              <a:gd name="csY16" fmla="*/ 3612009 h 3612009"/>
              <a:gd name="csX17" fmla="*/ 0 w 2647533"/>
              <a:gd name="csY17" fmla="*/ 3612009 h 3612009"/>
              <a:gd name="csX18" fmla="*/ 0 w 2647533"/>
              <a:gd name="csY18" fmla="*/ 3168248 h 3612009"/>
              <a:gd name="csX19" fmla="*/ 0 w 2647533"/>
              <a:gd name="csY19" fmla="*/ 2760607 h 3612009"/>
              <a:gd name="csX20" fmla="*/ 0 w 2647533"/>
              <a:gd name="csY20" fmla="*/ 2244606 h 3612009"/>
              <a:gd name="csX21" fmla="*/ 0 w 2647533"/>
              <a:gd name="csY21" fmla="*/ 1656364 h 3612009"/>
              <a:gd name="csX22" fmla="*/ 0 w 2647533"/>
              <a:gd name="csY22" fmla="*/ 1176483 h 3612009"/>
              <a:gd name="csX23" fmla="*/ 0 w 2647533"/>
              <a:gd name="csY23" fmla="*/ 696602 h 3612009"/>
              <a:gd name="csX24" fmla="*/ 0 w 2647533"/>
              <a:gd name="csY24" fmla="*/ 0 h 3612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647533" h="3612009" fill="none" extrusionOk="0">
                <a:moveTo>
                  <a:pt x="0" y="0"/>
                </a:moveTo>
                <a:cubicBezTo>
                  <a:pt x="168795" y="-25585"/>
                  <a:pt x="234244" y="9738"/>
                  <a:pt x="450081" y="0"/>
                </a:cubicBezTo>
                <a:cubicBezTo>
                  <a:pt x="665918" y="-9738"/>
                  <a:pt x="812208" y="35271"/>
                  <a:pt x="1032538" y="0"/>
                </a:cubicBezTo>
                <a:cubicBezTo>
                  <a:pt x="1252868" y="-35271"/>
                  <a:pt x="1367508" y="15039"/>
                  <a:pt x="1588520" y="0"/>
                </a:cubicBezTo>
                <a:cubicBezTo>
                  <a:pt x="1809532" y="-15039"/>
                  <a:pt x="1937608" y="6015"/>
                  <a:pt x="2038600" y="0"/>
                </a:cubicBezTo>
                <a:cubicBezTo>
                  <a:pt x="2139592" y="-6015"/>
                  <a:pt x="2456803" y="11709"/>
                  <a:pt x="2647533" y="0"/>
                </a:cubicBezTo>
                <a:cubicBezTo>
                  <a:pt x="2685009" y="151536"/>
                  <a:pt x="2579604" y="325354"/>
                  <a:pt x="2647533" y="588241"/>
                </a:cubicBezTo>
                <a:cubicBezTo>
                  <a:pt x="2715462" y="851128"/>
                  <a:pt x="2600588" y="963012"/>
                  <a:pt x="2647533" y="1140363"/>
                </a:cubicBezTo>
                <a:cubicBezTo>
                  <a:pt x="2694478" y="1317714"/>
                  <a:pt x="2604276" y="1368813"/>
                  <a:pt x="2647533" y="1584124"/>
                </a:cubicBezTo>
                <a:cubicBezTo>
                  <a:pt x="2690790" y="1799435"/>
                  <a:pt x="2607648" y="1853741"/>
                  <a:pt x="2647533" y="1991765"/>
                </a:cubicBezTo>
                <a:cubicBezTo>
                  <a:pt x="2687418" y="2129789"/>
                  <a:pt x="2595203" y="2302841"/>
                  <a:pt x="2647533" y="2435526"/>
                </a:cubicBezTo>
                <a:cubicBezTo>
                  <a:pt x="2699863" y="2568211"/>
                  <a:pt x="2611037" y="2809540"/>
                  <a:pt x="2647533" y="2987647"/>
                </a:cubicBezTo>
                <a:cubicBezTo>
                  <a:pt x="2684029" y="3165754"/>
                  <a:pt x="2621691" y="3311779"/>
                  <a:pt x="2647533" y="3612009"/>
                </a:cubicBezTo>
                <a:cubicBezTo>
                  <a:pt x="2488841" y="3635959"/>
                  <a:pt x="2414149" y="3603674"/>
                  <a:pt x="2197452" y="3612009"/>
                </a:cubicBezTo>
                <a:cubicBezTo>
                  <a:pt x="1980755" y="3620344"/>
                  <a:pt x="1876455" y="3592162"/>
                  <a:pt x="1747372" y="3612009"/>
                </a:cubicBezTo>
                <a:cubicBezTo>
                  <a:pt x="1618289" y="3631856"/>
                  <a:pt x="1439588" y="3579884"/>
                  <a:pt x="1191390" y="3612009"/>
                </a:cubicBezTo>
                <a:cubicBezTo>
                  <a:pt x="943192" y="3644134"/>
                  <a:pt x="896944" y="3595793"/>
                  <a:pt x="741309" y="3612009"/>
                </a:cubicBezTo>
                <a:cubicBezTo>
                  <a:pt x="585674" y="3628225"/>
                  <a:pt x="327297" y="3553422"/>
                  <a:pt x="0" y="3612009"/>
                </a:cubicBezTo>
                <a:cubicBezTo>
                  <a:pt x="-9853" y="3523151"/>
                  <a:pt x="14346" y="3323887"/>
                  <a:pt x="0" y="3168248"/>
                </a:cubicBezTo>
                <a:cubicBezTo>
                  <a:pt x="-14346" y="3012609"/>
                  <a:pt x="10197" y="2847526"/>
                  <a:pt x="0" y="2760607"/>
                </a:cubicBezTo>
                <a:cubicBezTo>
                  <a:pt x="-10197" y="2673688"/>
                  <a:pt x="22017" y="2456591"/>
                  <a:pt x="0" y="2244606"/>
                </a:cubicBezTo>
                <a:cubicBezTo>
                  <a:pt x="-22017" y="2032621"/>
                  <a:pt x="19102" y="1881963"/>
                  <a:pt x="0" y="1656364"/>
                </a:cubicBezTo>
                <a:cubicBezTo>
                  <a:pt x="-19102" y="1430765"/>
                  <a:pt x="31323" y="1298460"/>
                  <a:pt x="0" y="1176483"/>
                </a:cubicBezTo>
                <a:cubicBezTo>
                  <a:pt x="-31323" y="1054506"/>
                  <a:pt x="20013" y="842770"/>
                  <a:pt x="0" y="696602"/>
                </a:cubicBezTo>
                <a:cubicBezTo>
                  <a:pt x="-20013" y="550434"/>
                  <a:pt x="61365" y="150624"/>
                  <a:pt x="0" y="0"/>
                </a:cubicBezTo>
                <a:close/>
              </a:path>
              <a:path w="2647533" h="3612009" stroke="0" extrusionOk="0">
                <a:moveTo>
                  <a:pt x="0" y="0"/>
                </a:moveTo>
                <a:cubicBezTo>
                  <a:pt x="122891" y="-41953"/>
                  <a:pt x="386381" y="4357"/>
                  <a:pt x="503031" y="0"/>
                </a:cubicBezTo>
                <a:cubicBezTo>
                  <a:pt x="619681" y="-4357"/>
                  <a:pt x="816878" y="18055"/>
                  <a:pt x="953112" y="0"/>
                </a:cubicBezTo>
                <a:cubicBezTo>
                  <a:pt x="1089346" y="-18055"/>
                  <a:pt x="1253985" y="28253"/>
                  <a:pt x="1535569" y="0"/>
                </a:cubicBezTo>
                <a:cubicBezTo>
                  <a:pt x="1817153" y="-28253"/>
                  <a:pt x="1860402" y="5435"/>
                  <a:pt x="2038600" y="0"/>
                </a:cubicBezTo>
                <a:cubicBezTo>
                  <a:pt x="2216798" y="-5435"/>
                  <a:pt x="2351675" y="43148"/>
                  <a:pt x="2647533" y="0"/>
                </a:cubicBezTo>
                <a:cubicBezTo>
                  <a:pt x="2697210" y="142155"/>
                  <a:pt x="2644117" y="294314"/>
                  <a:pt x="2647533" y="588241"/>
                </a:cubicBezTo>
                <a:cubicBezTo>
                  <a:pt x="2650949" y="882168"/>
                  <a:pt x="2609030" y="899591"/>
                  <a:pt x="2647533" y="1104243"/>
                </a:cubicBezTo>
                <a:cubicBezTo>
                  <a:pt x="2686036" y="1308895"/>
                  <a:pt x="2594937" y="1476846"/>
                  <a:pt x="2647533" y="1620244"/>
                </a:cubicBezTo>
                <a:cubicBezTo>
                  <a:pt x="2700129" y="1763642"/>
                  <a:pt x="2625368" y="1876192"/>
                  <a:pt x="2647533" y="2064005"/>
                </a:cubicBezTo>
                <a:cubicBezTo>
                  <a:pt x="2669698" y="2251818"/>
                  <a:pt x="2644145" y="2356134"/>
                  <a:pt x="2647533" y="2507766"/>
                </a:cubicBezTo>
                <a:cubicBezTo>
                  <a:pt x="2650921" y="2659398"/>
                  <a:pt x="2627447" y="2851021"/>
                  <a:pt x="2647533" y="3023768"/>
                </a:cubicBezTo>
                <a:cubicBezTo>
                  <a:pt x="2667619" y="3196515"/>
                  <a:pt x="2622787" y="3439728"/>
                  <a:pt x="2647533" y="3612009"/>
                </a:cubicBezTo>
                <a:cubicBezTo>
                  <a:pt x="2434483" y="3643327"/>
                  <a:pt x="2295277" y="3569518"/>
                  <a:pt x="2197452" y="3612009"/>
                </a:cubicBezTo>
                <a:cubicBezTo>
                  <a:pt x="2099627" y="3654500"/>
                  <a:pt x="1817155" y="3605586"/>
                  <a:pt x="1614995" y="3612009"/>
                </a:cubicBezTo>
                <a:cubicBezTo>
                  <a:pt x="1412835" y="3618432"/>
                  <a:pt x="1236422" y="3580798"/>
                  <a:pt x="1138439" y="3612009"/>
                </a:cubicBezTo>
                <a:cubicBezTo>
                  <a:pt x="1040456" y="3643220"/>
                  <a:pt x="797380" y="3603342"/>
                  <a:pt x="608933" y="3612009"/>
                </a:cubicBezTo>
                <a:cubicBezTo>
                  <a:pt x="420486" y="3620676"/>
                  <a:pt x="281249" y="3539150"/>
                  <a:pt x="0" y="3612009"/>
                </a:cubicBezTo>
                <a:cubicBezTo>
                  <a:pt x="-59986" y="3481485"/>
                  <a:pt x="53081" y="3347331"/>
                  <a:pt x="0" y="3096008"/>
                </a:cubicBezTo>
                <a:cubicBezTo>
                  <a:pt x="-53081" y="2844685"/>
                  <a:pt x="34799" y="2763045"/>
                  <a:pt x="0" y="2652247"/>
                </a:cubicBezTo>
                <a:cubicBezTo>
                  <a:pt x="-34799" y="2541449"/>
                  <a:pt x="49543" y="2352524"/>
                  <a:pt x="0" y="2208486"/>
                </a:cubicBezTo>
                <a:cubicBezTo>
                  <a:pt x="-49543" y="2064448"/>
                  <a:pt x="52786" y="1940347"/>
                  <a:pt x="0" y="1728604"/>
                </a:cubicBezTo>
                <a:cubicBezTo>
                  <a:pt x="-52786" y="1516861"/>
                  <a:pt x="42152" y="1275579"/>
                  <a:pt x="0" y="1140363"/>
                </a:cubicBezTo>
                <a:cubicBezTo>
                  <a:pt x="-42152" y="1005147"/>
                  <a:pt x="58008" y="772089"/>
                  <a:pt x="0" y="624362"/>
                </a:cubicBezTo>
                <a:cubicBezTo>
                  <a:pt x="-58008" y="476635"/>
                  <a:pt x="56533" y="284262"/>
                  <a:pt x="0" y="0"/>
                </a:cubicBezTo>
                <a:close/>
              </a:path>
            </a:pathLst>
          </a:custGeom>
          <a:ln w="28575">
            <a:solidFill>
              <a:srgbClr val="004AAE"/>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0" tIns="0" rIns="0" bIns="0" rtlCol="0" anchor="ctr" anchorCtr="0">
            <a:noAutofit/>
          </a:bodyPr>
          <a:lstStyle/>
          <a:p>
            <a:pPr marL="269240" lvl="1">
              <a:lnSpc>
                <a:spcPts val="3499"/>
              </a:lnSpc>
            </a:pPr>
            <a:r>
              <a:rPr lang="en-US" sz="3200">
                <a:solidFill>
                  <a:srgbClr val="004AAE"/>
                </a:solidFill>
                <a:latin typeface="Abril Fatface"/>
                <a:ea typeface="Abril Fatface"/>
                <a:cs typeface="Abril Fatface"/>
              </a:rPr>
              <a:t>Useful for asset heavy, balance sheet driven businesses</a:t>
            </a:r>
          </a:p>
        </p:txBody>
      </p:sp>
    </p:spTree>
    <p:extLst>
      <p:ext uri="{BB962C8B-B14F-4D97-AF65-F5344CB8AC3E}">
        <p14:creationId xmlns:p14="http://schemas.microsoft.com/office/powerpoint/2010/main" val="2935204007"/>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A5F3B-E442-354A-2FC1-A4F7BB2C548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6D2219E-1DC7-BA2B-FA0D-721CBFC7914A}"/>
              </a:ext>
            </a:extLst>
          </p:cNvPr>
          <p:cNvSpPr/>
          <p:nvPr/>
        </p:nvSpPr>
        <p:spPr>
          <a:xfrm rot="3525861">
            <a:off x="8772271" y="-2683094"/>
            <a:ext cx="13709384" cy="13709384"/>
          </a:xfrm>
          <a:custGeom>
            <a:avLst/>
            <a:gdLst/>
            <a:ahLst/>
            <a:cxnLst/>
            <a:rect l="l" t="t" r="r" b="b"/>
            <a:pathLst>
              <a:path w="13709384" h="13709384">
                <a:moveTo>
                  <a:pt x="0" y="0"/>
                </a:moveTo>
                <a:lnTo>
                  <a:pt x="13709384" y="0"/>
                </a:lnTo>
                <a:lnTo>
                  <a:pt x="13709384" y="13709384"/>
                </a:lnTo>
                <a:lnTo>
                  <a:pt x="0" y="13709384"/>
                </a:lnTo>
                <a:lnTo>
                  <a:pt x="0" y="0"/>
                </a:lnTo>
                <a:close/>
              </a:path>
            </a:pathLst>
          </a:custGeom>
          <a:blipFill>
            <a:blip r:embed="rId3">
              <a:alphaModFix amt="3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TextBox 12">
            <a:extLst>
              <a:ext uri="{FF2B5EF4-FFF2-40B4-BE49-F238E27FC236}">
                <a16:creationId xmlns:a16="http://schemas.microsoft.com/office/drawing/2014/main" id="{3E0DC68C-5C49-753C-83CF-EC7E71084F9D}"/>
              </a:ext>
            </a:extLst>
          </p:cNvPr>
          <p:cNvSpPr txBox="1"/>
          <p:nvPr/>
        </p:nvSpPr>
        <p:spPr>
          <a:xfrm>
            <a:off x="1028699" y="1200150"/>
            <a:ext cx="16606157" cy="1164358"/>
          </a:xfrm>
          <a:prstGeom prst="rect">
            <a:avLst/>
          </a:prstGeom>
        </p:spPr>
        <p:txBody>
          <a:bodyPr wrap="square" lIns="0" tIns="0" rIns="0" bIns="0" rtlCol="0" anchor="t">
            <a:spAutoFit/>
          </a:bodyPr>
          <a:lstStyle/>
          <a:p>
            <a:pPr algn="l">
              <a:lnSpc>
                <a:spcPts val="9000"/>
              </a:lnSpc>
            </a:pPr>
            <a:r>
              <a:rPr lang="en-US" sz="9000">
                <a:solidFill>
                  <a:srgbClr val="2AB4D4"/>
                </a:solidFill>
                <a:latin typeface="Abril Fatface"/>
                <a:ea typeface="Abril Fatface"/>
                <a:cs typeface="Abril Fatface"/>
                <a:sym typeface="Abril Fatface"/>
              </a:rPr>
              <a:t>Relative Valuation: Results</a:t>
            </a:r>
          </a:p>
        </p:txBody>
      </p:sp>
      <p:sp>
        <p:nvSpPr>
          <p:cNvPr id="13" name="TextBox 13">
            <a:extLst>
              <a:ext uri="{FF2B5EF4-FFF2-40B4-BE49-F238E27FC236}">
                <a16:creationId xmlns:a16="http://schemas.microsoft.com/office/drawing/2014/main" id="{17CC6162-EA00-AA3B-E1AD-31D02056F067}"/>
              </a:ext>
            </a:extLst>
          </p:cNvPr>
          <p:cNvSpPr txBox="1"/>
          <p:nvPr/>
        </p:nvSpPr>
        <p:spPr>
          <a:xfrm>
            <a:off x="1028700" y="3376311"/>
            <a:ext cx="6543675" cy="466090"/>
          </a:xfrm>
          <a:prstGeom prst="rect">
            <a:avLst/>
          </a:prstGeom>
        </p:spPr>
        <p:txBody>
          <a:bodyPr lIns="0" tIns="0" rIns="0" bIns="0" rtlCol="0" anchor="t">
            <a:spAutoFit/>
          </a:bodyPr>
          <a:lstStyle/>
          <a:p>
            <a:pPr algn="l">
              <a:lnSpc>
                <a:spcPts val="3999"/>
              </a:lnSpc>
            </a:pPr>
            <a:endParaRPr lang="en-US" sz="2450">
              <a:solidFill>
                <a:srgbClr val="2E2E2E"/>
              </a:solidFill>
              <a:latin typeface="Abril Fatface"/>
              <a:ea typeface="Abril Fatface"/>
              <a:cs typeface="Abril Fatface"/>
            </a:endParaRPr>
          </a:p>
        </p:txBody>
      </p:sp>
      <p:sp>
        <p:nvSpPr>
          <p:cNvPr id="14" name="Freeform 14">
            <a:extLst>
              <a:ext uri="{FF2B5EF4-FFF2-40B4-BE49-F238E27FC236}">
                <a16:creationId xmlns:a16="http://schemas.microsoft.com/office/drawing/2014/main" id="{AF5B1E30-7B0B-A541-B7DC-9CE2A354F859}"/>
              </a:ext>
            </a:extLst>
          </p:cNvPr>
          <p:cNvSpPr/>
          <p:nvPr/>
        </p:nvSpPr>
        <p:spPr>
          <a:xfrm rot="8532740" flipH="1">
            <a:off x="-2703495" y="7048838"/>
            <a:ext cx="6729406" cy="5469172"/>
          </a:xfrm>
          <a:custGeom>
            <a:avLst/>
            <a:gdLst/>
            <a:ahLst/>
            <a:cxnLst/>
            <a:rect l="l" t="t" r="r" b="b"/>
            <a:pathLst>
              <a:path w="6729406" h="5469172">
                <a:moveTo>
                  <a:pt x="6729406" y="0"/>
                </a:moveTo>
                <a:lnTo>
                  <a:pt x="0" y="0"/>
                </a:lnTo>
                <a:lnTo>
                  <a:pt x="0" y="5469172"/>
                </a:lnTo>
                <a:lnTo>
                  <a:pt x="6729406" y="5469172"/>
                </a:lnTo>
                <a:lnTo>
                  <a:pt x="6729406" y="0"/>
                </a:lnTo>
                <a:close/>
              </a:path>
            </a:pathLst>
          </a:custGeom>
          <a:blipFill>
            <a:blip r:embed="rId5">
              <a:alphaModFix amt="50000"/>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15" name="Picture 4" descr="Home | Molson Coors">
            <a:extLst>
              <a:ext uri="{FF2B5EF4-FFF2-40B4-BE49-F238E27FC236}">
                <a16:creationId xmlns:a16="http://schemas.microsoft.com/office/drawing/2014/main" id="{2682E026-5E11-05E5-C1D6-8B9E855EDAB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A graph of a graph with blue squares and black text&#10;&#10;AI-generated content may be incorrect.">
            <a:extLst>
              <a:ext uri="{FF2B5EF4-FFF2-40B4-BE49-F238E27FC236}">
                <a16:creationId xmlns:a16="http://schemas.microsoft.com/office/drawing/2014/main" id="{0C503078-9A52-D002-3B08-AEDA6223DF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93944" y="2199467"/>
            <a:ext cx="15700111" cy="6722342"/>
          </a:xfrm>
          <a:prstGeom prst="rect">
            <a:avLst/>
          </a:prstGeom>
        </p:spPr>
      </p:pic>
    </p:spTree>
    <p:extLst>
      <p:ext uri="{BB962C8B-B14F-4D97-AF65-F5344CB8AC3E}">
        <p14:creationId xmlns:p14="http://schemas.microsoft.com/office/powerpoint/2010/main" val="14564286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930669">
            <a:off x="-7971294" y="-10725049"/>
            <a:ext cx="18539921" cy="18539921"/>
          </a:xfrm>
          <a:custGeom>
            <a:avLst/>
            <a:gdLst/>
            <a:ahLst/>
            <a:cxnLst/>
            <a:rect l="l" t="t" r="r" b="b"/>
            <a:pathLst>
              <a:path w="18539921" h="18539921">
                <a:moveTo>
                  <a:pt x="0" y="0"/>
                </a:moveTo>
                <a:lnTo>
                  <a:pt x="18539921" y="0"/>
                </a:lnTo>
                <a:lnTo>
                  <a:pt x="18539921" y="18539921"/>
                </a:lnTo>
                <a:lnTo>
                  <a:pt x="0" y="18539921"/>
                </a:lnTo>
                <a:lnTo>
                  <a:pt x="0" y="0"/>
                </a:lnTo>
                <a:close/>
              </a:path>
            </a:pathLst>
          </a:custGeom>
          <a:blipFill>
            <a:blip r:embed="rId2">
              <a:alphaModFix amt="35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028700" y="1242140"/>
            <a:ext cx="11468100" cy="1164358"/>
          </a:xfrm>
          <a:prstGeom prst="rect">
            <a:avLst/>
          </a:prstGeom>
        </p:spPr>
        <p:txBody>
          <a:bodyPr wrap="square" lIns="0" tIns="0" rIns="0" bIns="0" rtlCol="0" anchor="t">
            <a:spAutoFit/>
          </a:bodyPr>
          <a:lstStyle/>
          <a:p>
            <a:pPr algn="l">
              <a:lnSpc>
                <a:spcPts val="9000"/>
              </a:lnSpc>
            </a:pPr>
            <a:r>
              <a:rPr lang="en-US" sz="9000">
                <a:solidFill>
                  <a:srgbClr val="004AAD"/>
                </a:solidFill>
                <a:latin typeface="Abril Fatface"/>
                <a:ea typeface="Abril Fatface"/>
                <a:cs typeface="Abril Fatface"/>
                <a:sym typeface="Abril Fatface"/>
              </a:rPr>
              <a:t>Football Field Chart</a:t>
            </a:r>
          </a:p>
        </p:txBody>
      </p:sp>
      <p:sp>
        <p:nvSpPr>
          <p:cNvPr id="6" name="TextBox 6"/>
          <p:cNvSpPr txBox="1"/>
          <p:nvPr/>
        </p:nvSpPr>
        <p:spPr>
          <a:xfrm>
            <a:off x="147869" y="2687355"/>
            <a:ext cx="4551354" cy="6214933"/>
          </a:xfrm>
          <a:prstGeom prst="rect">
            <a:avLst/>
          </a:prstGeom>
        </p:spPr>
        <p:txBody>
          <a:bodyPr wrap="square" lIns="0" tIns="0" rIns="0" bIns="0" rtlCol="0" anchor="t">
            <a:noAutofit/>
          </a:bodyPr>
          <a:lstStyle/>
          <a:p>
            <a:pPr marL="342900" indent="-342900" algn="l">
              <a:lnSpc>
                <a:spcPct val="150000"/>
              </a:lnSpc>
              <a:buFont typeface="Arial" panose="020B0604020202020204" pitchFamily="34" charset="0"/>
              <a:buChar char="•"/>
            </a:pPr>
            <a:r>
              <a:rPr lang="en-US" sz="3600">
                <a:solidFill>
                  <a:srgbClr val="2E2E2E"/>
                </a:solidFill>
                <a:latin typeface="Abril Fatface"/>
                <a:ea typeface="Abril Fatface"/>
                <a:cs typeface="Abril Fatface"/>
                <a:sym typeface="Abril Fatface"/>
              </a:rPr>
              <a:t>Implied Price-per-Share is Above Current Stock Price in Numerous Scenarios</a:t>
            </a:r>
          </a:p>
          <a:p>
            <a:pPr marL="342900" indent="-342900" algn="l">
              <a:lnSpc>
                <a:spcPct val="150000"/>
              </a:lnSpc>
              <a:buFont typeface="Arial" panose="020B0604020202020204" pitchFamily="34" charset="0"/>
              <a:buChar char="•"/>
            </a:pPr>
            <a:r>
              <a:rPr lang="en-US" sz="3600">
                <a:solidFill>
                  <a:srgbClr val="2E2E2E"/>
                </a:solidFill>
                <a:latin typeface="Abril Fatface"/>
                <a:ea typeface="Abril Fatface"/>
                <a:cs typeface="Abril Fatface"/>
                <a:sym typeface="Abril Fatface"/>
              </a:rPr>
              <a:t>BUY Recommendation</a:t>
            </a:r>
          </a:p>
        </p:txBody>
      </p:sp>
      <p:sp>
        <p:nvSpPr>
          <p:cNvPr id="14" name="Freeform 14"/>
          <p:cNvSpPr/>
          <p:nvPr/>
        </p:nvSpPr>
        <p:spPr>
          <a:xfrm rot="5242519" flipH="1">
            <a:off x="-1042019" y="8240279"/>
            <a:ext cx="8063091" cy="6553094"/>
          </a:xfrm>
          <a:custGeom>
            <a:avLst/>
            <a:gdLst/>
            <a:ahLst/>
            <a:cxnLst/>
            <a:rect l="l" t="t" r="r" b="b"/>
            <a:pathLst>
              <a:path w="8063091" h="6553094">
                <a:moveTo>
                  <a:pt x="8063091" y="0"/>
                </a:moveTo>
                <a:lnTo>
                  <a:pt x="0" y="0"/>
                </a:lnTo>
                <a:lnTo>
                  <a:pt x="0" y="6553094"/>
                </a:lnTo>
                <a:lnTo>
                  <a:pt x="8063091" y="6553094"/>
                </a:lnTo>
                <a:lnTo>
                  <a:pt x="8063091" y="0"/>
                </a:lnTo>
                <a:close/>
              </a:path>
            </a:pathLst>
          </a:custGeom>
          <a:blipFill>
            <a:blip r:embed="rId4">
              <a:alphaModFix amt="50000"/>
              <a:extLst>
                <a:ext uri="{96DAC541-7B7A-43D3-8B79-37D633B846F1}">
                  <asvg:svgBlip xmlns:asvg="http://schemas.microsoft.com/office/drawing/2016/SVG/main" r:embed="rId5"/>
                </a:ext>
              </a:extLst>
            </a:blip>
            <a:stretch>
              <a:fillRect/>
            </a:stretch>
          </a:blipFill>
        </p:spPr>
        <p:txBody>
          <a:bodyPr/>
          <a:lstStyle/>
          <a:p>
            <a:endParaRPr lang="en-US"/>
          </a:p>
        </p:txBody>
      </p:sp>
      <p:pic>
        <p:nvPicPr>
          <p:cNvPr id="15" name="Picture 4" descr="Home | Molson Coors">
            <a:extLst>
              <a:ext uri="{FF2B5EF4-FFF2-40B4-BE49-F238E27FC236}">
                <a16:creationId xmlns:a16="http://schemas.microsoft.com/office/drawing/2014/main" id="{CDBE0F03-3CEA-87B1-069E-E46A5241E1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graph of a chart&#10;&#10;AI-generated content may be incorrect.">
            <a:extLst>
              <a:ext uri="{FF2B5EF4-FFF2-40B4-BE49-F238E27FC236}">
                <a16:creationId xmlns:a16="http://schemas.microsoft.com/office/drawing/2014/main" id="{FD3E8B54-884C-8EAB-D85A-39B7D8B481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99222" y="2406498"/>
            <a:ext cx="13405072" cy="6495791"/>
          </a:xfrm>
          <a:prstGeom prst="rect">
            <a:avLst/>
          </a:prstGeom>
        </p:spPr>
      </p:pic>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3FFB7-BC2F-BC32-9356-2ED59090E3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D6202A-F5E9-C0C6-58BD-BBBB0FA20DF9}"/>
              </a:ext>
            </a:extLst>
          </p:cNvPr>
          <p:cNvSpPr/>
          <p:nvPr/>
        </p:nvSpPr>
        <p:spPr>
          <a:xfrm rot="-1930669">
            <a:off x="-7971294" y="-10725049"/>
            <a:ext cx="18539921" cy="18539921"/>
          </a:xfrm>
          <a:custGeom>
            <a:avLst/>
            <a:gdLst/>
            <a:ahLst/>
            <a:cxnLst/>
            <a:rect l="l" t="t" r="r" b="b"/>
            <a:pathLst>
              <a:path w="18539921" h="18539921">
                <a:moveTo>
                  <a:pt x="0" y="0"/>
                </a:moveTo>
                <a:lnTo>
                  <a:pt x="18539921" y="0"/>
                </a:lnTo>
                <a:lnTo>
                  <a:pt x="18539921" y="18539921"/>
                </a:lnTo>
                <a:lnTo>
                  <a:pt x="0" y="18539921"/>
                </a:lnTo>
                <a:lnTo>
                  <a:pt x="0" y="0"/>
                </a:lnTo>
                <a:close/>
              </a:path>
            </a:pathLst>
          </a:custGeom>
          <a:blipFill>
            <a:blip r:embed="rId2">
              <a:alphaModFix amt="35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a:extLst>
              <a:ext uri="{FF2B5EF4-FFF2-40B4-BE49-F238E27FC236}">
                <a16:creationId xmlns:a16="http://schemas.microsoft.com/office/drawing/2014/main" id="{7B0A832D-87F1-D884-C5BD-1F721BDDF709}"/>
              </a:ext>
            </a:extLst>
          </p:cNvPr>
          <p:cNvSpPr txBox="1"/>
          <p:nvPr/>
        </p:nvSpPr>
        <p:spPr>
          <a:xfrm>
            <a:off x="1028699" y="1242140"/>
            <a:ext cx="15990337" cy="1164358"/>
          </a:xfrm>
          <a:prstGeom prst="rect">
            <a:avLst/>
          </a:prstGeom>
        </p:spPr>
        <p:txBody>
          <a:bodyPr wrap="square" lIns="0" tIns="0" rIns="0" bIns="0" rtlCol="0" anchor="t">
            <a:spAutoFit/>
          </a:bodyPr>
          <a:lstStyle/>
          <a:p>
            <a:pPr algn="l">
              <a:lnSpc>
                <a:spcPts val="9000"/>
              </a:lnSpc>
            </a:pPr>
            <a:r>
              <a:rPr lang="en-US" sz="9000">
                <a:solidFill>
                  <a:srgbClr val="004AAD"/>
                </a:solidFill>
                <a:latin typeface="Abril Fatface"/>
                <a:ea typeface="Abril Fatface"/>
                <a:cs typeface="Abril Fatface"/>
                <a:sym typeface="Abril Fatface"/>
              </a:rPr>
              <a:t>Conclusion/Recommendation</a:t>
            </a:r>
          </a:p>
        </p:txBody>
      </p:sp>
      <p:sp>
        <p:nvSpPr>
          <p:cNvPr id="14" name="Freeform 14">
            <a:extLst>
              <a:ext uri="{FF2B5EF4-FFF2-40B4-BE49-F238E27FC236}">
                <a16:creationId xmlns:a16="http://schemas.microsoft.com/office/drawing/2014/main" id="{76E8C139-9C5D-4261-836C-76E8E398F2F4}"/>
              </a:ext>
            </a:extLst>
          </p:cNvPr>
          <p:cNvSpPr/>
          <p:nvPr/>
        </p:nvSpPr>
        <p:spPr>
          <a:xfrm rot="5242519" flipH="1">
            <a:off x="-1042019" y="8240279"/>
            <a:ext cx="8063091" cy="6553094"/>
          </a:xfrm>
          <a:custGeom>
            <a:avLst/>
            <a:gdLst/>
            <a:ahLst/>
            <a:cxnLst/>
            <a:rect l="l" t="t" r="r" b="b"/>
            <a:pathLst>
              <a:path w="8063091" h="6553094">
                <a:moveTo>
                  <a:pt x="8063091" y="0"/>
                </a:moveTo>
                <a:lnTo>
                  <a:pt x="0" y="0"/>
                </a:lnTo>
                <a:lnTo>
                  <a:pt x="0" y="6553094"/>
                </a:lnTo>
                <a:lnTo>
                  <a:pt x="8063091" y="6553094"/>
                </a:lnTo>
                <a:lnTo>
                  <a:pt x="8063091" y="0"/>
                </a:lnTo>
                <a:close/>
              </a:path>
            </a:pathLst>
          </a:custGeom>
          <a:blipFill>
            <a:blip r:embed="rId4">
              <a:alphaModFix amt="50000"/>
              <a:extLst>
                <a:ext uri="{96DAC541-7B7A-43D3-8B79-37D633B846F1}">
                  <asvg:svgBlip xmlns:asvg="http://schemas.microsoft.com/office/drawing/2016/SVG/main" r:embed="rId5"/>
                </a:ext>
              </a:extLst>
            </a:blip>
            <a:stretch>
              <a:fillRect/>
            </a:stretch>
          </a:blipFill>
        </p:spPr>
        <p:txBody>
          <a:bodyPr/>
          <a:lstStyle/>
          <a:p>
            <a:endParaRPr lang="en-US"/>
          </a:p>
        </p:txBody>
      </p:sp>
      <p:pic>
        <p:nvPicPr>
          <p:cNvPr id="15" name="Picture 4" descr="Home | Molson Coors">
            <a:extLst>
              <a:ext uri="{FF2B5EF4-FFF2-40B4-BE49-F238E27FC236}">
                <a16:creationId xmlns:a16="http://schemas.microsoft.com/office/drawing/2014/main" id="{32165B0F-74A2-87CB-9EF2-A4D736FEDB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uy Stocks GIFs - Find &amp; Share on GIPHY">
            <a:extLst>
              <a:ext uri="{FF2B5EF4-FFF2-40B4-BE49-F238E27FC236}">
                <a16:creationId xmlns:a16="http://schemas.microsoft.com/office/drawing/2014/main" id="{02558DD5-B9E1-7E31-71B9-B181645DB8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81990" y="2406498"/>
            <a:ext cx="6502400" cy="6502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5">
            <a:extLst>
              <a:ext uri="{FF2B5EF4-FFF2-40B4-BE49-F238E27FC236}">
                <a16:creationId xmlns:a16="http://schemas.microsoft.com/office/drawing/2014/main" id="{22969489-AF96-A512-8AB7-9714301EEDAB}"/>
              </a:ext>
            </a:extLst>
          </p:cNvPr>
          <p:cNvSpPr txBox="1"/>
          <p:nvPr/>
        </p:nvSpPr>
        <p:spPr>
          <a:xfrm>
            <a:off x="362858" y="3090533"/>
            <a:ext cx="6894803" cy="6702991"/>
          </a:xfrm>
          <a:prstGeom prst="rect">
            <a:avLst/>
          </a:prstGeom>
        </p:spPr>
        <p:txBody>
          <a:bodyPr wrap="square" lIns="0" tIns="0" rIns="0" bIns="0" rtlCol="0" anchor="t">
            <a:noAutofit/>
          </a:bodyPr>
          <a:lstStyle/>
          <a:p>
            <a:pPr marL="342900" indent="-342900" algn="l">
              <a:buFont typeface="Arial" panose="020B0604020202020204" pitchFamily="34" charset="0"/>
              <a:buChar char="•"/>
            </a:pPr>
            <a:r>
              <a:rPr lang="en-US" sz="3600">
                <a:solidFill>
                  <a:srgbClr val="2E2E2E"/>
                </a:solidFill>
                <a:latin typeface="Abril Fatface"/>
                <a:ea typeface="Abril Fatface"/>
                <a:cs typeface="Abril Fatface"/>
                <a:sym typeface="Abril Fatface"/>
              </a:rPr>
              <a:t>Our Model Suggests Undervalued Equity</a:t>
            </a:r>
          </a:p>
          <a:p>
            <a:pPr marL="342900" indent="-342900" algn="l">
              <a:lnSpc>
                <a:spcPct val="200000"/>
              </a:lnSpc>
              <a:buFont typeface="Arial" panose="020B0604020202020204" pitchFamily="34" charset="0"/>
              <a:buChar char="•"/>
            </a:pPr>
            <a:r>
              <a:rPr lang="en-US" sz="3600">
                <a:solidFill>
                  <a:srgbClr val="2E2E2E"/>
                </a:solidFill>
                <a:latin typeface="Abril Fatface"/>
                <a:ea typeface="Abril Fatface"/>
                <a:cs typeface="Abril Fatface"/>
                <a:sym typeface="Abril Fatface"/>
              </a:rPr>
              <a:t>Strong Buy Recommendation</a:t>
            </a:r>
          </a:p>
          <a:p>
            <a:pPr marL="342900" indent="-342900" algn="l">
              <a:buFont typeface="Arial" panose="020B0604020202020204" pitchFamily="34" charset="0"/>
              <a:buChar char="•"/>
            </a:pPr>
            <a:endParaRPr lang="en-US" sz="3600">
              <a:solidFill>
                <a:srgbClr val="2E2E2E"/>
              </a:solidFill>
              <a:latin typeface="Abril Fatface"/>
              <a:ea typeface="Abril Fatface"/>
              <a:cs typeface="Abril Fatface"/>
              <a:sym typeface="Abril Fatface"/>
            </a:endParaRPr>
          </a:p>
          <a:p>
            <a:pPr marL="342900" indent="-342900" algn="l">
              <a:buFont typeface="Arial" panose="020B0604020202020204" pitchFamily="34" charset="0"/>
              <a:buChar char="•"/>
            </a:pPr>
            <a:r>
              <a:rPr lang="en-US" sz="3600">
                <a:solidFill>
                  <a:srgbClr val="2E2E2E"/>
                </a:solidFill>
                <a:latin typeface="Abril Fatface"/>
                <a:ea typeface="Abril Fatface"/>
                <a:cs typeface="Abril Fatface"/>
                <a:sym typeface="Abril Fatface"/>
              </a:rPr>
              <a:t>Bottom-Line: Legacy Company in Growing Industry</a:t>
            </a:r>
          </a:p>
          <a:p>
            <a:pPr marL="342900" indent="-342900">
              <a:lnSpc>
                <a:spcPct val="200000"/>
              </a:lnSpc>
              <a:buFont typeface="Arial" panose="020B0604020202020204" pitchFamily="34" charset="0"/>
              <a:buChar char="•"/>
            </a:pPr>
            <a:endParaRPr lang="en-US" sz="3600">
              <a:solidFill>
                <a:srgbClr val="2E2E2E"/>
              </a:solidFill>
              <a:latin typeface="Abril Fatface"/>
              <a:ea typeface="Abril Fatface"/>
              <a:cs typeface="Abril Fatface"/>
              <a:sym typeface="Abril Fatface"/>
            </a:endParaRPr>
          </a:p>
        </p:txBody>
      </p:sp>
    </p:spTree>
    <p:extLst>
      <p:ext uri="{BB962C8B-B14F-4D97-AF65-F5344CB8AC3E}">
        <p14:creationId xmlns:p14="http://schemas.microsoft.com/office/powerpoint/2010/main" val="2123379561"/>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560371" y="4302051"/>
            <a:ext cx="9167258" cy="1682897"/>
          </a:xfrm>
          <a:prstGeom prst="rect">
            <a:avLst/>
          </a:prstGeom>
        </p:spPr>
        <p:txBody>
          <a:bodyPr lIns="0" tIns="0" rIns="0" bIns="0" rtlCol="0" anchor="t">
            <a:spAutoFit/>
          </a:bodyPr>
          <a:lstStyle/>
          <a:p>
            <a:pPr algn="ctr">
              <a:lnSpc>
                <a:spcPts val="13030"/>
              </a:lnSpc>
            </a:pPr>
            <a:r>
              <a:rPr lang="en-US" sz="13030" spc="-443">
                <a:solidFill>
                  <a:srgbClr val="004AAD"/>
                </a:solidFill>
                <a:latin typeface="Abril Fatface"/>
                <a:ea typeface="Abril Fatface"/>
                <a:cs typeface="Abril Fatface"/>
                <a:sym typeface="Abril Fatface"/>
              </a:rPr>
              <a:t>Questions?</a:t>
            </a:r>
          </a:p>
        </p:txBody>
      </p:sp>
      <p:sp>
        <p:nvSpPr>
          <p:cNvPr id="6" name="Freeform 6"/>
          <p:cNvSpPr/>
          <p:nvPr/>
        </p:nvSpPr>
        <p:spPr>
          <a:xfrm rot="-1766807">
            <a:off x="10460579" y="2341404"/>
            <a:ext cx="12112141" cy="9843868"/>
          </a:xfrm>
          <a:custGeom>
            <a:avLst/>
            <a:gdLst/>
            <a:ahLst/>
            <a:cxnLst/>
            <a:rect l="l" t="t" r="r" b="b"/>
            <a:pathLst>
              <a:path w="12112141" h="9843868">
                <a:moveTo>
                  <a:pt x="0" y="0"/>
                </a:moveTo>
                <a:lnTo>
                  <a:pt x="12112141" y="0"/>
                </a:lnTo>
                <a:lnTo>
                  <a:pt x="12112141" y="9843868"/>
                </a:lnTo>
                <a:lnTo>
                  <a:pt x="0" y="9843868"/>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7" name="Picture 4" descr="Home | Molson Coors">
            <a:extLst>
              <a:ext uri="{FF2B5EF4-FFF2-40B4-BE49-F238E27FC236}">
                <a16:creationId xmlns:a16="http://schemas.microsoft.com/office/drawing/2014/main" id="{BD219B37-1C09-FE90-084E-4A7DA466E7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D6DC7-0D70-90F7-AD63-51B3CA248AC0}"/>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E2A76C83-6A21-0707-7297-41BD7E6D3439}"/>
              </a:ext>
            </a:extLst>
          </p:cNvPr>
          <p:cNvSpPr txBox="1"/>
          <p:nvPr/>
        </p:nvSpPr>
        <p:spPr>
          <a:xfrm>
            <a:off x="4560371" y="4302051"/>
            <a:ext cx="9167258" cy="1682897"/>
          </a:xfrm>
          <a:prstGeom prst="rect">
            <a:avLst/>
          </a:prstGeom>
        </p:spPr>
        <p:txBody>
          <a:bodyPr lIns="0" tIns="0" rIns="0" bIns="0" rtlCol="0" anchor="t">
            <a:spAutoFit/>
          </a:bodyPr>
          <a:lstStyle/>
          <a:p>
            <a:pPr algn="ctr">
              <a:lnSpc>
                <a:spcPts val="13030"/>
              </a:lnSpc>
            </a:pPr>
            <a:r>
              <a:rPr lang="en-US" sz="13030" spc="-443">
                <a:solidFill>
                  <a:srgbClr val="004AAD"/>
                </a:solidFill>
                <a:latin typeface="Abril Fatface"/>
                <a:ea typeface="Abril Fatface"/>
                <a:cs typeface="Abril Fatface"/>
                <a:sym typeface="Abril Fatface"/>
              </a:rPr>
              <a:t>Thank You!</a:t>
            </a:r>
          </a:p>
        </p:txBody>
      </p:sp>
      <p:sp>
        <p:nvSpPr>
          <p:cNvPr id="6" name="Freeform 6">
            <a:extLst>
              <a:ext uri="{FF2B5EF4-FFF2-40B4-BE49-F238E27FC236}">
                <a16:creationId xmlns:a16="http://schemas.microsoft.com/office/drawing/2014/main" id="{437B44E8-723C-6697-B927-3E9BBD669015}"/>
              </a:ext>
            </a:extLst>
          </p:cNvPr>
          <p:cNvSpPr/>
          <p:nvPr/>
        </p:nvSpPr>
        <p:spPr>
          <a:xfrm rot="-1766807">
            <a:off x="10460579" y="2341404"/>
            <a:ext cx="12112141" cy="9843868"/>
          </a:xfrm>
          <a:custGeom>
            <a:avLst/>
            <a:gdLst/>
            <a:ahLst/>
            <a:cxnLst/>
            <a:rect l="l" t="t" r="r" b="b"/>
            <a:pathLst>
              <a:path w="12112141" h="9843868">
                <a:moveTo>
                  <a:pt x="0" y="0"/>
                </a:moveTo>
                <a:lnTo>
                  <a:pt x="12112141" y="0"/>
                </a:lnTo>
                <a:lnTo>
                  <a:pt x="12112141" y="9843868"/>
                </a:lnTo>
                <a:lnTo>
                  <a:pt x="0" y="9843868"/>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7" name="Picture 4" descr="Home | Molson Coors">
            <a:extLst>
              <a:ext uri="{FF2B5EF4-FFF2-40B4-BE49-F238E27FC236}">
                <a16:creationId xmlns:a16="http://schemas.microsoft.com/office/drawing/2014/main" id="{5214E3C1-B4A6-C78F-4EFA-C1BE9D894B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46170" y="9077714"/>
            <a:ext cx="5161587" cy="1209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432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452116"/>
            <a:ext cx="8572500" cy="1164358"/>
          </a:xfrm>
          <a:prstGeom prst="rect">
            <a:avLst/>
          </a:prstGeom>
        </p:spPr>
        <p:txBody>
          <a:bodyPr wrap="square" lIns="0" tIns="0" rIns="0" bIns="0" rtlCol="0" anchor="t">
            <a:spAutoFit/>
          </a:bodyPr>
          <a:lstStyle/>
          <a:p>
            <a:pPr algn="l">
              <a:lnSpc>
                <a:spcPts val="9000"/>
              </a:lnSpc>
            </a:pPr>
            <a:r>
              <a:rPr lang="en-US" sz="9000">
                <a:solidFill>
                  <a:srgbClr val="004AAD"/>
                </a:solidFill>
                <a:latin typeface="Abril Fatface"/>
                <a:ea typeface="Abril Fatface"/>
                <a:cs typeface="Abril Fatface"/>
                <a:sym typeface="Abril Fatface"/>
              </a:rPr>
              <a:t>Extra Info Slide</a:t>
            </a:r>
          </a:p>
        </p:txBody>
      </p:sp>
      <p:sp>
        <p:nvSpPr>
          <p:cNvPr id="3" name="TextBox 3"/>
          <p:cNvSpPr txBox="1"/>
          <p:nvPr/>
        </p:nvSpPr>
        <p:spPr>
          <a:xfrm>
            <a:off x="1028700" y="3229910"/>
            <a:ext cx="6003719" cy="2881751"/>
          </a:xfrm>
          <a:prstGeom prst="rect">
            <a:avLst/>
          </a:prstGeom>
        </p:spPr>
        <p:txBody>
          <a:bodyPr lIns="0" tIns="0" rIns="0" bIns="0" rtlCol="0" anchor="t">
            <a:spAutoFit/>
          </a:bodyPr>
          <a:lstStyle/>
          <a:p>
            <a:pPr marL="342900" indent="-342900">
              <a:lnSpc>
                <a:spcPts val="3840"/>
              </a:lnSpc>
              <a:buFont typeface="Arial" panose="020B0604020202020204" pitchFamily="34" charset="0"/>
              <a:buChar char="•"/>
            </a:pPr>
            <a:r>
              <a:rPr lang="en-US" sz="2400">
                <a:solidFill>
                  <a:srgbClr val="2E2E2E"/>
                </a:solidFill>
                <a:latin typeface="Abril Fatface"/>
                <a:ea typeface="Abril Fatface"/>
                <a:cs typeface="Abril Fatface"/>
                <a:sym typeface="Abril Fatface"/>
              </a:rPr>
              <a:t>Their Coors Light cans turn blue when refrigerated because of thermochromic ink, it turns blue when exposed to temperatures around 38-46 degrees Fahrenheit </a:t>
            </a:r>
          </a:p>
          <a:p>
            <a:pPr marL="342900" indent="-342900" algn="l">
              <a:lnSpc>
                <a:spcPts val="3840"/>
              </a:lnSpc>
              <a:buFont typeface="Arial" panose="020B0604020202020204" pitchFamily="34" charset="0"/>
              <a:buChar char="•"/>
            </a:pPr>
            <a:endParaRPr lang="en-US" sz="2400">
              <a:solidFill>
                <a:srgbClr val="2E2E2E"/>
              </a:solidFill>
              <a:latin typeface="Abril Fatface"/>
              <a:ea typeface="Abril Fatface"/>
              <a:cs typeface="Abril Fatface"/>
              <a:sym typeface="Abril Fatface"/>
            </a:endParaRPr>
          </a:p>
        </p:txBody>
      </p:sp>
      <p:sp>
        <p:nvSpPr>
          <p:cNvPr id="10" name="Freeform 10"/>
          <p:cNvSpPr/>
          <p:nvPr/>
        </p:nvSpPr>
        <p:spPr>
          <a:xfrm rot="3987423" flipH="1">
            <a:off x="12625695" y="7261552"/>
            <a:ext cx="8063091" cy="6553094"/>
          </a:xfrm>
          <a:custGeom>
            <a:avLst/>
            <a:gdLst/>
            <a:ahLst/>
            <a:cxnLst/>
            <a:rect l="l" t="t" r="r" b="b"/>
            <a:pathLst>
              <a:path w="8063091" h="6553094">
                <a:moveTo>
                  <a:pt x="8063091" y="0"/>
                </a:moveTo>
                <a:lnTo>
                  <a:pt x="0" y="0"/>
                </a:lnTo>
                <a:lnTo>
                  <a:pt x="0" y="6553094"/>
                </a:lnTo>
                <a:lnTo>
                  <a:pt x="8063091" y="6553094"/>
                </a:lnTo>
                <a:lnTo>
                  <a:pt x="8063091"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3">
            <a:extLst>
              <a:ext uri="{FF2B5EF4-FFF2-40B4-BE49-F238E27FC236}">
                <a16:creationId xmlns:a16="http://schemas.microsoft.com/office/drawing/2014/main" id="{FFF5D7B1-4E6F-5A40-E8E5-F036436CF574}"/>
              </a:ext>
            </a:extLst>
          </p:cNvPr>
          <p:cNvSpPr txBox="1"/>
          <p:nvPr/>
        </p:nvSpPr>
        <p:spPr>
          <a:xfrm>
            <a:off x="7391400" y="2493584"/>
            <a:ext cx="10325100" cy="7285416"/>
          </a:xfrm>
          <a:prstGeom prst="rect">
            <a:avLst/>
          </a:prstGeom>
        </p:spPr>
        <p:txBody>
          <a:bodyPr lIns="0" tIns="0" rIns="0" bIns="0" rtlCol="0" anchor="t">
            <a:noAutofit/>
          </a:bodyPr>
          <a:lstStyle/>
          <a:p>
            <a:pPr marL="342900" indent="-342900" algn="l">
              <a:lnSpc>
                <a:spcPts val="3840"/>
              </a:lnSpc>
              <a:buFont typeface="Arial" panose="020B0604020202020204" pitchFamily="34" charset="0"/>
              <a:buChar char="•"/>
            </a:pPr>
            <a:r>
              <a:rPr lang="en-US" sz="2400">
                <a:solidFill>
                  <a:srgbClr val="2E2E2E"/>
                </a:solidFill>
                <a:latin typeface="Abril Fatface"/>
                <a:ea typeface="Abril Fatface"/>
                <a:cs typeface="Abril Fatface"/>
                <a:sym typeface="Abril Fatface"/>
              </a:rPr>
              <a:t>Founded in 2005 through a merger: Molson of Canada and Coors of the U.S. combined to form Molson Coors Beverage Company.</a:t>
            </a:r>
          </a:p>
          <a:p>
            <a:pPr marL="342900" indent="-342900" algn="l">
              <a:lnSpc>
                <a:spcPts val="3840"/>
              </a:lnSpc>
              <a:buFont typeface="Arial" panose="020B0604020202020204" pitchFamily="34" charset="0"/>
              <a:buChar char="•"/>
            </a:pPr>
            <a:r>
              <a:rPr lang="en-US" sz="2400">
                <a:solidFill>
                  <a:srgbClr val="2E2E2E"/>
                </a:solidFill>
                <a:latin typeface="Abril Fatface"/>
                <a:ea typeface="Abril Fatface"/>
                <a:cs typeface="Abril Fatface"/>
                <a:sym typeface="Abril Fatface"/>
              </a:rPr>
              <a:t>Major acquisition of Miller Brewing: In 2016, Molson Coors acquired the full global Miller portfolio for ~$12 billion.</a:t>
            </a:r>
          </a:p>
          <a:p>
            <a:pPr marL="342900" indent="-342900" algn="l">
              <a:lnSpc>
                <a:spcPts val="3840"/>
              </a:lnSpc>
              <a:buFont typeface="Arial" panose="020B0604020202020204" pitchFamily="34" charset="0"/>
              <a:buChar char="•"/>
            </a:pPr>
            <a:r>
              <a:rPr lang="en-US" sz="2400">
                <a:solidFill>
                  <a:srgbClr val="2E2E2E"/>
                </a:solidFill>
                <a:latin typeface="Abril Fatface"/>
                <a:ea typeface="Abril Fatface"/>
                <a:cs typeface="Abril Fatface"/>
                <a:sym typeface="Abril Fatface"/>
              </a:rPr>
              <a:t>Large scale operations: In 2024, revenue was ~$13.7 billion, net income ~$1.1 billion, with ~16,800 employees worldwide.</a:t>
            </a:r>
          </a:p>
          <a:p>
            <a:pPr marL="342900" indent="-342900" algn="l">
              <a:lnSpc>
                <a:spcPts val="3840"/>
              </a:lnSpc>
              <a:buFont typeface="Arial" panose="020B0604020202020204" pitchFamily="34" charset="0"/>
              <a:buChar char="•"/>
            </a:pPr>
            <a:r>
              <a:rPr lang="en-US" sz="2400">
                <a:solidFill>
                  <a:srgbClr val="2E2E2E"/>
                </a:solidFill>
                <a:latin typeface="Abril Fatface"/>
                <a:ea typeface="Abril Fatface"/>
                <a:cs typeface="Abril Fatface"/>
                <a:sym typeface="Abril Fatface"/>
              </a:rPr>
              <a:t>Rebranded to Molson Coors Beverage Company in 2019: The company officially retired the “Molson Coors Brewing Company” name to signal its strategy of expanding beyond beer into other beverage categories like hard seltzers, spirits, and non‑alcoholic drinks</a:t>
            </a:r>
          </a:p>
          <a:p>
            <a:pPr marL="342900" indent="-342900" algn="l">
              <a:lnSpc>
                <a:spcPts val="3840"/>
              </a:lnSpc>
              <a:buFont typeface="Arial" panose="020B0604020202020204" pitchFamily="34" charset="0"/>
              <a:buChar char="•"/>
            </a:pPr>
            <a:r>
              <a:rPr lang="en-US" sz="2400">
                <a:solidFill>
                  <a:srgbClr val="2E2E2E"/>
                </a:solidFill>
                <a:latin typeface="Abril Fatface"/>
                <a:ea typeface="Abril Fatface"/>
                <a:cs typeface="Abril Fatface"/>
                <a:sym typeface="Abril Fatface"/>
              </a:rPr>
              <a:t>Volume challenges: In early 2025, worldwide sales volume dropped 14.3%, driven by weakness in both Americas and EMEA/APAC</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2057</Words>
  <Application>Microsoft Macintosh PowerPoint</Application>
  <PresentationFormat>Custom</PresentationFormat>
  <Paragraphs>181</Paragraphs>
  <Slides>19</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Abril Fatface</vt:lpstr>
      <vt:lpstr>Courier New</vt:lpstr>
      <vt:lpstr>Arial</vt:lpstr>
      <vt:lpstr>Calibri</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and Minimal Company Profile Presentation</dc:title>
  <cp:lastModifiedBy>Tupy, George</cp:lastModifiedBy>
  <cp:revision>3</cp:revision>
  <dcterms:created xsi:type="dcterms:W3CDTF">2006-08-16T00:00:00Z</dcterms:created>
  <dcterms:modified xsi:type="dcterms:W3CDTF">2026-01-11T00:53:21Z</dcterms:modified>
  <dc:identifier>DAG5THNb55A</dc:identifier>
</cp:coreProperties>
</file>