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E41"/>
    <a:srgbClr val="645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AB666-FD48-3448-879A-473B87DDF77B}" v="24" dt="2025-12-07T23:30:42.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36"/>
    <p:restoredTop sz="94646"/>
  </p:normalViewPr>
  <p:slideViewPr>
    <p:cSldViewPr snapToGrid="0">
      <p:cViewPr varScale="1">
        <p:scale>
          <a:sx n="103" d="100"/>
          <a:sy n="103" d="100"/>
        </p:scale>
        <p:origin x="4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1/8/26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1/8/26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mu0-my.sharepoint.com/personal/gtupy_lion_lmu_edu/Documents/Transcribed%20Files/Nourish%20LA%20Interview%20.m4a"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B06BE53-8CB2-CC23-98F1-260936CE9BD0}"/>
              </a:ext>
            </a:extLst>
          </p:cNvPr>
          <p:cNvSpPr>
            <a:spLocks noGrp="1"/>
          </p:cNvSpPr>
          <p:nvPr>
            <p:ph type="ctrTitle"/>
          </p:nvPr>
        </p:nvSpPr>
        <p:spPr>
          <a:xfrm>
            <a:off x="1452616" y="962902"/>
            <a:ext cx="4176384" cy="2380828"/>
          </a:xfrm>
        </p:spPr>
        <p:txBody>
          <a:bodyPr>
            <a:normAutofit/>
          </a:bodyPr>
          <a:lstStyle/>
          <a:p>
            <a:r>
              <a:rPr lang="en-US" sz="4800" dirty="0"/>
              <a:t>Nourish LA</a:t>
            </a:r>
          </a:p>
        </p:txBody>
      </p:sp>
      <p:sp>
        <p:nvSpPr>
          <p:cNvPr id="3" name="Subtitle 2">
            <a:extLst>
              <a:ext uri="{FF2B5EF4-FFF2-40B4-BE49-F238E27FC236}">
                <a16:creationId xmlns:a16="http://schemas.microsoft.com/office/drawing/2014/main" id="{B342A9DE-2E76-FD89-75BF-FEA57EB04266}"/>
              </a:ext>
            </a:extLst>
          </p:cNvPr>
          <p:cNvSpPr>
            <a:spLocks noGrp="1"/>
          </p:cNvSpPr>
          <p:nvPr>
            <p:ph type="subTitle" idx="1"/>
          </p:nvPr>
        </p:nvSpPr>
        <p:spPr>
          <a:xfrm>
            <a:off x="1452617" y="3531204"/>
            <a:ext cx="4171479" cy="1610643"/>
          </a:xfrm>
        </p:spPr>
        <p:txBody>
          <a:bodyPr>
            <a:normAutofit/>
          </a:bodyPr>
          <a:lstStyle/>
          <a:p>
            <a:r>
              <a:rPr lang="en-US" sz="1600" dirty="0"/>
              <a:t>By: George Tupy</a:t>
            </a:r>
          </a:p>
        </p:txBody>
      </p:sp>
      <p:cxnSp>
        <p:nvCxnSpPr>
          <p:cNvPr id="1035" name="Straight Connector 1034">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1026" name="Picture 2" descr="Volunteer — Nourish LA / Nuestros Alimentos — Sharing the Harvest, Sowing  the Future">
            <a:extLst>
              <a:ext uri="{FF2B5EF4-FFF2-40B4-BE49-F238E27FC236}">
                <a16:creationId xmlns:a16="http://schemas.microsoft.com/office/drawing/2014/main" id="{24F64D14-03BF-7199-184E-B4683B1989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08763" y="805583"/>
            <a:ext cx="4731738" cy="4660762"/>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036">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9" name="Straight Connector 1038">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91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2E88-4DA4-0D2D-294C-6B2032FD442B}"/>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5A26A4FC-84D4-4981-3477-441D3799A63C}"/>
              </a:ext>
            </a:extLst>
          </p:cNvPr>
          <p:cNvSpPr>
            <a:spLocks noGrp="1"/>
          </p:cNvSpPr>
          <p:nvPr>
            <p:ph idx="1"/>
          </p:nvPr>
        </p:nvSpPr>
        <p:spPr>
          <a:xfrm>
            <a:off x="1451579" y="2015732"/>
            <a:ext cx="6866921" cy="4037749"/>
          </a:xfrm>
        </p:spPr>
        <p:txBody>
          <a:bodyPr>
            <a:normAutofit lnSpcReduction="10000"/>
          </a:bodyPr>
          <a:lstStyle/>
          <a:p>
            <a:r>
              <a:rPr lang="en-US" dirty="0"/>
              <a:t>Chosen Insecurity:  Food Insecurity and Hunger Relief</a:t>
            </a:r>
          </a:p>
          <a:p>
            <a:r>
              <a:rPr lang="en-US" dirty="0"/>
              <a:t>Definition: “Understanding how people struggle to access enough nutritious food and how food banks, meal programs, or community gardens respond to those needs.”</a:t>
            </a:r>
          </a:p>
          <a:p>
            <a:pPr lvl="1"/>
            <a:r>
              <a:rPr lang="en-US" dirty="0"/>
              <a:t>Significance: Food insecurity threatens health and opportunity, while hunger relief programs restore dignity and strengthen communities.</a:t>
            </a:r>
          </a:p>
          <a:p>
            <a:r>
              <a:rPr lang="en-US" dirty="0"/>
              <a:t>Our Scope: Greater Los Angeles Area</a:t>
            </a:r>
          </a:p>
          <a:p>
            <a:r>
              <a:rPr lang="en-US" dirty="0"/>
              <a:t>Key Affected Groups: Low-income households, single-parent families, racial and ethnic minorities, rural communities.</a:t>
            </a:r>
          </a:p>
          <a:p>
            <a:endParaRPr lang="en-US" dirty="0"/>
          </a:p>
        </p:txBody>
      </p:sp>
      <p:pic>
        <p:nvPicPr>
          <p:cNvPr id="4" name="Picture 2" descr="Volunteer — Nourish LA / Nuestros Alimentos — Sharing the Harvest, Sowing  the Future">
            <a:extLst>
              <a:ext uri="{FF2B5EF4-FFF2-40B4-BE49-F238E27FC236}">
                <a16:creationId xmlns:a16="http://schemas.microsoft.com/office/drawing/2014/main" id="{E91A88EC-821C-024D-7030-99E69428AC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unger and Food Insecurity - FoodPrint">
            <a:extLst>
              <a:ext uri="{FF2B5EF4-FFF2-40B4-BE49-F238E27FC236}">
                <a16:creationId xmlns:a16="http://schemas.microsoft.com/office/drawing/2014/main" id="{DC65E990-51D8-E205-DFE2-982760CA9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9899" y="2658273"/>
            <a:ext cx="3924301" cy="261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145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CBD44-683D-A0B1-7F0B-36F4249A15B0}"/>
              </a:ext>
            </a:extLst>
          </p:cNvPr>
          <p:cNvSpPr>
            <a:spLocks noGrp="1"/>
          </p:cNvSpPr>
          <p:nvPr>
            <p:ph type="title"/>
          </p:nvPr>
        </p:nvSpPr>
        <p:spPr/>
        <p:txBody>
          <a:bodyPr/>
          <a:lstStyle/>
          <a:p>
            <a:r>
              <a:rPr lang="en-US" dirty="0"/>
              <a:t>About Nourish la</a:t>
            </a:r>
          </a:p>
        </p:txBody>
      </p:sp>
      <p:sp>
        <p:nvSpPr>
          <p:cNvPr id="3" name="Content Placeholder 2">
            <a:extLst>
              <a:ext uri="{FF2B5EF4-FFF2-40B4-BE49-F238E27FC236}">
                <a16:creationId xmlns:a16="http://schemas.microsoft.com/office/drawing/2014/main" id="{0E52B0F2-072B-3382-6A5D-6665F3806B03}"/>
              </a:ext>
            </a:extLst>
          </p:cNvPr>
          <p:cNvSpPr>
            <a:spLocks noGrp="1"/>
          </p:cNvSpPr>
          <p:nvPr>
            <p:ph idx="1"/>
          </p:nvPr>
        </p:nvSpPr>
        <p:spPr>
          <a:xfrm>
            <a:off x="1451580" y="2015732"/>
            <a:ext cx="5987188" cy="4037749"/>
          </a:xfrm>
        </p:spPr>
        <p:txBody>
          <a:bodyPr>
            <a:normAutofit lnSpcReduction="10000"/>
          </a:bodyPr>
          <a:lstStyle/>
          <a:p>
            <a:r>
              <a:rPr lang="en-US" dirty="0"/>
              <a:t>Nourish LA — a grassroots nonprofit fighting hunger and food waste across Los Angeles.</a:t>
            </a:r>
          </a:p>
          <a:p>
            <a:r>
              <a:rPr lang="en-US" dirty="0"/>
              <a:t>Mission Statement: “To nourish neighbors by rescuing surplus food, promoting urban agriculture, and building resilient communities”</a:t>
            </a:r>
          </a:p>
          <a:p>
            <a:r>
              <a:rPr lang="en-US" dirty="0"/>
              <a:t>How Do They Address this Issue?: They get food from “Partially from the food recovery app, partially from Westside Food Bank, and then also from a third-party company called Food Cycle [whose job is to] pick up food and recover it and get it back out to non-profit organizations.”</a:t>
            </a:r>
          </a:p>
        </p:txBody>
      </p:sp>
      <p:pic>
        <p:nvPicPr>
          <p:cNvPr id="4" name="Picture 2" descr="Volunteer — Nourish LA / Nuestros Alimentos — Sharing the Harvest, Sowing  the Future">
            <a:extLst>
              <a:ext uri="{FF2B5EF4-FFF2-40B4-BE49-F238E27FC236}">
                <a16:creationId xmlns:a16="http://schemas.microsoft.com/office/drawing/2014/main" id="{7FB88FB3-4471-96F2-464F-82C0C4531A6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oup of people posing for a photo&#10;&#10;AI-generated content may be incorrect.">
            <a:extLst>
              <a:ext uri="{FF2B5EF4-FFF2-40B4-BE49-F238E27FC236}">
                <a16:creationId xmlns:a16="http://schemas.microsoft.com/office/drawing/2014/main" id="{F084BDD4-9FA7-DEE1-F594-0DE794586BE0}"/>
              </a:ext>
            </a:extLst>
          </p:cNvPr>
          <p:cNvPicPr>
            <a:picLocks noChangeAspect="1"/>
          </p:cNvPicPr>
          <p:nvPr/>
        </p:nvPicPr>
        <p:blipFill>
          <a:blip r:embed="rId3"/>
          <a:stretch>
            <a:fillRect/>
          </a:stretch>
        </p:blipFill>
        <p:spPr>
          <a:xfrm rot="10800000">
            <a:off x="7665307" y="2228849"/>
            <a:ext cx="4277497" cy="3208123"/>
          </a:xfrm>
          <a:prstGeom prst="rect">
            <a:avLst/>
          </a:prstGeom>
        </p:spPr>
      </p:pic>
    </p:spTree>
    <p:extLst>
      <p:ext uri="{BB962C8B-B14F-4D97-AF65-F5344CB8AC3E}">
        <p14:creationId xmlns:p14="http://schemas.microsoft.com/office/powerpoint/2010/main" val="1567694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8DCC-2B24-4D29-7872-C55F8C506785}"/>
              </a:ext>
            </a:extLst>
          </p:cNvPr>
          <p:cNvSpPr>
            <a:spLocks noGrp="1"/>
          </p:cNvSpPr>
          <p:nvPr>
            <p:ph type="title"/>
          </p:nvPr>
        </p:nvSpPr>
        <p:spPr/>
        <p:txBody>
          <a:bodyPr/>
          <a:lstStyle/>
          <a:p>
            <a:r>
              <a:rPr lang="en-US" dirty="0"/>
              <a:t>Structure and Leadership</a:t>
            </a:r>
          </a:p>
        </p:txBody>
      </p:sp>
      <p:sp>
        <p:nvSpPr>
          <p:cNvPr id="3" name="Content Placeholder 2">
            <a:extLst>
              <a:ext uri="{FF2B5EF4-FFF2-40B4-BE49-F238E27FC236}">
                <a16:creationId xmlns:a16="http://schemas.microsoft.com/office/drawing/2014/main" id="{89A93D25-390A-E12A-ED22-4BBC55EBFB1E}"/>
              </a:ext>
            </a:extLst>
          </p:cNvPr>
          <p:cNvSpPr>
            <a:spLocks noGrp="1"/>
          </p:cNvSpPr>
          <p:nvPr>
            <p:ph idx="1"/>
          </p:nvPr>
        </p:nvSpPr>
        <p:spPr>
          <a:xfrm>
            <a:off x="1451579" y="2015732"/>
            <a:ext cx="7603521" cy="4037749"/>
          </a:xfrm>
        </p:spPr>
        <p:txBody>
          <a:bodyPr>
            <a:normAutofit/>
          </a:bodyPr>
          <a:lstStyle/>
          <a:p>
            <a:r>
              <a:rPr lang="en-US" dirty="0"/>
              <a:t>Democratic Leadership Structure: Leadership is based on decision-making, open communication, and collective responsibility.</a:t>
            </a:r>
          </a:p>
          <a:p>
            <a:pPr lvl="1"/>
            <a:r>
              <a:rPr lang="en-US" dirty="0"/>
              <a:t>For Nourish LA, collaboration and community engagement is central to their operations.</a:t>
            </a:r>
          </a:p>
          <a:p>
            <a:r>
              <a:rPr lang="en-US" dirty="0"/>
              <a:t>Consultative Leadership Style: Input from team members is encouraged, but the leader makes the final decision.</a:t>
            </a:r>
          </a:p>
          <a:p>
            <a:pPr lvl="1"/>
            <a:r>
              <a:rPr lang="en-US" dirty="0"/>
              <a:t>Nourish LA is run by </a:t>
            </a:r>
            <a:r>
              <a:rPr lang="en-US" b="1" dirty="0"/>
              <a:t>Natalie Flores-Blackner</a:t>
            </a:r>
            <a:r>
              <a:rPr lang="en-US" dirty="0"/>
              <a:t>, the Founder and CEO of the organization, and because of their size, all decisions are eventually made by her.</a:t>
            </a:r>
          </a:p>
          <a:p>
            <a:endParaRPr lang="en-US" dirty="0"/>
          </a:p>
        </p:txBody>
      </p:sp>
      <p:pic>
        <p:nvPicPr>
          <p:cNvPr id="4" name="Picture 2" descr="Volunteer — Nourish LA / Nuestros Alimentos — Sharing the Harvest, Sowing  the Future">
            <a:extLst>
              <a:ext uri="{FF2B5EF4-FFF2-40B4-BE49-F238E27FC236}">
                <a16:creationId xmlns:a16="http://schemas.microsoft.com/office/drawing/2014/main" id="{B313EF1F-F845-61E5-ACF8-475366C089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with dark hair wearing a white shirt&#10;&#10;AI-generated content may be incorrect.">
            <a:extLst>
              <a:ext uri="{FF2B5EF4-FFF2-40B4-BE49-F238E27FC236}">
                <a16:creationId xmlns:a16="http://schemas.microsoft.com/office/drawing/2014/main" id="{3D046AA7-5969-31EC-9551-C91AEFC9F37C}"/>
              </a:ext>
            </a:extLst>
          </p:cNvPr>
          <p:cNvPicPr>
            <a:picLocks noChangeAspect="1"/>
          </p:cNvPicPr>
          <p:nvPr/>
        </p:nvPicPr>
        <p:blipFill>
          <a:blip r:embed="rId3"/>
          <a:srcRect l="2147" r="5215" b="2884"/>
          <a:stretch>
            <a:fillRect/>
          </a:stretch>
        </p:blipFill>
        <p:spPr>
          <a:xfrm>
            <a:off x="9302331" y="3348381"/>
            <a:ext cx="2696172" cy="2705100"/>
          </a:xfrm>
          <a:prstGeom prst="ellipse">
            <a:avLst/>
          </a:prstGeom>
        </p:spPr>
      </p:pic>
    </p:spTree>
    <p:extLst>
      <p:ext uri="{BB962C8B-B14F-4D97-AF65-F5344CB8AC3E}">
        <p14:creationId xmlns:p14="http://schemas.microsoft.com/office/powerpoint/2010/main" val="3605362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0EF6-23F2-B72C-70B8-2CFB4A5D22F5}"/>
              </a:ext>
            </a:extLst>
          </p:cNvPr>
          <p:cNvSpPr>
            <a:spLocks noGrp="1"/>
          </p:cNvSpPr>
          <p:nvPr>
            <p:ph type="title"/>
          </p:nvPr>
        </p:nvSpPr>
        <p:spPr/>
        <p:txBody>
          <a:bodyPr/>
          <a:lstStyle/>
          <a:p>
            <a:r>
              <a:rPr lang="en-US" dirty="0"/>
              <a:t>Organizational Culture</a:t>
            </a:r>
          </a:p>
        </p:txBody>
      </p:sp>
      <p:sp>
        <p:nvSpPr>
          <p:cNvPr id="3" name="Content Placeholder 2">
            <a:extLst>
              <a:ext uri="{FF2B5EF4-FFF2-40B4-BE49-F238E27FC236}">
                <a16:creationId xmlns:a16="http://schemas.microsoft.com/office/drawing/2014/main" id="{80150995-E060-768F-D4DF-2274A5E234CB}"/>
              </a:ext>
            </a:extLst>
          </p:cNvPr>
          <p:cNvSpPr>
            <a:spLocks noGrp="1"/>
          </p:cNvSpPr>
          <p:nvPr>
            <p:ph idx="1"/>
          </p:nvPr>
        </p:nvSpPr>
        <p:spPr>
          <a:xfrm>
            <a:off x="1105591" y="1998927"/>
            <a:ext cx="6197252" cy="4037749"/>
          </a:xfrm>
        </p:spPr>
        <p:txBody>
          <a:bodyPr/>
          <a:lstStyle/>
          <a:p>
            <a:r>
              <a:rPr lang="en-US" dirty="0"/>
              <a:t>Organizational Culture: Described as supportive of learning, growth, and experimentation, with leaders encouraging new ideas and flexible methods of practice.</a:t>
            </a:r>
          </a:p>
          <a:p>
            <a:r>
              <a:rPr lang="en-US" dirty="0"/>
              <a:t>Observable Artifacts from Nourish LA:</a:t>
            </a:r>
          </a:p>
          <a:p>
            <a:pPr lvl="1"/>
            <a:r>
              <a:rPr lang="en-US" dirty="0"/>
              <a:t>Language: Common phrases like “food is a right” and “neighbors helping neighbors.”</a:t>
            </a:r>
          </a:p>
          <a:p>
            <a:pPr lvl="1"/>
            <a:r>
              <a:rPr lang="en-US" dirty="0"/>
              <a:t>Symbols: Branded sustainable bags for food, compost bins, and colorful signage at every distribution.</a:t>
            </a:r>
          </a:p>
          <a:p>
            <a:pPr lvl="1"/>
            <a:r>
              <a:rPr lang="en-US" dirty="0"/>
              <a:t>Ceremonies:  Volunteer appreciation days.</a:t>
            </a:r>
          </a:p>
          <a:p>
            <a:endParaRPr lang="en-US" dirty="0"/>
          </a:p>
          <a:p>
            <a:endParaRPr lang="en-US" dirty="0"/>
          </a:p>
        </p:txBody>
      </p:sp>
      <p:pic>
        <p:nvPicPr>
          <p:cNvPr id="4" name="Picture 2" descr="Volunteer — Nourish LA / Nuestros Alimentos — Sharing the Harvest, Sowing  the Future">
            <a:extLst>
              <a:ext uri="{FF2B5EF4-FFF2-40B4-BE49-F238E27FC236}">
                <a16:creationId xmlns:a16="http://schemas.microsoft.com/office/drawing/2014/main" id="{F6316911-4BB4-B549-2110-F3B105E595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B71C95E8-142B-6667-1F1D-E459F606CAB8}"/>
              </a:ext>
            </a:extLst>
          </p:cNvPr>
          <p:cNvGraphicFramePr>
            <a:graphicFrameLocks noGrp="1"/>
          </p:cNvGraphicFramePr>
          <p:nvPr>
            <p:extLst>
              <p:ext uri="{D42A27DB-BD31-4B8C-83A1-F6EECF244321}">
                <p14:modId xmlns:p14="http://schemas.microsoft.com/office/powerpoint/2010/main" val="3264813418"/>
              </p:ext>
            </p:extLst>
          </p:nvPr>
        </p:nvGraphicFramePr>
        <p:xfrm>
          <a:off x="7302843" y="1998928"/>
          <a:ext cx="4732638" cy="3942473"/>
        </p:xfrm>
        <a:graphic>
          <a:graphicData uri="http://schemas.openxmlformats.org/drawingml/2006/table">
            <a:tbl>
              <a:tblPr firstRow="1" bandRow="1">
                <a:tableStyleId>{5C22544A-7EE6-4342-B048-85BDC9FD1C3A}</a:tableStyleId>
              </a:tblPr>
              <a:tblGrid>
                <a:gridCol w="2366319">
                  <a:extLst>
                    <a:ext uri="{9D8B030D-6E8A-4147-A177-3AD203B41FA5}">
                      <a16:colId xmlns:a16="http://schemas.microsoft.com/office/drawing/2014/main" val="1223778681"/>
                    </a:ext>
                  </a:extLst>
                </a:gridCol>
                <a:gridCol w="2366319">
                  <a:extLst>
                    <a:ext uri="{9D8B030D-6E8A-4147-A177-3AD203B41FA5}">
                      <a16:colId xmlns:a16="http://schemas.microsoft.com/office/drawing/2014/main" val="2786129111"/>
                    </a:ext>
                  </a:extLst>
                </a:gridCol>
              </a:tblGrid>
              <a:tr h="439236">
                <a:tc>
                  <a:txBody>
                    <a:bodyPr/>
                    <a:lstStyle/>
                    <a:p>
                      <a:r>
                        <a:rPr lang="en-US" dirty="0"/>
                        <a:t>Strengths</a:t>
                      </a:r>
                    </a:p>
                  </a:txBody>
                  <a:tcPr>
                    <a:solidFill>
                      <a:srgbClr val="645343"/>
                    </a:solidFill>
                  </a:tcPr>
                </a:tc>
                <a:tc>
                  <a:txBody>
                    <a:bodyPr/>
                    <a:lstStyle/>
                    <a:p>
                      <a:r>
                        <a:rPr lang="en-US" dirty="0"/>
                        <a:t>Weaknesses</a:t>
                      </a:r>
                    </a:p>
                  </a:txBody>
                  <a:tcPr>
                    <a:solidFill>
                      <a:srgbClr val="645343"/>
                    </a:solidFill>
                  </a:tcPr>
                </a:tc>
                <a:extLst>
                  <a:ext uri="{0D108BD9-81ED-4DB2-BD59-A6C34878D82A}">
                    <a16:rowId xmlns:a16="http://schemas.microsoft.com/office/drawing/2014/main" val="1380309078"/>
                  </a:ext>
                </a:extLst>
              </a:tr>
              <a:tr h="760037">
                <a:tc>
                  <a:txBody>
                    <a:bodyPr/>
                    <a:lstStyle/>
                    <a:p>
                      <a:r>
                        <a:rPr lang="en-US" dirty="0"/>
                        <a:t>Empowerment of Volunteers</a:t>
                      </a:r>
                    </a:p>
                  </a:txBody>
                  <a:tcPr>
                    <a:solidFill>
                      <a:schemeClr val="bg2">
                        <a:lumMod val="75000"/>
                      </a:schemeClr>
                    </a:solidFill>
                  </a:tcPr>
                </a:tc>
                <a:tc>
                  <a:txBody>
                    <a:bodyPr/>
                    <a:lstStyle/>
                    <a:p>
                      <a:r>
                        <a:rPr lang="en-US" dirty="0"/>
                        <a:t>Lack of Formal Accountability</a:t>
                      </a:r>
                    </a:p>
                  </a:txBody>
                  <a:tcPr>
                    <a:solidFill>
                      <a:schemeClr val="bg2">
                        <a:lumMod val="75000"/>
                      </a:schemeClr>
                    </a:solidFill>
                  </a:tcPr>
                </a:tc>
                <a:extLst>
                  <a:ext uri="{0D108BD9-81ED-4DB2-BD59-A6C34878D82A}">
                    <a16:rowId xmlns:a16="http://schemas.microsoft.com/office/drawing/2014/main" val="15018376"/>
                  </a:ext>
                </a:extLst>
              </a:tr>
              <a:tr h="898658">
                <a:tc>
                  <a:txBody>
                    <a:bodyPr/>
                    <a:lstStyle/>
                    <a:p>
                      <a:r>
                        <a:rPr lang="en-US" dirty="0"/>
                        <a:t>Openness to New Ideas and Creative Solutions</a:t>
                      </a:r>
                    </a:p>
                  </a:txBody>
                  <a:tcPr>
                    <a:solidFill>
                      <a:schemeClr val="bg2">
                        <a:lumMod val="90000"/>
                      </a:schemeClr>
                    </a:solidFill>
                  </a:tcPr>
                </a:tc>
                <a:tc>
                  <a:txBody>
                    <a:bodyPr/>
                    <a:lstStyle/>
                    <a:p>
                      <a:r>
                        <a:rPr lang="en-US" dirty="0"/>
                        <a:t>No Standardization Process</a:t>
                      </a:r>
                    </a:p>
                  </a:txBody>
                  <a:tcPr>
                    <a:solidFill>
                      <a:schemeClr val="bg2">
                        <a:lumMod val="90000"/>
                      </a:schemeClr>
                    </a:solidFill>
                  </a:tcPr>
                </a:tc>
                <a:extLst>
                  <a:ext uri="{0D108BD9-81ED-4DB2-BD59-A6C34878D82A}">
                    <a16:rowId xmlns:a16="http://schemas.microsoft.com/office/drawing/2014/main" val="1308972927"/>
                  </a:ext>
                </a:extLst>
              </a:tr>
              <a:tr h="898658">
                <a:tc>
                  <a:txBody>
                    <a:bodyPr/>
                    <a:lstStyle/>
                    <a:p>
                      <a:r>
                        <a:rPr lang="en-US" dirty="0"/>
                        <a:t>Diversity of People and Thought</a:t>
                      </a:r>
                    </a:p>
                  </a:txBody>
                  <a:tcPr>
                    <a:solidFill>
                      <a:schemeClr val="bg2">
                        <a:lumMod val="75000"/>
                      </a:schemeClr>
                    </a:solidFill>
                  </a:tcPr>
                </a:tc>
                <a:tc>
                  <a:txBody>
                    <a:bodyPr/>
                    <a:lstStyle/>
                    <a:p>
                      <a:r>
                        <a:rPr lang="en-US" dirty="0"/>
                        <a:t>Slower Decision-Making due to Consensus Building</a:t>
                      </a:r>
                    </a:p>
                  </a:txBody>
                  <a:tcPr>
                    <a:solidFill>
                      <a:schemeClr val="bg2">
                        <a:lumMod val="75000"/>
                      </a:schemeClr>
                    </a:solidFill>
                  </a:tcPr>
                </a:tc>
                <a:extLst>
                  <a:ext uri="{0D108BD9-81ED-4DB2-BD59-A6C34878D82A}">
                    <a16:rowId xmlns:a16="http://schemas.microsoft.com/office/drawing/2014/main" val="4173772907"/>
                  </a:ext>
                </a:extLst>
              </a:tr>
              <a:tr h="898658">
                <a:tc>
                  <a:txBody>
                    <a:bodyPr/>
                    <a:lstStyle/>
                    <a:p>
                      <a:r>
                        <a:rPr lang="en-US" dirty="0"/>
                        <a:t>Strong Purpose and Drive with Their Mission</a:t>
                      </a:r>
                    </a:p>
                  </a:txBody>
                  <a:tcPr>
                    <a:solidFill>
                      <a:schemeClr val="bg2">
                        <a:lumMod val="90000"/>
                      </a:schemeClr>
                    </a:solidFill>
                  </a:tcPr>
                </a:tc>
                <a:tc>
                  <a:txBody>
                    <a:bodyPr/>
                    <a:lstStyle/>
                    <a:p>
                      <a:r>
                        <a:rPr lang="en-US" dirty="0"/>
                        <a:t>Burnout Risk During Periods of High Demand</a:t>
                      </a:r>
                    </a:p>
                  </a:txBody>
                  <a:tcPr>
                    <a:solidFill>
                      <a:schemeClr val="bg2">
                        <a:lumMod val="90000"/>
                      </a:schemeClr>
                    </a:solidFill>
                  </a:tcPr>
                </a:tc>
                <a:extLst>
                  <a:ext uri="{0D108BD9-81ED-4DB2-BD59-A6C34878D82A}">
                    <a16:rowId xmlns:a16="http://schemas.microsoft.com/office/drawing/2014/main" val="4033149828"/>
                  </a:ext>
                </a:extLst>
              </a:tr>
            </a:tbl>
          </a:graphicData>
        </a:graphic>
      </p:graphicFrame>
    </p:spTree>
    <p:extLst>
      <p:ext uri="{BB962C8B-B14F-4D97-AF65-F5344CB8AC3E}">
        <p14:creationId xmlns:p14="http://schemas.microsoft.com/office/powerpoint/2010/main" val="3694016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91EB-FF39-5DD3-EF76-6FE946FA81F9}"/>
              </a:ext>
            </a:extLst>
          </p:cNvPr>
          <p:cNvSpPr>
            <a:spLocks noGrp="1"/>
          </p:cNvSpPr>
          <p:nvPr>
            <p:ph type="title"/>
          </p:nvPr>
        </p:nvSpPr>
        <p:spPr/>
        <p:txBody>
          <a:bodyPr/>
          <a:lstStyle/>
          <a:p>
            <a:r>
              <a:rPr lang="en-US" dirty="0"/>
              <a:t>Staffing and Human Resources</a:t>
            </a:r>
          </a:p>
        </p:txBody>
      </p:sp>
      <p:sp>
        <p:nvSpPr>
          <p:cNvPr id="3" name="Content Placeholder 2">
            <a:extLst>
              <a:ext uri="{FF2B5EF4-FFF2-40B4-BE49-F238E27FC236}">
                <a16:creationId xmlns:a16="http://schemas.microsoft.com/office/drawing/2014/main" id="{1F1B8FE2-BF4A-C712-2271-F48DA8C3545D}"/>
              </a:ext>
            </a:extLst>
          </p:cNvPr>
          <p:cNvSpPr>
            <a:spLocks noGrp="1"/>
          </p:cNvSpPr>
          <p:nvPr>
            <p:ph idx="1"/>
          </p:nvPr>
        </p:nvSpPr>
        <p:spPr/>
        <p:txBody>
          <a:bodyPr/>
          <a:lstStyle/>
          <a:p>
            <a:r>
              <a:rPr lang="en-US" dirty="0"/>
              <a:t>High Volunteer-to-Staff Ratio:  Volunteers drive core operations like food distribution, pantry setup, and outreach, while a small leadership team oversees strategy and logistics.</a:t>
            </a:r>
          </a:p>
          <a:p>
            <a:r>
              <a:rPr lang="en-US" dirty="0"/>
              <a:t>Highly Effective Volunteers and Staff: Nourish LA is “very proud of the work their volunteers do,” and their staff coordination makes “every event run efficiently.”*</a:t>
            </a:r>
          </a:p>
          <a:p>
            <a:r>
              <a:rPr lang="en-US" dirty="0"/>
              <a:t>HR Challenges Include:  Volunteer retention in high demand periods, budgeting limitations, and constrained performance evaluation systems.</a:t>
            </a:r>
          </a:p>
        </p:txBody>
      </p:sp>
      <p:pic>
        <p:nvPicPr>
          <p:cNvPr id="4" name="Picture 2" descr="Volunteer — Nourish LA / Nuestros Alimentos — Sharing the Harvest, Sowing  the Future">
            <a:extLst>
              <a:ext uri="{FF2B5EF4-FFF2-40B4-BE49-F238E27FC236}">
                <a16:creationId xmlns:a16="http://schemas.microsoft.com/office/drawing/2014/main" id="{2E82CD7C-8174-9544-BF96-2A573FCFD8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D8DADC8-7ABE-5EB6-0556-ED8E080633FE}"/>
              </a:ext>
            </a:extLst>
          </p:cNvPr>
          <p:cNvSpPr txBox="1"/>
          <p:nvPr/>
        </p:nvSpPr>
        <p:spPr>
          <a:xfrm>
            <a:off x="9242507" y="5407150"/>
            <a:ext cx="2995827" cy="646331"/>
          </a:xfrm>
          <a:prstGeom prst="rect">
            <a:avLst/>
          </a:prstGeom>
          <a:noFill/>
        </p:spPr>
        <p:txBody>
          <a:bodyPr wrap="square" rtlCol="0">
            <a:spAutoFit/>
          </a:bodyPr>
          <a:lstStyle/>
          <a:p>
            <a:r>
              <a:rPr lang="en-US" dirty="0"/>
              <a:t>*Per our interview with Jess Castillo and volunteer staff</a:t>
            </a:r>
          </a:p>
        </p:txBody>
      </p:sp>
    </p:spTree>
    <p:extLst>
      <p:ext uri="{BB962C8B-B14F-4D97-AF65-F5344CB8AC3E}">
        <p14:creationId xmlns:p14="http://schemas.microsoft.com/office/powerpoint/2010/main" val="4103846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FB16-7B75-1B5F-C2D2-A5EF4F4BB584}"/>
              </a:ext>
            </a:extLst>
          </p:cNvPr>
          <p:cNvSpPr>
            <a:spLocks noGrp="1"/>
          </p:cNvSpPr>
          <p:nvPr>
            <p:ph type="title"/>
          </p:nvPr>
        </p:nvSpPr>
        <p:spPr/>
        <p:txBody>
          <a:bodyPr/>
          <a:lstStyle/>
          <a:p>
            <a:r>
              <a:rPr lang="en-US" dirty="0"/>
              <a:t>Key Challenges </a:t>
            </a:r>
          </a:p>
        </p:txBody>
      </p:sp>
      <p:sp>
        <p:nvSpPr>
          <p:cNvPr id="3" name="Content Placeholder 2">
            <a:extLst>
              <a:ext uri="{FF2B5EF4-FFF2-40B4-BE49-F238E27FC236}">
                <a16:creationId xmlns:a16="http://schemas.microsoft.com/office/drawing/2014/main" id="{772E3E9D-692F-E66C-E19F-E9CD610A3A3F}"/>
              </a:ext>
            </a:extLst>
          </p:cNvPr>
          <p:cNvSpPr>
            <a:spLocks noGrp="1"/>
          </p:cNvSpPr>
          <p:nvPr>
            <p:ph idx="1"/>
          </p:nvPr>
        </p:nvSpPr>
        <p:spPr>
          <a:xfrm>
            <a:off x="1451579" y="2015732"/>
            <a:ext cx="6903281" cy="3450613"/>
          </a:xfrm>
        </p:spPr>
        <p:txBody>
          <a:bodyPr/>
          <a:lstStyle/>
          <a:p>
            <a:r>
              <a:rPr lang="en-US" b="1" dirty="0"/>
              <a:t>Jess Castillo, Operations Manager</a:t>
            </a:r>
            <a:r>
              <a:rPr lang="en-US" dirty="0"/>
              <a:t>: “Right now our biggest challenge is space and capacity.”</a:t>
            </a:r>
          </a:p>
          <a:p>
            <a:pPr lvl="1"/>
            <a:r>
              <a:rPr lang="en-US" dirty="0"/>
              <a:t>“We actually have a couple of refrigerators and a freezer, but again, if we had our own space, we'd be able to have double that capacity and we'd be able to feed more people.”</a:t>
            </a:r>
          </a:p>
          <a:p>
            <a:pPr lvl="1"/>
            <a:r>
              <a:rPr lang="en-US" dirty="0"/>
              <a:t>“On Sundays alone, we feed approximately 1000 people every Sunday.”</a:t>
            </a:r>
          </a:p>
          <a:p>
            <a:r>
              <a:rPr lang="en-US" dirty="0">
                <a:hlinkClick r:id="rId2"/>
              </a:rPr>
              <a:t>Nourish LA Interview .m4a </a:t>
            </a:r>
            <a:endParaRPr lang="en-US" dirty="0"/>
          </a:p>
        </p:txBody>
      </p:sp>
      <p:pic>
        <p:nvPicPr>
          <p:cNvPr id="4" name="Picture 2" descr="Volunteer — Nourish LA / Nuestros Alimentos — Sharing the Harvest, Sowing  the Future">
            <a:extLst>
              <a:ext uri="{FF2B5EF4-FFF2-40B4-BE49-F238E27FC236}">
                <a16:creationId xmlns:a16="http://schemas.microsoft.com/office/drawing/2014/main" id="{FD2C2F2F-F56B-32B2-645E-254C585C292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and a child posing for a selfie&#10;&#10;AI-generated content may be incorrect.">
            <a:extLst>
              <a:ext uri="{FF2B5EF4-FFF2-40B4-BE49-F238E27FC236}">
                <a16:creationId xmlns:a16="http://schemas.microsoft.com/office/drawing/2014/main" id="{16956362-51FE-99CC-5CF8-47B8CAD76805}"/>
              </a:ext>
            </a:extLst>
          </p:cNvPr>
          <p:cNvPicPr>
            <a:picLocks noChangeAspect="1"/>
          </p:cNvPicPr>
          <p:nvPr/>
        </p:nvPicPr>
        <p:blipFill>
          <a:blip r:embed="rId4"/>
          <a:srcRect l="8507" t="3488" r="15842" b="6372"/>
          <a:stretch>
            <a:fillRect/>
          </a:stretch>
        </p:blipFill>
        <p:spPr>
          <a:xfrm>
            <a:off x="8868427" y="2658273"/>
            <a:ext cx="3003533" cy="3171028"/>
          </a:xfrm>
          <a:prstGeom prst="ellipse">
            <a:avLst/>
          </a:prstGeom>
        </p:spPr>
      </p:pic>
    </p:spTree>
    <p:extLst>
      <p:ext uri="{BB962C8B-B14F-4D97-AF65-F5344CB8AC3E}">
        <p14:creationId xmlns:p14="http://schemas.microsoft.com/office/powerpoint/2010/main" val="4044527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C2A48-B03A-ABC6-2BE8-86491D7E8085}"/>
              </a:ext>
            </a:extLst>
          </p:cNvPr>
          <p:cNvSpPr>
            <a:spLocks noGrp="1"/>
          </p:cNvSpPr>
          <p:nvPr>
            <p:ph type="title"/>
          </p:nvPr>
        </p:nvSpPr>
        <p:spPr/>
        <p:txBody>
          <a:bodyPr/>
          <a:lstStyle/>
          <a:p>
            <a:r>
              <a:rPr lang="en-US" dirty="0"/>
              <a:t>Our Proposed Solution</a:t>
            </a:r>
          </a:p>
        </p:txBody>
      </p:sp>
      <p:sp>
        <p:nvSpPr>
          <p:cNvPr id="3" name="Content Placeholder 2">
            <a:extLst>
              <a:ext uri="{FF2B5EF4-FFF2-40B4-BE49-F238E27FC236}">
                <a16:creationId xmlns:a16="http://schemas.microsoft.com/office/drawing/2014/main" id="{84A479F0-E726-1B98-2213-C0200BBF1DB3}"/>
              </a:ext>
            </a:extLst>
          </p:cNvPr>
          <p:cNvSpPr>
            <a:spLocks noGrp="1"/>
          </p:cNvSpPr>
          <p:nvPr>
            <p:ph idx="1"/>
          </p:nvPr>
        </p:nvSpPr>
        <p:spPr>
          <a:xfrm>
            <a:off x="1451579" y="2015732"/>
            <a:ext cx="7489221" cy="4037749"/>
          </a:xfrm>
        </p:spPr>
        <p:txBody>
          <a:bodyPr/>
          <a:lstStyle/>
          <a:p>
            <a:r>
              <a:rPr lang="en-US" dirty="0"/>
              <a:t>Insights from </a:t>
            </a:r>
            <a:r>
              <a:rPr lang="en-US" b="1" dirty="0"/>
              <a:t>Organizational Behavior Chapter 14: </a:t>
            </a:r>
            <a:r>
              <a:rPr lang="en-US" dirty="0"/>
              <a:t>Emphasis on strategic partnerships that will help overcome physical limitations.</a:t>
            </a:r>
          </a:p>
          <a:p>
            <a:r>
              <a:rPr lang="en-US" dirty="0"/>
              <a:t>Strategic Alliances: Textbook mentions how these can increase operational efficiency and decrease overhead costs.</a:t>
            </a:r>
          </a:p>
          <a:p>
            <a:r>
              <a:rPr lang="en-US" b="1" dirty="0"/>
              <a:t>The California Endowment – Center for Healthy Communities (Downtown LA): </a:t>
            </a:r>
            <a:r>
              <a:rPr lang="en-US" dirty="0"/>
              <a:t>Our proposition is to partner with this Center, which will give Nourish LA a permanent space to run their operations with no cost to them. </a:t>
            </a:r>
          </a:p>
          <a:p>
            <a:pPr lvl="1"/>
            <a:r>
              <a:rPr lang="en-US" dirty="0"/>
              <a:t>Built specifically for non-profits, offers office space, outdoor distribution center, and technological support.</a:t>
            </a:r>
          </a:p>
        </p:txBody>
      </p:sp>
      <p:pic>
        <p:nvPicPr>
          <p:cNvPr id="4" name="Picture 2" descr="Volunteer — Nourish LA / Nuestros Alimentos — Sharing the Harvest, Sowing  the Future">
            <a:extLst>
              <a:ext uri="{FF2B5EF4-FFF2-40B4-BE49-F238E27FC236}">
                <a16:creationId xmlns:a16="http://schemas.microsoft.com/office/drawing/2014/main" id="{34B0C9A0-DD15-3FDE-513E-EDE80CA06F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alifornia Endowment - The Futuro Media Group">
            <a:extLst>
              <a:ext uri="{FF2B5EF4-FFF2-40B4-BE49-F238E27FC236}">
                <a16:creationId xmlns:a16="http://schemas.microsoft.com/office/drawing/2014/main" id="{5F61FF7A-DFFB-450F-A82B-F730F4A3B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216" y="-105300"/>
            <a:ext cx="4127500" cy="149568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D92F6C94-B9C2-2CC3-3D85-08A8D3042062}"/>
              </a:ext>
            </a:extLst>
          </p:cNvPr>
          <p:cNvCxnSpPr/>
          <p:nvPr/>
        </p:nvCxnSpPr>
        <p:spPr>
          <a:xfrm>
            <a:off x="10380716" y="88900"/>
            <a:ext cx="0" cy="1638300"/>
          </a:xfrm>
          <a:prstGeom prst="line">
            <a:avLst/>
          </a:prstGeom>
          <a:ln>
            <a:solidFill>
              <a:srgbClr val="B71E41"/>
            </a:solidFill>
          </a:ln>
        </p:spPr>
        <p:style>
          <a:lnRef idx="1">
            <a:schemeClr val="accent1"/>
          </a:lnRef>
          <a:fillRef idx="0">
            <a:schemeClr val="accent1"/>
          </a:fillRef>
          <a:effectRef idx="0">
            <a:schemeClr val="accent1"/>
          </a:effectRef>
          <a:fontRef idx="minor">
            <a:schemeClr val="tx1"/>
          </a:fontRef>
        </p:style>
      </p:cxnSp>
      <p:pic>
        <p:nvPicPr>
          <p:cNvPr id="8" name="Picture 7" descr="A container with a logo on it&#10;&#10;AI-generated content may be incorrect.">
            <a:extLst>
              <a:ext uri="{FF2B5EF4-FFF2-40B4-BE49-F238E27FC236}">
                <a16:creationId xmlns:a16="http://schemas.microsoft.com/office/drawing/2014/main" id="{52ECF422-15CB-F2A3-F546-B2DA832858FD}"/>
              </a:ext>
            </a:extLst>
          </p:cNvPr>
          <p:cNvPicPr>
            <a:picLocks noChangeAspect="1"/>
          </p:cNvPicPr>
          <p:nvPr/>
        </p:nvPicPr>
        <p:blipFill>
          <a:blip r:embed="rId4"/>
          <a:stretch>
            <a:fillRect/>
          </a:stretch>
        </p:blipFill>
        <p:spPr>
          <a:xfrm rot="5400000">
            <a:off x="8432800" y="2523732"/>
            <a:ext cx="4064000" cy="3048000"/>
          </a:xfrm>
          <a:prstGeom prst="rect">
            <a:avLst/>
          </a:prstGeom>
        </p:spPr>
      </p:pic>
    </p:spTree>
    <p:extLst>
      <p:ext uri="{BB962C8B-B14F-4D97-AF65-F5344CB8AC3E}">
        <p14:creationId xmlns:p14="http://schemas.microsoft.com/office/powerpoint/2010/main" val="3036400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4D66-6193-77E4-647F-4C3D4E9F8F53}"/>
              </a:ext>
            </a:extLst>
          </p:cNvPr>
          <p:cNvSpPr>
            <a:spLocks noGrp="1"/>
          </p:cNvSpPr>
          <p:nvPr>
            <p:ph type="title"/>
          </p:nvPr>
        </p:nvSpPr>
        <p:spPr/>
        <p:txBody>
          <a:bodyPr/>
          <a:lstStyle/>
          <a:p>
            <a:r>
              <a:rPr lang="en-US" dirty="0"/>
              <a:t>Implementation Plan</a:t>
            </a:r>
          </a:p>
        </p:txBody>
      </p:sp>
      <p:sp>
        <p:nvSpPr>
          <p:cNvPr id="3" name="Content Placeholder 2">
            <a:extLst>
              <a:ext uri="{FF2B5EF4-FFF2-40B4-BE49-F238E27FC236}">
                <a16:creationId xmlns:a16="http://schemas.microsoft.com/office/drawing/2014/main" id="{237F37E2-D361-A7E5-2C50-212653807364}"/>
              </a:ext>
            </a:extLst>
          </p:cNvPr>
          <p:cNvSpPr>
            <a:spLocks noGrp="1"/>
          </p:cNvSpPr>
          <p:nvPr>
            <p:ph idx="1"/>
          </p:nvPr>
        </p:nvSpPr>
        <p:spPr>
          <a:xfrm>
            <a:off x="1451579" y="2015732"/>
            <a:ext cx="9603275" cy="4037749"/>
          </a:xfrm>
        </p:spPr>
        <p:txBody>
          <a:bodyPr>
            <a:normAutofit fontScale="92500" lnSpcReduction="10000"/>
          </a:bodyPr>
          <a:lstStyle/>
          <a:p>
            <a:pPr marL="457200" indent="-457200">
              <a:buFont typeface="+mj-lt"/>
              <a:buAutoNum type="arabicPeriod"/>
            </a:pPr>
            <a:r>
              <a:rPr lang="en-US" dirty="0"/>
              <a:t>Apply for permanent, weekly access to use this space.</a:t>
            </a:r>
          </a:p>
          <a:p>
            <a:pPr marL="457200" indent="-457200">
              <a:buFont typeface="+mj-lt"/>
              <a:buAutoNum type="arabicPeriod"/>
            </a:pPr>
            <a:r>
              <a:rPr lang="en-US" dirty="0"/>
              <a:t>Use strategic partnerships and more volunteer manpower to move existing storage units and operational equipment.</a:t>
            </a:r>
          </a:p>
          <a:p>
            <a:pPr marL="457200" indent="-457200">
              <a:buFont typeface="+mj-lt"/>
              <a:buAutoNum type="arabicPeriod"/>
            </a:pPr>
            <a:r>
              <a:rPr lang="en-US" dirty="0"/>
              <a:t>Launch Marketing Campaign through social media and website to notify existing demographic of the move.</a:t>
            </a:r>
          </a:p>
          <a:p>
            <a:pPr marL="457200" indent="-457200">
              <a:buFont typeface="+mj-lt"/>
              <a:buAutoNum type="arabicPeriod"/>
            </a:pPr>
            <a:r>
              <a:rPr lang="en-US" dirty="0"/>
              <a:t>Reinvent Business Model and Scale: Main distribution occurs at The California Endowment, with pop-ups around the city.</a:t>
            </a:r>
          </a:p>
          <a:p>
            <a:pPr marL="457200" indent="-457200">
              <a:buFont typeface="+mj-lt"/>
              <a:buAutoNum type="arabicPeriod"/>
            </a:pPr>
            <a:r>
              <a:rPr lang="en-US" dirty="0"/>
              <a:t>Bring to life </a:t>
            </a:r>
            <a:r>
              <a:rPr lang="en-US" b="1" dirty="0"/>
              <a:t>Jess’s </a:t>
            </a:r>
            <a:r>
              <a:rPr lang="en-US" dirty="0"/>
              <a:t>vision:  “A new space would provide us opportunities to have workshops and educational pieces for the community and schools to have them bring them in and teach people how to compost and how to garden and how to cook.”</a:t>
            </a:r>
          </a:p>
        </p:txBody>
      </p:sp>
      <p:pic>
        <p:nvPicPr>
          <p:cNvPr id="4" name="Picture 2" descr="Volunteer — Nourish LA / Nuestros Alimentos — Sharing the Harvest, Sowing  the Future">
            <a:extLst>
              <a:ext uri="{FF2B5EF4-FFF2-40B4-BE49-F238E27FC236}">
                <a16:creationId xmlns:a16="http://schemas.microsoft.com/office/drawing/2014/main" id="{B78A0C62-60B1-384D-3CC1-8CE6E1B71D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lifornia Endowment - The Futuro Media Group">
            <a:extLst>
              <a:ext uri="{FF2B5EF4-FFF2-40B4-BE49-F238E27FC236}">
                <a16:creationId xmlns:a16="http://schemas.microsoft.com/office/drawing/2014/main" id="{F5A4E8B7-E7A7-297E-1E88-8D855C373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216" y="-105300"/>
            <a:ext cx="4127500" cy="149568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7ACB542A-414D-7B21-C193-CB4EA4A6F3BD}"/>
              </a:ext>
            </a:extLst>
          </p:cNvPr>
          <p:cNvCxnSpPr/>
          <p:nvPr/>
        </p:nvCxnSpPr>
        <p:spPr>
          <a:xfrm>
            <a:off x="10380716" y="88900"/>
            <a:ext cx="0" cy="1638300"/>
          </a:xfrm>
          <a:prstGeom prst="line">
            <a:avLst/>
          </a:prstGeom>
          <a:ln>
            <a:solidFill>
              <a:srgbClr val="B71E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512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C714-BFCE-63B4-453A-B3F4164D5330}"/>
              </a:ext>
            </a:extLst>
          </p:cNvPr>
          <p:cNvSpPr>
            <a:spLocks noGrp="1"/>
          </p:cNvSpPr>
          <p:nvPr>
            <p:ph type="title"/>
          </p:nvPr>
        </p:nvSpPr>
        <p:spPr>
          <a:xfrm>
            <a:off x="1451580" y="804519"/>
            <a:ext cx="6841520" cy="1049235"/>
          </a:xfrm>
        </p:spPr>
        <p:txBody>
          <a:bodyPr/>
          <a:lstStyle/>
          <a:p>
            <a:r>
              <a:rPr lang="en-US" dirty="0"/>
              <a:t>Key Takeaways from our project</a:t>
            </a:r>
          </a:p>
        </p:txBody>
      </p:sp>
      <p:sp>
        <p:nvSpPr>
          <p:cNvPr id="3" name="Content Placeholder 2">
            <a:extLst>
              <a:ext uri="{FF2B5EF4-FFF2-40B4-BE49-F238E27FC236}">
                <a16:creationId xmlns:a16="http://schemas.microsoft.com/office/drawing/2014/main" id="{9EFD8B8E-D556-616A-6EDA-40AF87AC66CF}"/>
              </a:ext>
            </a:extLst>
          </p:cNvPr>
          <p:cNvSpPr>
            <a:spLocks noGrp="1"/>
          </p:cNvSpPr>
          <p:nvPr>
            <p:ph idx="1"/>
          </p:nvPr>
        </p:nvSpPr>
        <p:spPr>
          <a:xfrm>
            <a:off x="1451579" y="2015732"/>
            <a:ext cx="5863621" cy="3450613"/>
          </a:xfrm>
        </p:spPr>
        <p:txBody>
          <a:bodyPr>
            <a:normAutofit lnSpcReduction="10000"/>
          </a:bodyPr>
          <a:lstStyle/>
          <a:p>
            <a:r>
              <a:rPr lang="en-US" dirty="0"/>
              <a:t>Selfless Acts of Service Drive Community Change:  Without the continued help of people in LA, this operation could not be possible.</a:t>
            </a:r>
          </a:p>
          <a:p>
            <a:r>
              <a:rPr lang="en-US" dirty="0"/>
              <a:t>The Need is Real: Image is the line down the street from Sunday Distribution, 30 minutes before their truck unloaded.</a:t>
            </a:r>
          </a:p>
          <a:p>
            <a:r>
              <a:rPr lang="en-US" dirty="0"/>
              <a:t>Nourish LA’s Ability to Scale: If they get through their obstacle of a permanent space to operate, their business model suggests real ability to scale.</a:t>
            </a:r>
          </a:p>
          <a:p>
            <a:endParaRPr lang="en-US" dirty="0"/>
          </a:p>
        </p:txBody>
      </p:sp>
      <p:pic>
        <p:nvPicPr>
          <p:cNvPr id="4" name="Picture 2" descr="Volunteer — Nourish LA / Nuestros Alimentos — Sharing the Harvest, Sowing  the Future">
            <a:extLst>
              <a:ext uri="{FF2B5EF4-FFF2-40B4-BE49-F238E27FC236}">
                <a16:creationId xmlns:a16="http://schemas.microsoft.com/office/drawing/2014/main" id="{290B5AFC-21BA-6944-3F6E-0546BE46896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50417" y="0"/>
            <a:ext cx="1541583" cy="15184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oup of people walking on a sidewalk&#10;&#10;AI-generated content may be incorrect.">
            <a:extLst>
              <a:ext uri="{FF2B5EF4-FFF2-40B4-BE49-F238E27FC236}">
                <a16:creationId xmlns:a16="http://schemas.microsoft.com/office/drawing/2014/main" id="{AD51E7FE-C32A-5775-6B60-3862DDEC62E3}"/>
              </a:ext>
            </a:extLst>
          </p:cNvPr>
          <p:cNvPicPr>
            <a:picLocks noChangeAspect="1"/>
          </p:cNvPicPr>
          <p:nvPr/>
        </p:nvPicPr>
        <p:blipFill>
          <a:blip r:embed="rId3"/>
          <a:stretch>
            <a:fillRect/>
          </a:stretch>
        </p:blipFill>
        <p:spPr>
          <a:xfrm rot="5400000">
            <a:off x="7348066" y="2522959"/>
            <a:ext cx="4057820" cy="3043366"/>
          </a:xfrm>
          <a:prstGeom prst="rect">
            <a:avLst/>
          </a:prstGeom>
        </p:spPr>
      </p:pic>
      <p:pic>
        <p:nvPicPr>
          <p:cNvPr id="5" name="Picture 2" descr="California Endowment - The Futuro Media Group">
            <a:extLst>
              <a:ext uri="{FF2B5EF4-FFF2-40B4-BE49-F238E27FC236}">
                <a16:creationId xmlns:a16="http://schemas.microsoft.com/office/drawing/2014/main" id="{255DB77B-82E7-CCF3-ED77-4F58E84E6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216" y="-105300"/>
            <a:ext cx="4127500" cy="149568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B5F48077-8BE7-37A3-B722-727F6E632D26}"/>
              </a:ext>
            </a:extLst>
          </p:cNvPr>
          <p:cNvCxnSpPr/>
          <p:nvPr/>
        </p:nvCxnSpPr>
        <p:spPr>
          <a:xfrm>
            <a:off x="10380716" y="88900"/>
            <a:ext cx="0" cy="1638300"/>
          </a:xfrm>
          <a:prstGeom prst="line">
            <a:avLst/>
          </a:prstGeom>
          <a:ln>
            <a:solidFill>
              <a:srgbClr val="B71E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26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Thank you PNG transparent image download, size: 1080x1080px">
            <a:extLst>
              <a:ext uri="{FF2B5EF4-FFF2-40B4-BE49-F238E27FC236}">
                <a16:creationId xmlns:a16="http://schemas.microsoft.com/office/drawing/2014/main" id="{606D9313-8419-9232-06A3-C774E7C811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433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145</TotalTime>
  <Words>835</Words>
  <Application>Microsoft Macintosh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Nourish LA</vt:lpstr>
      <vt:lpstr>Introduction </vt:lpstr>
      <vt:lpstr>About Nourish la</vt:lpstr>
      <vt:lpstr>Structure and Leadership</vt:lpstr>
      <vt:lpstr>Organizational Culture</vt:lpstr>
      <vt:lpstr>Staffing and Human Resources</vt:lpstr>
      <vt:lpstr>Key Challenges </vt:lpstr>
      <vt:lpstr>Our Proposed Solution</vt:lpstr>
      <vt:lpstr>Implementation Plan</vt:lpstr>
      <vt:lpstr>Key Takeaways from our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Tupy, George</dc:creator>
  <cp:lastModifiedBy>Tupy, George</cp:lastModifiedBy>
  <cp:revision>3</cp:revision>
  <dcterms:created xsi:type="dcterms:W3CDTF">2025-12-05T04:45:23Z</dcterms:created>
  <dcterms:modified xsi:type="dcterms:W3CDTF">2026-01-09T02:38:39Z</dcterms:modified>
</cp:coreProperties>
</file>