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0" r:id="rId1"/>
  </p:sldMasterIdLst>
  <p:notesMasterIdLst>
    <p:notesMasterId r:id="rId31"/>
  </p:notesMasterIdLst>
  <p:sldIdLst>
    <p:sldId id="256" r:id="rId2"/>
    <p:sldId id="258" r:id="rId3"/>
    <p:sldId id="259" r:id="rId4"/>
    <p:sldId id="257" r:id="rId5"/>
    <p:sldId id="260" r:id="rId6"/>
    <p:sldId id="264" r:id="rId7"/>
    <p:sldId id="296" r:id="rId8"/>
    <p:sldId id="262" r:id="rId9"/>
    <p:sldId id="263" r:id="rId10"/>
    <p:sldId id="265" r:id="rId11"/>
    <p:sldId id="266" r:id="rId12"/>
    <p:sldId id="277" r:id="rId13"/>
    <p:sldId id="278" r:id="rId14"/>
    <p:sldId id="279" r:id="rId15"/>
    <p:sldId id="280" r:id="rId16"/>
    <p:sldId id="268" r:id="rId17"/>
    <p:sldId id="282" r:id="rId18"/>
    <p:sldId id="284" r:id="rId19"/>
    <p:sldId id="289" r:id="rId20"/>
    <p:sldId id="288" r:id="rId21"/>
    <p:sldId id="291" r:id="rId22"/>
    <p:sldId id="292" r:id="rId23"/>
    <p:sldId id="293" r:id="rId24"/>
    <p:sldId id="294" r:id="rId25"/>
    <p:sldId id="295" r:id="rId26"/>
    <p:sldId id="283" r:id="rId27"/>
    <p:sldId id="281" r:id="rId28"/>
    <p:sldId id="285" r:id="rId29"/>
    <p:sldId id="270" r:id="rId30"/>
  </p:sldIdLst>
  <p:sldSz cx="18288000" cy="10287000"/>
  <p:notesSz cx="6858000" cy="9144000"/>
  <p:embeddedFontLst>
    <p:embeddedFont>
      <p:font typeface="Arabic Typesetting" panose="03020402040406030203" pitchFamily="66" charset="-78"/>
      <p:regular r:id="rId32"/>
    </p:embeddedFont>
    <p:embeddedFont>
      <p:font typeface="Big Shoulders Display Bold" pitchFamily="2" charset="77"/>
      <p:regular r:id="rId33"/>
      <p:bold r:id="rId34"/>
    </p:embeddedFont>
    <p:embeddedFont>
      <p:font typeface="Neoneon" panose="02000503000000000000" pitchFamily="2" charset="0"/>
      <p:regular r:id="rId35"/>
    </p:embeddedFont>
    <p:embeddedFont>
      <p:font typeface="Norwester" pitchFamily="2" charset="0"/>
      <p:regular r:id="rId36"/>
    </p:embeddedFont>
    <p:embeddedFont>
      <p:font typeface="Open Sauce" pitchFamily="2" charset="77"/>
      <p:regular r:id="rId37"/>
    </p:embeddedFont>
    <p:embeddedFont>
      <p:font typeface="Yellowtail" panose="02000503000000000000" pitchFamily="2" charset="0"/>
      <p:regular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FF00"/>
    <a:srgbClr val="B879F1"/>
    <a:srgbClr val="61AEFF"/>
    <a:srgbClr val="8846D3"/>
    <a:srgbClr val="2BF7FF"/>
    <a:srgbClr val="9C01AF"/>
    <a:srgbClr val="DE00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86C499-C3AE-524A-8955-E0F6440088BC}" v="2" dt="2026-01-09T02:39:28.5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63"/>
    <p:restoredTop sz="94657"/>
  </p:normalViewPr>
  <p:slideViewPr>
    <p:cSldViewPr snapToGrid="0">
      <p:cViewPr varScale="1">
        <p:scale>
          <a:sx n="68" d="100"/>
          <a:sy n="68" d="100"/>
        </p:scale>
        <p:origin x="664"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4733DE-0793-F041-87DE-E14D99ED5051}" type="datetimeFigureOut">
              <a:rPr lang="en-US" smtClean="0"/>
              <a:t>1/10/26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1D243F-5CE3-E847-8BD6-FC9FECCBEFBF}" type="slidenum">
              <a:rPr lang="en-US" smtClean="0"/>
              <a:t>‹#›</a:t>
            </a:fld>
            <a:endParaRPr lang="en-US"/>
          </a:p>
        </p:txBody>
      </p:sp>
    </p:spTree>
    <p:extLst>
      <p:ext uri="{BB962C8B-B14F-4D97-AF65-F5344CB8AC3E}">
        <p14:creationId xmlns:p14="http://schemas.microsoft.com/office/powerpoint/2010/main" val="1653214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 In 2020, Callaway Golf Company acquired Topgolf for $2 billion, aiming to diversify its offerings and appeal to a broader, younger demographic .</a:t>
            </a:r>
          </a:p>
          <a:p>
            <a:r>
              <a:rPr lang="en-US"/>
              <a:t>- </a:t>
            </a:r>
          </a:p>
        </p:txBody>
      </p:sp>
      <p:sp>
        <p:nvSpPr>
          <p:cNvPr id="4" name="Slide Number Placeholder 3"/>
          <p:cNvSpPr>
            <a:spLocks noGrp="1"/>
          </p:cNvSpPr>
          <p:nvPr>
            <p:ph type="sldNum" sz="quarter" idx="5"/>
          </p:nvPr>
        </p:nvSpPr>
        <p:spPr/>
        <p:txBody>
          <a:bodyPr/>
          <a:lstStyle/>
          <a:p>
            <a:fld id="{361D243F-5CE3-E847-8BD6-FC9FECCBEFBF}" type="slidenum">
              <a:rPr lang="en-US" smtClean="0"/>
              <a:t>4</a:t>
            </a:fld>
            <a:endParaRPr lang="en-US"/>
          </a:p>
        </p:txBody>
      </p:sp>
    </p:spTree>
    <p:extLst>
      <p:ext uri="{BB962C8B-B14F-4D97-AF65-F5344CB8AC3E}">
        <p14:creationId xmlns:p14="http://schemas.microsoft.com/office/powerpoint/2010/main" val="1871808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1D243F-5CE3-E847-8BD6-FC9FECCBEFBF}" type="slidenum">
              <a:rPr lang="en-US" smtClean="0"/>
              <a:t>15</a:t>
            </a:fld>
            <a:endParaRPr lang="en-US"/>
          </a:p>
        </p:txBody>
      </p:sp>
    </p:spTree>
    <p:extLst>
      <p:ext uri="{BB962C8B-B14F-4D97-AF65-F5344CB8AC3E}">
        <p14:creationId xmlns:p14="http://schemas.microsoft.com/office/powerpoint/2010/main" val="1109413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4"/>
            <a:ext cx="137160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826163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681603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7"/>
            <a:ext cx="15773400" cy="4279106"/>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812935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38437"/>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38437"/>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18516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1/10/26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40773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pPr/>
              <a:t>1/10/26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785363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179027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682287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033921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797716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7"/>
            <a:ext cx="3943350" cy="871775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47687"/>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991011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38437"/>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B61BEF0D-F0BB-DE4B-95CE-6DB70DBA9567}" type="datetimeFigureOut">
              <a:rPr lang="en-US" smtClean="0"/>
              <a:pPr/>
              <a:t>1/10/26</a:t>
            </a:fld>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3360320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p:cNvGrpSpPr/>
        <p:nvPr/>
      </p:nvGrpSpPr>
      <p:grpSpPr>
        <a:xfrm>
          <a:off x="0" y="0"/>
          <a:ext cx="0" cy="0"/>
          <a:chOff x="0" y="0"/>
          <a:chExt cx="0" cy="0"/>
        </a:xfrm>
      </p:grpSpPr>
      <p:sp>
        <p:nvSpPr>
          <p:cNvPr id="2" name="Freeform 2"/>
          <p:cNvSpPr/>
          <p:nvPr/>
        </p:nvSpPr>
        <p:spPr>
          <a:xfrm>
            <a:off x="0" y="-5715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5" name="Freeform 5"/>
          <p:cNvSpPr/>
          <p:nvPr/>
        </p:nvSpPr>
        <p:spPr>
          <a:xfrm>
            <a:off x="2853349" y="2243514"/>
            <a:ext cx="11447425" cy="8213975"/>
          </a:xfrm>
          <a:custGeom>
            <a:avLst/>
            <a:gdLst/>
            <a:ahLst/>
            <a:cxnLst/>
            <a:rect l="l" t="t" r="r" b="b"/>
            <a:pathLst>
              <a:path w="11139898" h="8229600">
                <a:moveTo>
                  <a:pt x="0" y="0"/>
                </a:moveTo>
                <a:lnTo>
                  <a:pt x="11139898" y="0"/>
                </a:lnTo>
                <a:lnTo>
                  <a:pt x="11139898" y="8229600"/>
                </a:lnTo>
                <a:lnTo>
                  <a:pt x="0" y="8229600"/>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219840" y="1671739"/>
            <a:ext cx="18724046" cy="2996461"/>
          </a:xfrm>
          <a:prstGeom prst="rect">
            <a:avLst/>
          </a:prstGeom>
        </p:spPr>
        <p:txBody>
          <a:bodyPr wrap="square" lIns="0" tIns="0" rIns="0" bIns="0" rtlCol="0" anchor="t">
            <a:spAutoFit/>
          </a:bodyPr>
          <a:lstStyle/>
          <a:p>
            <a:pPr marL="0" lvl="0" indent="0" algn="ctr">
              <a:lnSpc>
                <a:spcPts val="26429"/>
              </a:lnSpc>
              <a:spcBef>
                <a:spcPct val="0"/>
              </a:spcBef>
            </a:pPr>
            <a:r>
              <a:rPr lang="en-US" sz="13900" b="1">
                <a:solidFill>
                  <a:srgbClr val="2BF6FF"/>
                </a:solidFill>
                <a:latin typeface="Big Shoulders Display Bold"/>
                <a:ea typeface="Big Shoulders Display Bold"/>
                <a:cs typeface="Big Shoulders Display Bold"/>
                <a:sym typeface="Big Shoulders Display Bold"/>
              </a:rPr>
              <a:t>Topgolf Expansion Model</a:t>
            </a:r>
          </a:p>
        </p:txBody>
      </p:sp>
      <p:sp>
        <p:nvSpPr>
          <p:cNvPr id="10" name="TextBox 10"/>
          <p:cNvSpPr txBox="1"/>
          <p:nvPr/>
        </p:nvSpPr>
        <p:spPr>
          <a:xfrm>
            <a:off x="5890871" y="9333551"/>
            <a:ext cx="12636763" cy="1166986"/>
          </a:xfrm>
          <a:prstGeom prst="rect">
            <a:avLst/>
          </a:prstGeom>
        </p:spPr>
        <p:txBody>
          <a:bodyPr wrap="square" lIns="0" tIns="0" rIns="0" bIns="0" rtlCol="0" anchor="t">
            <a:spAutoFit/>
          </a:bodyPr>
          <a:lstStyle/>
          <a:p>
            <a:pPr marL="0" lvl="0" indent="0" algn="ctr">
              <a:lnSpc>
                <a:spcPts val="9143"/>
              </a:lnSpc>
              <a:spcBef>
                <a:spcPct val="0"/>
              </a:spcBef>
            </a:pPr>
            <a:r>
              <a:rPr lang="en-US" sz="8312" spc="689">
                <a:solidFill>
                  <a:srgbClr val="FF78A5"/>
                </a:solidFill>
                <a:latin typeface="Neoneon"/>
                <a:ea typeface="Neoneon"/>
                <a:cs typeface="Neoneon"/>
                <a:sym typeface="Neoneon"/>
              </a:rPr>
              <a:t>Marketing Campaign</a:t>
            </a:r>
          </a:p>
        </p:txBody>
      </p:sp>
      <p:sp>
        <p:nvSpPr>
          <p:cNvPr id="11" name="TextBox 11"/>
          <p:cNvSpPr txBox="1"/>
          <p:nvPr/>
        </p:nvSpPr>
        <p:spPr>
          <a:xfrm>
            <a:off x="80198" y="4550367"/>
            <a:ext cx="2971799" cy="2309671"/>
          </a:xfrm>
          <a:prstGeom prst="rect">
            <a:avLst/>
          </a:prstGeom>
        </p:spPr>
        <p:txBody>
          <a:bodyPr wrap="square" lIns="0" tIns="0" rIns="0" bIns="0" rtlCol="0" anchor="t">
            <a:spAutoFit/>
          </a:bodyPr>
          <a:lstStyle/>
          <a:p>
            <a:pPr marL="0" lvl="0" indent="0" algn="l">
              <a:lnSpc>
                <a:spcPts val="20021"/>
              </a:lnSpc>
              <a:spcBef>
                <a:spcPct val="0"/>
              </a:spcBef>
            </a:pPr>
            <a:r>
              <a:rPr lang="en-US" sz="10600" dirty="0">
                <a:solidFill>
                  <a:srgbClr val="CFFF00"/>
                </a:solidFill>
                <a:latin typeface="Yellowtail"/>
                <a:ea typeface="Yellowtail"/>
                <a:cs typeface="Yellowtail"/>
                <a:sym typeface="Yellowtail"/>
              </a:rPr>
              <a:t>By:</a:t>
            </a:r>
          </a:p>
        </p:txBody>
      </p:sp>
      <p:sp>
        <p:nvSpPr>
          <p:cNvPr id="12" name="TextBox 11">
            <a:extLst>
              <a:ext uri="{FF2B5EF4-FFF2-40B4-BE49-F238E27FC236}">
                <a16:creationId xmlns:a16="http://schemas.microsoft.com/office/drawing/2014/main" id="{4CB84933-C15A-16ED-0D42-E414A049B7CA}"/>
              </a:ext>
            </a:extLst>
          </p:cNvPr>
          <p:cNvSpPr txBox="1"/>
          <p:nvPr/>
        </p:nvSpPr>
        <p:spPr>
          <a:xfrm>
            <a:off x="1794698" y="5683678"/>
            <a:ext cx="16264702" cy="2309671"/>
          </a:xfrm>
          <a:prstGeom prst="rect">
            <a:avLst/>
          </a:prstGeom>
        </p:spPr>
        <p:txBody>
          <a:bodyPr wrap="square" lIns="0" tIns="0" rIns="0" bIns="0" rtlCol="0" anchor="t">
            <a:spAutoFit/>
          </a:bodyPr>
          <a:lstStyle/>
          <a:p>
            <a:pPr marL="0" lvl="0" indent="0" algn="l">
              <a:lnSpc>
                <a:spcPts val="20021"/>
              </a:lnSpc>
              <a:spcBef>
                <a:spcPct val="0"/>
              </a:spcBef>
            </a:pPr>
            <a:r>
              <a:rPr lang="en-US" sz="10600" dirty="0">
                <a:solidFill>
                  <a:srgbClr val="CFFF00"/>
                </a:solidFill>
                <a:latin typeface="Yellowtail"/>
                <a:ea typeface="Yellowtail"/>
                <a:cs typeface="Yellowtail"/>
                <a:sym typeface="Yellowtail"/>
              </a:rPr>
              <a:t>George Tupy, Marketing Director</a:t>
            </a:r>
          </a:p>
        </p:txBody>
      </p:sp>
      <p:pic>
        <p:nvPicPr>
          <p:cNvPr id="1026" name="Picture 2" descr="TopGolf 2024 Fundraiser | Auburn Hills, MI">
            <a:extLst>
              <a:ext uri="{FF2B5EF4-FFF2-40B4-BE49-F238E27FC236}">
                <a16:creationId xmlns:a16="http://schemas.microsoft.com/office/drawing/2014/main" id="{6C8AECD5-E575-1FEB-333E-47729C85E5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3" y="250812"/>
            <a:ext cx="3518445" cy="197912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0">
            <a:extLst>
              <a:ext uri="{FF2B5EF4-FFF2-40B4-BE49-F238E27FC236}">
                <a16:creationId xmlns:a16="http://schemas.microsoft.com/office/drawing/2014/main" id="{995BB7CD-C407-4FF5-459B-918BF1E8482C}"/>
              </a:ext>
            </a:extLst>
          </p:cNvPr>
          <p:cNvSpPr txBox="1"/>
          <p:nvPr/>
        </p:nvSpPr>
        <p:spPr>
          <a:xfrm>
            <a:off x="2823802" y="815588"/>
            <a:ext cx="12636763" cy="1299971"/>
          </a:xfrm>
          <a:prstGeom prst="rect">
            <a:avLst/>
          </a:prstGeom>
        </p:spPr>
        <p:txBody>
          <a:bodyPr wrap="square" lIns="0" tIns="0" rIns="0" bIns="0" rtlCol="0" anchor="t">
            <a:spAutoFit/>
          </a:bodyPr>
          <a:lstStyle/>
          <a:p>
            <a:pPr marL="0" lvl="0" indent="0" algn="ctr">
              <a:lnSpc>
                <a:spcPts val="9143"/>
              </a:lnSpc>
              <a:spcBef>
                <a:spcPct val="0"/>
              </a:spcBef>
            </a:pPr>
            <a:r>
              <a:rPr lang="en-US" sz="13800" spc="689">
                <a:solidFill>
                  <a:srgbClr val="FF78A5"/>
                </a:solidFill>
                <a:latin typeface="Neoneon"/>
                <a:ea typeface="Neoneon"/>
                <a:cs typeface="Neoneon"/>
                <a:sym typeface="Neoneon"/>
              </a:rPr>
              <a:t>TopSports</a:t>
            </a:r>
          </a:p>
        </p:txBody>
      </p:sp>
      <p:pic>
        <p:nvPicPr>
          <p:cNvPr id="4" name="Picture 2" descr="TopGolf 2024 Fundraiser | Auburn Hills, MI">
            <a:extLst>
              <a:ext uri="{FF2B5EF4-FFF2-40B4-BE49-F238E27FC236}">
                <a16:creationId xmlns:a16="http://schemas.microsoft.com/office/drawing/2014/main" id="{EEC48B17-F5EE-21A7-7846-997E78868C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40955" y="194039"/>
            <a:ext cx="3518445" cy="19791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dissolve">
                                      <p:cBhvr>
                                        <p:cTn id="13" dur="500"/>
                                        <p:tgtEl>
                                          <p:spTgt spid="1026"/>
                                        </p:tgtEl>
                                      </p:cBhvr>
                                    </p:animEffect>
                                  </p:childTnLst>
                                </p:cTn>
                              </p:par>
                              <p:par>
                                <p:cTn id="14" presetID="9"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dissolve">
                                      <p:cBhvr>
                                        <p:cTn id="24" dur="500"/>
                                        <p:tgtEl>
                                          <p:spTgt spid="11"/>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5" name="TextBox 5"/>
          <p:cNvSpPr txBox="1"/>
          <p:nvPr/>
        </p:nvSpPr>
        <p:spPr>
          <a:xfrm>
            <a:off x="6180784" y="4894523"/>
            <a:ext cx="5935839" cy="487313"/>
          </a:xfrm>
          <a:prstGeom prst="rect">
            <a:avLst/>
          </a:prstGeom>
        </p:spPr>
        <p:txBody>
          <a:bodyPr wrap="square"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Opportunity Analysis/Strategy</a:t>
            </a:r>
          </a:p>
        </p:txBody>
      </p:sp>
      <p:sp>
        <p:nvSpPr>
          <p:cNvPr id="6" name="TextBox 6"/>
          <p:cNvSpPr txBox="1"/>
          <p:nvPr/>
        </p:nvSpPr>
        <p:spPr>
          <a:xfrm>
            <a:off x="7155120" y="5381836"/>
            <a:ext cx="3794478" cy="833818"/>
          </a:xfrm>
          <a:prstGeom prst="rect">
            <a:avLst/>
          </a:prstGeom>
        </p:spPr>
        <p:txBody>
          <a:bodyPr wrap="square" lIns="0" tIns="0" rIns="0" bIns="0" rtlCol="0" anchor="t">
            <a:spAutoFit/>
          </a:bodyPr>
          <a:lstStyle/>
          <a:p>
            <a:pPr marL="0" lvl="0" indent="0" algn="ctr">
              <a:lnSpc>
                <a:spcPts val="3359"/>
              </a:lnSpc>
              <a:spcBef>
                <a:spcPct val="0"/>
              </a:spcBef>
            </a:pPr>
            <a:r>
              <a:rPr lang="en-US" sz="2400">
                <a:solidFill>
                  <a:srgbClr val="FFFFFF"/>
                </a:solidFill>
                <a:latin typeface="Open Sauce"/>
                <a:ea typeface="Open Sauce"/>
                <a:cs typeface="Open Sauce"/>
                <a:sym typeface="Open Sauce"/>
              </a:rPr>
              <a:t>Competitive Landscape and SWOT Analysis </a:t>
            </a:r>
          </a:p>
        </p:txBody>
      </p:sp>
      <p:sp>
        <p:nvSpPr>
          <p:cNvPr id="7" name="TextBox 7"/>
          <p:cNvSpPr txBox="1"/>
          <p:nvPr/>
        </p:nvSpPr>
        <p:spPr>
          <a:xfrm>
            <a:off x="954450" y="4901943"/>
            <a:ext cx="4684350" cy="487313"/>
          </a:xfrm>
          <a:prstGeom prst="rect">
            <a:avLst/>
          </a:prstGeom>
        </p:spPr>
        <p:txBody>
          <a:bodyPr wrap="square"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Introduction to our brand</a:t>
            </a:r>
          </a:p>
        </p:txBody>
      </p:sp>
      <p:sp>
        <p:nvSpPr>
          <p:cNvPr id="8" name="TextBox 8"/>
          <p:cNvSpPr txBox="1"/>
          <p:nvPr/>
        </p:nvSpPr>
        <p:spPr>
          <a:xfrm>
            <a:off x="1374666" y="5430793"/>
            <a:ext cx="3306074" cy="833818"/>
          </a:xfrm>
          <a:prstGeom prst="rect">
            <a:avLst/>
          </a:prstGeom>
        </p:spPr>
        <p:txBody>
          <a:bodyPr lIns="0" tIns="0" rIns="0" bIns="0" rtlCol="0" anchor="t">
            <a:spAutoFit/>
          </a:bodyPr>
          <a:lstStyle/>
          <a:p>
            <a:pPr marL="0" lvl="0" indent="0" algn="ctr">
              <a:lnSpc>
                <a:spcPts val="3359"/>
              </a:lnSpc>
              <a:spcBef>
                <a:spcPct val="0"/>
              </a:spcBef>
            </a:pPr>
            <a:r>
              <a:rPr lang="en-US" sz="2400">
                <a:solidFill>
                  <a:srgbClr val="FFFFFF"/>
                </a:solidFill>
                <a:latin typeface="Open Sauce"/>
                <a:ea typeface="Open Sauce"/>
                <a:cs typeface="Open Sauce"/>
                <a:sym typeface="Open Sauce"/>
              </a:rPr>
              <a:t>Overview of our expansion proposition</a:t>
            </a:r>
          </a:p>
        </p:txBody>
      </p:sp>
      <p:sp>
        <p:nvSpPr>
          <p:cNvPr id="10" name="TextBox 10"/>
          <p:cNvSpPr txBox="1"/>
          <p:nvPr/>
        </p:nvSpPr>
        <p:spPr>
          <a:xfrm>
            <a:off x="13445417" y="5377025"/>
            <a:ext cx="3537738" cy="833818"/>
          </a:xfrm>
          <a:prstGeom prst="rect">
            <a:avLst/>
          </a:prstGeom>
        </p:spPr>
        <p:txBody>
          <a:bodyPr wrap="square" lIns="0" tIns="0" rIns="0" bIns="0" rtlCol="0" anchor="t">
            <a:spAutoFit/>
          </a:bodyPr>
          <a:lstStyle/>
          <a:p>
            <a:pPr marL="0" lvl="0" indent="0" algn="ctr">
              <a:lnSpc>
                <a:spcPts val="3359"/>
              </a:lnSpc>
              <a:spcBef>
                <a:spcPct val="0"/>
              </a:spcBef>
            </a:pPr>
            <a:r>
              <a:rPr lang="en-US" sz="2400">
                <a:solidFill>
                  <a:srgbClr val="FFFFFF"/>
                </a:solidFill>
                <a:latin typeface="Open Sauce"/>
                <a:ea typeface="Open Sauce"/>
                <a:cs typeface="Open Sauce"/>
                <a:sym typeface="Open Sauce"/>
              </a:rPr>
              <a:t>Our Field Research and Selling Proposition </a:t>
            </a:r>
          </a:p>
        </p:txBody>
      </p:sp>
      <p:sp>
        <p:nvSpPr>
          <p:cNvPr id="11" name="TextBox 11"/>
          <p:cNvSpPr txBox="1"/>
          <p:nvPr/>
        </p:nvSpPr>
        <p:spPr>
          <a:xfrm>
            <a:off x="2408528" y="1445339"/>
            <a:ext cx="13287662" cy="1421279"/>
          </a:xfrm>
          <a:prstGeom prst="rect">
            <a:avLst/>
          </a:prstGeom>
        </p:spPr>
        <p:txBody>
          <a:bodyPr lIns="0" tIns="0" rIns="0" bIns="0" rtlCol="0" anchor="t">
            <a:spAutoFit/>
          </a:bodyPr>
          <a:lstStyle/>
          <a:p>
            <a:pPr marL="0" lvl="0" indent="0" algn="ctr">
              <a:lnSpc>
                <a:spcPts val="10999"/>
              </a:lnSpc>
              <a:spcBef>
                <a:spcPct val="0"/>
              </a:spcBef>
            </a:pPr>
            <a:r>
              <a:rPr lang="en-US" sz="9999" b="1">
                <a:solidFill>
                  <a:srgbClr val="2BF6FF"/>
                </a:solidFill>
                <a:latin typeface="Big Shoulders Display Bold"/>
                <a:ea typeface="Big Shoulders Display Bold"/>
                <a:cs typeface="Big Shoulders Display Bold"/>
                <a:sym typeface="Big Shoulders Display Bold"/>
              </a:rPr>
              <a:t>Table of contents</a:t>
            </a:r>
          </a:p>
        </p:txBody>
      </p:sp>
      <p:sp>
        <p:nvSpPr>
          <p:cNvPr id="12" name="TextBox 12"/>
          <p:cNvSpPr txBox="1"/>
          <p:nvPr/>
        </p:nvSpPr>
        <p:spPr>
          <a:xfrm>
            <a:off x="2544689" y="3008829"/>
            <a:ext cx="966028" cy="2421964"/>
          </a:xfrm>
          <a:prstGeom prst="rect">
            <a:avLst/>
          </a:prstGeom>
        </p:spPr>
        <p:txBody>
          <a:bodyPr lIns="0" tIns="0" rIns="0" bIns="0" rtlCol="0" anchor="t">
            <a:spAutoFit/>
          </a:bodyPr>
          <a:lstStyle/>
          <a:p>
            <a:pPr marL="0" lvl="0" indent="0" algn="l">
              <a:lnSpc>
                <a:spcPts val="17599"/>
              </a:lnSpc>
              <a:spcBef>
                <a:spcPct val="0"/>
              </a:spcBef>
            </a:pPr>
            <a:r>
              <a:rPr lang="en-US" sz="15999">
                <a:solidFill>
                  <a:srgbClr val="FF4F63"/>
                </a:solidFill>
                <a:latin typeface="Neoneon"/>
                <a:ea typeface="Neoneon"/>
                <a:cs typeface="Neoneon"/>
                <a:sym typeface="Neoneon"/>
              </a:rPr>
              <a:t>1</a:t>
            </a:r>
          </a:p>
        </p:txBody>
      </p:sp>
      <p:sp>
        <p:nvSpPr>
          <p:cNvPr id="13" name="TextBox 13"/>
          <p:cNvSpPr txBox="1"/>
          <p:nvPr/>
        </p:nvSpPr>
        <p:spPr>
          <a:xfrm>
            <a:off x="8569345" y="3013332"/>
            <a:ext cx="966028" cy="2421964"/>
          </a:xfrm>
          <a:prstGeom prst="rect">
            <a:avLst/>
          </a:prstGeom>
        </p:spPr>
        <p:txBody>
          <a:bodyPr lIns="0" tIns="0" rIns="0" bIns="0" rtlCol="0" anchor="t">
            <a:spAutoFit/>
          </a:bodyPr>
          <a:lstStyle/>
          <a:p>
            <a:pPr marL="0" lvl="0" indent="0" algn="l">
              <a:lnSpc>
                <a:spcPts val="17599"/>
              </a:lnSpc>
              <a:spcBef>
                <a:spcPct val="0"/>
              </a:spcBef>
            </a:pPr>
            <a:r>
              <a:rPr lang="en-US" sz="15999">
                <a:solidFill>
                  <a:srgbClr val="FF4F63"/>
                </a:solidFill>
                <a:latin typeface="Neoneon"/>
                <a:ea typeface="Neoneon"/>
                <a:cs typeface="Neoneon"/>
                <a:sym typeface="Neoneon"/>
              </a:rPr>
              <a:t>2</a:t>
            </a:r>
          </a:p>
        </p:txBody>
      </p:sp>
      <p:sp>
        <p:nvSpPr>
          <p:cNvPr id="14" name="TextBox 14"/>
          <p:cNvSpPr txBox="1"/>
          <p:nvPr/>
        </p:nvSpPr>
        <p:spPr>
          <a:xfrm>
            <a:off x="14731273" y="3008829"/>
            <a:ext cx="966028" cy="2421964"/>
          </a:xfrm>
          <a:prstGeom prst="rect">
            <a:avLst/>
          </a:prstGeom>
        </p:spPr>
        <p:txBody>
          <a:bodyPr lIns="0" tIns="0" rIns="0" bIns="0" rtlCol="0" anchor="t">
            <a:spAutoFit/>
          </a:bodyPr>
          <a:lstStyle/>
          <a:p>
            <a:pPr marL="0" lvl="0" indent="0" algn="l">
              <a:lnSpc>
                <a:spcPts val="17599"/>
              </a:lnSpc>
              <a:spcBef>
                <a:spcPct val="0"/>
              </a:spcBef>
            </a:pPr>
            <a:r>
              <a:rPr lang="en-US" sz="15999">
                <a:solidFill>
                  <a:srgbClr val="FF4F63"/>
                </a:solidFill>
                <a:latin typeface="Neoneon"/>
                <a:ea typeface="Neoneon"/>
                <a:cs typeface="Neoneon"/>
                <a:sym typeface="Neoneon"/>
              </a:rPr>
              <a:t>3</a:t>
            </a:r>
          </a:p>
        </p:txBody>
      </p:sp>
      <p:sp>
        <p:nvSpPr>
          <p:cNvPr id="18" name="TextBox 13">
            <a:extLst>
              <a:ext uri="{FF2B5EF4-FFF2-40B4-BE49-F238E27FC236}">
                <a16:creationId xmlns:a16="http://schemas.microsoft.com/office/drawing/2014/main" id="{ADB8764E-65D0-7873-E89C-A753FFA7EA8E}"/>
              </a:ext>
            </a:extLst>
          </p:cNvPr>
          <p:cNvSpPr txBox="1"/>
          <p:nvPr/>
        </p:nvSpPr>
        <p:spPr>
          <a:xfrm>
            <a:off x="2392128" y="6264611"/>
            <a:ext cx="966028" cy="2257028"/>
          </a:xfrm>
          <a:prstGeom prst="rect">
            <a:avLst/>
          </a:prstGeom>
        </p:spPr>
        <p:txBody>
          <a:bodyPr lIns="0" tIns="0" rIns="0" bIns="0" rtlCol="0" anchor="t">
            <a:spAutoFit/>
          </a:bodyPr>
          <a:lstStyle/>
          <a:p>
            <a:pPr marL="0" lvl="0" indent="0" algn="l">
              <a:lnSpc>
                <a:spcPts val="17599"/>
              </a:lnSpc>
              <a:spcBef>
                <a:spcPct val="0"/>
              </a:spcBef>
            </a:pPr>
            <a:r>
              <a:rPr lang="en-US" sz="15999">
                <a:solidFill>
                  <a:srgbClr val="FF4F63"/>
                </a:solidFill>
                <a:latin typeface="Neoneon"/>
                <a:ea typeface="Neoneon"/>
                <a:cs typeface="Neoneon"/>
                <a:sym typeface="Neoneon"/>
              </a:rPr>
              <a:t>4</a:t>
            </a:r>
          </a:p>
        </p:txBody>
      </p:sp>
      <p:sp>
        <p:nvSpPr>
          <p:cNvPr id="24" name="TextBox 5">
            <a:extLst>
              <a:ext uri="{FF2B5EF4-FFF2-40B4-BE49-F238E27FC236}">
                <a16:creationId xmlns:a16="http://schemas.microsoft.com/office/drawing/2014/main" id="{7D8AA0BD-63E3-593F-3AC7-44DD720419C9}"/>
              </a:ext>
            </a:extLst>
          </p:cNvPr>
          <p:cNvSpPr txBox="1"/>
          <p:nvPr/>
        </p:nvSpPr>
        <p:spPr>
          <a:xfrm>
            <a:off x="12246367" y="4905163"/>
            <a:ext cx="5935839" cy="487313"/>
          </a:xfrm>
          <a:prstGeom prst="rect">
            <a:avLst/>
          </a:prstGeom>
        </p:spPr>
        <p:txBody>
          <a:bodyPr wrap="square"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Consumer Insights/Positioning</a:t>
            </a:r>
          </a:p>
        </p:txBody>
      </p:sp>
      <p:sp>
        <p:nvSpPr>
          <p:cNvPr id="25" name="TextBox 13">
            <a:extLst>
              <a:ext uri="{FF2B5EF4-FFF2-40B4-BE49-F238E27FC236}">
                <a16:creationId xmlns:a16="http://schemas.microsoft.com/office/drawing/2014/main" id="{86011235-4B7C-7689-905D-10FDB6148159}"/>
              </a:ext>
            </a:extLst>
          </p:cNvPr>
          <p:cNvSpPr txBox="1"/>
          <p:nvPr/>
        </p:nvSpPr>
        <p:spPr>
          <a:xfrm>
            <a:off x="8660986" y="6210843"/>
            <a:ext cx="966028" cy="2257028"/>
          </a:xfrm>
          <a:prstGeom prst="rect">
            <a:avLst/>
          </a:prstGeom>
        </p:spPr>
        <p:txBody>
          <a:bodyPr lIns="0" tIns="0" rIns="0" bIns="0" rtlCol="0" anchor="t">
            <a:spAutoFit/>
          </a:bodyPr>
          <a:lstStyle/>
          <a:p>
            <a:pPr marL="0" lvl="0" indent="0" algn="l">
              <a:lnSpc>
                <a:spcPts val="17599"/>
              </a:lnSpc>
              <a:spcBef>
                <a:spcPct val="0"/>
              </a:spcBef>
            </a:pPr>
            <a:r>
              <a:rPr lang="en-US" sz="15999">
                <a:solidFill>
                  <a:srgbClr val="FF4F63"/>
                </a:solidFill>
                <a:latin typeface="Neoneon"/>
                <a:ea typeface="Neoneon"/>
                <a:cs typeface="Neoneon"/>
                <a:sym typeface="Neoneon"/>
              </a:rPr>
              <a:t>5</a:t>
            </a:r>
          </a:p>
        </p:txBody>
      </p:sp>
      <p:sp>
        <p:nvSpPr>
          <p:cNvPr id="26" name="TextBox 13">
            <a:extLst>
              <a:ext uri="{FF2B5EF4-FFF2-40B4-BE49-F238E27FC236}">
                <a16:creationId xmlns:a16="http://schemas.microsoft.com/office/drawing/2014/main" id="{2EA5E15F-3E79-271B-9493-57CD52E1912F}"/>
              </a:ext>
            </a:extLst>
          </p:cNvPr>
          <p:cNvSpPr txBox="1"/>
          <p:nvPr/>
        </p:nvSpPr>
        <p:spPr>
          <a:xfrm>
            <a:off x="14929844" y="6210843"/>
            <a:ext cx="966028" cy="2257028"/>
          </a:xfrm>
          <a:prstGeom prst="rect">
            <a:avLst/>
          </a:prstGeom>
        </p:spPr>
        <p:txBody>
          <a:bodyPr lIns="0" tIns="0" rIns="0" bIns="0" rtlCol="0" anchor="t">
            <a:spAutoFit/>
          </a:bodyPr>
          <a:lstStyle/>
          <a:p>
            <a:pPr marL="0" lvl="0" indent="0" algn="l">
              <a:lnSpc>
                <a:spcPts val="17599"/>
              </a:lnSpc>
              <a:spcBef>
                <a:spcPct val="0"/>
              </a:spcBef>
            </a:pPr>
            <a:r>
              <a:rPr lang="en-US" sz="15999">
                <a:solidFill>
                  <a:srgbClr val="FF4F63"/>
                </a:solidFill>
                <a:latin typeface="Neoneon"/>
                <a:ea typeface="Neoneon"/>
                <a:cs typeface="Neoneon"/>
                <a:sym typeface="Neoneon"/>
              </a:rPr>
              <a:t>6</a:t>
            </a:r>
          </a:p>
        </p:txBody>
      </p:sp>
      <p:sp>
        <p:nvSpPr>
          <p:cNvPr id="27" name="TextBox 7">
            <a:extLst>
              <a:ext uri="{FF2B5EF4-FFF2-40B4-BE49-F238E27FC236}">
                <a16:creationId xmlns:a16="http://schemas.microsoft.com/office/drawing/2014/main" id="{E308520E-9ED3-F2A5-403E-9543682B21A3}"/>
              </a:ext>
            </a:extLst>
          </p:cNvPr>
          <p:cNvSpPr txBox="1"/>
          <p:nvPr/>
        </p:nvSpPr>
        <p:spPr>
          <a:xfrm>
            <a:off x="-187222" y="8075863"/>
            <a:ext cx="6629400" cy="487313"/>
          </a:xfrm>
          <a:prstGeom prst="rect">
            <a:avLst/>
          </a:prstGeom>
        </p:spPr>
        <p:txBody>
          <a:bodyPr wrap="square"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Communication objectives</a:t>
            </a:r>
          </a:p>
        </p:txBody>
      </p:sp>
      <p:sp>
        <p:nvSpPr>
          <p:cNvPr id="28" name="TextBox 7">
            <a:extLst>
              <a:ext uri="{FF2B5EF4-FFF2-40B4-BE49-F238E27FC236}">
                <a16:creationId xmlns:a16="http://schemas.microsoft.com/office/drawing/2014/main" id="{6229F33B-D60A-D561-9C1C-3929DAE06579}"/>
              </a:ext>
            </a:extLst>
          </p:cNvPr>
          <p:cNvSpPr txBox="1"/>
          <p:nvPr/>
        </p:nvSpPr>
        <p:spPr>
          <a:xfrm>
            <a:off x="6945881" y="8077824"/>
            <a:ext cx="4396237" cy="487313"/>
          </a:xfrm>
          <a:prstGeom prst="rect">
            <a:avLst/>
          </a:prstGeom>
        </p:spPr>
        <p:txBody>
          <a:bodyPr wrap="square"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Creative Media Strategy</a:t>
            </a:r>
          </a:p>
        </p:txBody>
      </p:sp>
      <p:sp>
        <p:nvSpPr>
          <p:cNvPr id="29" name="TextBox 7">
            <a:extLst>
              <a:ext uri="{FF2B5EF4-FFF2-40B4-BE49-F238E27FC236}">
                <a16:creationId xmlns:a16="http://schemas.microsoft.com/office/drawing/2014/main" id="{2EA75B5F-13B8-8143-FFA0-91E48D2204ED}"/>
              </a:ext>
            </a:extLst>
          </p:cNvPr>
          <p:cNvSpPr txBox="1"/>
          <p:nvPr/>
        </p:nvSpPr>
        <p:spPr>
          <a:xfrm>
            <a:off x="13490562" y="8075094"/>
            <a:ext cx="3844591" cy="487313"/>
          </a:xfrm>
          <a:prstGeom prst="rect">
            <a:avLst/>
          </a:prstGeom>
        </p:spPr>
        <p:txBody>
          <a:bodyPr wrap="square"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Performance Metrics</a:t>
            </a:r>
          </a:p>
        </p:txBody>
      </p:sp>
      <p:sp>
        <p:nvSpPr>
          <p:cNvPr id="30" name="TextBox 6">
            <a:extLst>
              <a:ext uri="{FF2B5EF4-FFF2-40B4-BE49-F238E27FC236}">
                <a16:creationId xmlns:a16="http://schemas.microsoft.com/office/drawing/2014/main" id="{FB3FB8D7-91E9-9DF4-2BBC-70DEBA88F62E}"/>
              </a:ext>
            </a:extLst>
          </p:cNvPr>
          <p:cNvSpPr txBox="1"/>
          <p:nvPr/>
        </p:nvSpPr>
        <p:spPr>
          <a:xfrm>
            <a:off x="1130464" y="8562407"/>
            <a:ext cx="3794478" cy="833818"/>
          </a:xfrm>
          <a:prstGeom prst="rect">
            <a:avLst/>
          </a:prstGeom>
        </p:spPr>
        <p:txBody>
          <a:bodyPr wrap="square" lIns="0" tIns="0" rIns="0" bIns="0" rtlCol="0" anchor="t">
            <a:spAutoFit/>
          </a:bodyPr>
          <a:lstStyle/>
          <a:p>
            <a:pPr marL="0" lvl="0" indent="0" algn="ctr">
              <a:lnSpc>
                <a:spcPts val="3359"/>
              </a:lnSpc>
              <a:spcBef>
                <a:spcPct val="0"/>
              </a:spcBef>
            </a:pPr>
            <a:r>
              <a:rPr lang="en-US" sz="2400">
                <a:solidFill>
                  <a:srgbClr val="FFFFFF"/>
                </a:solidFill>
                <a:latin typeface="Open Sauce"/>
                <a:ea typeface="Open Sauce"/>
                <a:cs typeface="Open Sauce"/>
                <a:sym typeface="Open Sauce"/>
              </a:rPr>
              <a:t>SMART Goals and Reach to Target Consumer</a:t>
            </a:r>
          </a:p>
        </p:txBody>
      </p:sp>
      <p:sp>
        <p:nvSpPr>
          <p:cNvPr id="31" name="TextBox 6">
            <a:extLst>
              <a:ext uri="{FF2B5EF4-FFF2-40B4-BE49-F238E27FC236}">
                <a16:creationId xmlns:a16="http://schemas.microsoft.com/office/drawing/2014/main" id="{D371E7BE-6339-BF67-40D7-9E77054AC113}"/>
              </a:ext>
            </a:extLst>
          </p:cNvPr>
          <p:cNvSpPr txBox="1"/>
          <p:nvPr/>
        </p:nvSpPr>
        <p:spPr>
          <a:xfrm>
            <a:off x="7246760" y="8562407"/>
            <a:ext cx="3794478" cy="833818"/>
          </a:xfrm>
          <a:prstGeom prst="rect">
            <a:avLst/>
          </a:prstGeom>
        </p:spPr>
        <p:txBody>
          <a:bodyPr wrap="square" lIns="0" tIns="0" rIns="0" bIns="0" rtlCol="0" anchor="t">
            <a:spAutoFit/>
          </a:bodyPr>
          <a:lstStyle/>
          <a:p>
            <a:pPr marL="0" lvl="0" indent="0" algn="ctr">
              <a:lnSpc>
                <a:spcPts val="3359"/>
              </a:lnSpc>
              <a:spcBef>
                <a:spcPct val="0"/>
              </a:spcBef>
            </a:pPr>
            <a:r>
              <a:rPr lang="en-US" sz="2400">
                <a:solidFill>
                  <a:srgbClr val="FFFFFF"/>
                </a:solidFill>
                <a:latin typeface="Open Sauce"/>
                <a:ea typeface="Open Sauce"/>
                <a:cs typeface="Open Sauce"/>
                <a:sym typeface="Open Sauce"/>
              </a:rPr>
              <a:t>Creative Plan and 6 Month Media Campaign</a:t>
            </a:r>
          </a:p>
        </p:txBody>
      </p:sp>
      <p:sp>
        <p:nvSpPr>
          <p:cNvPr id="32" name="TextBox 6">
            <a:extLst>
              <a:ext uri="{FF2B5EF4-FFF2-40B4-BE49-F238E27FC236}">
                <a16:creationId xmlns:a16="http://schemas.microsoft.com/office/drawing/2014/main" id="{FE14CB11-98AA-CFBC-6F1A-52BC0E674BCD}"/>
              </a:ext>
            </a:extLst>
          </p:cNvPr>
          <p:cNvSpPr txBox="1"/>
          <p:nvPr/>
        </p:nvSpPr>
        <p:spPr>
          <a:xfrm>
            <a:off x="13606753" y="8562407"/>
            <a:ext cx="3794478" cy="833818"/>
          </a:xfrm>
          <a:prstGeom prst="rect">
            <a:avLst/>
          </a:prstGeom>
        </p:spPr>
        <p:txBody>
          <a:bodyPr wrap="square" lIns="0" tIns="0" rIns="0" bIns="0" rtlCol="0" anchor="t">
            <a:spAutoFit/>
          </a:bodyPr>
          <a:lstStyle/>
          <a:p>
            <a:pPr marL="0" lvl="0" indent="0" algn="ctr">
              <a:lnSpc>
                <a:spcPts val="3359"/>
              </a:lnSpc>
              <a:spcBef>
                <a:spcPct val="0"/>
              </a:spcBef>
            </a:pPr>
            <a:r>
              <a:rPr lang="en-US" sz="2400">
                <a:solidFill>
                  <a:srgbClr val="FFFFFF"/>
                </a:solidFill>
                <a:latin typeface="Open Sauce"/>
                <a:ea typeface="Open Sauce"/>
                <a:cs typeface="Open Sauce"/>
                <a:sym typeface="Open Sauce"/>
              </a:rPr>
              <a:t>KPI’s and Measuring Our Success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heckerboard(across)">
                                      <p:cBhvr>
                                        <p:cTn id="10" dur="500"/>
                                        <p:tgtEl>
                                          <p:spTgt spid="13"/>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checkerboard(across)">
                                      <p:cBhvr>
                                        <p:cTn id="13" dur="500"/>
                                        <p:tgtEl>
                                          <p:spTgt spid="14"/>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checkerboard(across)">
                                      <p:cBhvr>
                                        <p:cTn id="16" dur="500"/>
                                        <p:tgtEl>
                                          <p:spTgt spid="18"/>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checkerboard(across)">
                                      <p:cBhvr>
                                        <p:cTn id="19" dur="500"/>
                                        <p:tgtEl>
                                          <p:spTgt spid="25"/>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checkerboard(across)">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dissolv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ssolve">
                                      <p:cBhvr>
                                        <p:cTn id="35" dur="500"/>
                                        <p:tgtEl>
                                          <p:spTgt spid="5"/>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dissolve">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dissolve">
                                      <p:cBhvr>
                                        <p:cTn id="43" dur="500"/>
                                        <p:tgtEl>
                                          <p:spTgt spid="24"/>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dissolve">
                                      <p:cBhvr>
                                        <p:cTn id="46" dur="5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dissolve">
                                      <p:cBhvr>
                                        <p:cTn id="51" dur="500"/>
                                        <p:tgtEl>
                                          <p:spTgt spid="27"/>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dissolve">
                                      <p:cBhvr>
                                        <p:cTn id="54" dur="500"/>
                                        <p:tgtEl>
                                          <p:spTgt spid="30"/>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dissolve">
                                      <p:cBhvr>
                                        <p:cTn id="59" dur="500"/>
                                        <p:tgtEl>
                                          <p:spTgt spid="28"/>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dissolve">
                                      <p:cBhvr>
                                        <p:cTn id="62" dur="5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dissolve">
                                      <p:cBhvr>
                                        <p:cTn id="67" dur="500"/>
                                        <p:tgtEl>
                                          <p:spTgt spid="29"/>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dissolve">
                                      <p:cBhvr>
                                        <p:cTn id="7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2" grpId="0"/>
      <p:bldP spid="13" grpId="0"/>
      <p:bldP spid="14" grpId="0"/>
      <p:bldP spid="18" grpId="0"/>
      <p:bldP spid="24" grpId="0"/>
      <p:bldP spid="25" grpId="0"/>
      <p:bldP spid="26" grpId="0"/>
      <p:bldP spid="27" grpId="0"/>
      <p:bldP spid="28" grpId="0"/>
      <p:bldP spid="29" grpId="0"/>
      <p:bldP spid="30" grpId="0"/>
      <p:bldP spid="31"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6" name="Freeform 6"/>
          <p:cNvSpPr/>
          <p:nvPr/>
        </p:nvSpPr>
        <p:spPr>
          <a:xfrm>
            <a:off x="15461523" y="902899"/>
            <a:ext cx="1797777" cy="2130699"/>
          </a:xfrm>
          <a:custGeom>
            <a:avLst/>
            <a:gdLst/>
            <a:ahLst/>
            <a:cxnLst/>
            <a:rect l="l" t="t" r="r" b="b"/>
            <a:pathLst>
              <a:path w="1797777" h="2130699">
                <a:moveTo>
                  <a:pt x="0" y="0"/>
                </a:moveTo>
                <a:lnTo>
                  <a:pt x="1797777" y="0"/>
                </a:lnTo>
                <a:lnTo>
                  <a:pt x="1797777" y="2130699"/>
                </a:lnTo>
                <a:lnTo>
                  <a:pt x="0" y="213069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7570162" y="3719324"/>
            <a:ext cx="9171638" cy="4308872"/>
          </a:xfrm>
          <a:prstGeom prst="rect">
            <a:avLst/>
          </a:prstGeom>
        </p:spPr>
        <p:txBody>
          <a:bodyPr lIns="0" tIns="0" rIns="0" bIns="0" rtlCol="0" anchor="t">
            <a:spAutoFit/>
          </a:bodyPr>
          <a:lstStyle/>
          <a:p>
            <a:pPr marL="0" lvl="0" indent="0" algn="ctr">
              <a:lnSpc>
                <a:spcPts val="16817"/>
              </a:lnSpc>
              <a:spcBef>
                <a:spcPct val="0"/>
              </a:spcBef>
            </a:pPr>
            <a:r>
              <a:rPr lang="en-US" sz="15288" b="1">
                <a:solidFill>
                  <a:srgbClr val="2BF6FF"/>
                </a:solidFill>
                <a:latin typeface="Big Shoulders Display Bold"/>
                <a:ea typeface="Big Shoulders Display Bold"/>
                <a:cs typeface="Big Shoulders Display Bold"/>
                <a:sym typeface="Big Shoulders Display Bold"/>
              </a:rPr>
              <a:t>INTRODUCTION TO OUR BRAND</a:t>
            </a:r>
          </a:p>
        </p:txBody>
      </p:sp>
      <p:pic>
        <p:nvPicPr>
          <p:cNvPr id="1032" name="Picture 8" descr="golf color neon line icon 27261407 PNG">
            <a:extLst>
              <a:ext uri="{FF2B5EF4-FFF2-40B4-BE49-F238E27FC236}">
                <a16:creationId xmlns:a16="http://schemas.microsoft.com/office/drawing/2014/main" id="{56A54DFD-0091-A9EC-4BCE-2F6DEA2713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2858" y="2503926"/>
            <a:ext cx="6169694" cy="616969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8"/>
          <p:cNvSpPr txBox="1"/>
          <p:nvPr/>
        </p:nvSpPr>
        <p:spPr>
          <a:xfrm>
            <a:off x="7812376" y="1589135"/>
            <a:ext cx="8229600" cy="2421964"/>
          </a:xfrm>
          <a:prstGeom prst="rect">
            <a:avLst/>
          </a:prstGeom>
        </p:spPr>
        <p:txBody>
          <a:bodyPr lIns="0" tIns="0" rIns="0" bIns="0" rtlCol="0" anchor="t">
            <a:spAutoFit/>
          </a:bodyPr>
          <a:lstStyle/>
          <a:p>
            <a:pPr marL="0" lvl="0" indent="0" algn="ctr">
              <a:lnSpc>
                <a:spcPts val="17599"/>
              </a:lnSpc>
              <a:spcBef>
                <a:spcPct val="0"/>
              </a:spcBef>
            </a:pPr>
            <a:r>
              <a:rPr lang="en-US" sz="15999">
                <a:solidFill>
                  <a:srgbClr val="FF4F63"/>
                </a:solidFill>
                <a:latin typeface="Neoneon"/>
                <a:ea typeface="Neoneon"/>
                <a:cs typeface="Neoneon"/>
                <a:sym typeface="Neoneon"/>
              </a:rPr>
              <a:t>1</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p:cNvGrpSpPr/>
        <p:nvPr/>
      </p:nvGrpSpPr>
      <p:grpSpPr>
        <a:xfrm>
          <a:off x="0" y="0"/>
          <a:ext cx="0" cy="0"/>
          <a:chOff x="0" y="0"/>
          <a:chExt cx="0" cy="0"/>
        </a:xfrm>
      </p:grpSpPr>
      <p:sp>
        <p:nvSpPr>
          <p:cNvPr id="2" name="Freeform 2"/>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3"/>
            <a:stretch>
              <a:fillRect t="-52614" r="-1146" b="-317284"/>
            </a:stretch>
          </a:blipFill>
        </p:spPr>
        <p:txBody>
          <a:bodyPr/>
          <a:lstStyle/>
          <a:p>
            <a:endParaRPr lang="en-US"/>
          </a:p>
        </p:txBody>
      </p:sp>
      <p:sp>
        <p:nvSpPr>
          <p:cNvPr id="3" name="Freeform 3"/>
          <p:cNvSpPr/>
          <p:nvPr/>
        </p:nvSpPr>
        <p:spPr>
          <a:xfrm>
            <a:off x="0" y="88256"/>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3"/>
            <a:stretch>
              <a:fillRect t="-52614" r="-1146" b="-317284"/>
            </a:stretch>
          </a:blipFill>
        </p:spPr>
        <p:txBody>
          <a:bodyPr/>
          <a:lstStyle/>
          <a:p>
            <a:endParaRPr lang="en-US"/>
          </a:p>
        </p:txBody>
      </p:sp>
      <p:sp>
        <p:nvSpPr>
          <p:cNvPr id="4" name="TextBox 3">
            <a:extLst>
              <a:ext uri="{FF2B5EF4-FFF2-40B4-BE49-F238E27FC236}">
                <a16:creationId xmlns:a16="http://schemas.microsoft.com/office/drawing/2014/main" id="{50CBA12D-C5A1-A719-223D-AC62610C4078}"/>
              </a:ext>
            </a:extLst>
          </p:cNvPr>
          <p:cNvSpPr txBox="1"/>
          <p:nvPr/>
        </p:nvSpPr>
        <p:spPr>
          <a:xfrm>
            <a:off x="400637" y="79703"/>
            <a:ext cx="12406947" cy="2477217"/>
          </a:xfrm>
          <a:prstGeom prst="rect">
            <a:avLst/>
          </a:prstGeom>
        </p:spPr>
        <p:txBody>
          <a:bodyPr wrap="square" lIns="0" tIns="0" rIns="0" bIns="0" rtlCol="0" anchor="t">
            <a:spAutoFit/>
          </a:bodyPr>
          <a:lstStyle/>
          <a:p>
            <a:pPr marL="0" lvl="0" indent="0" algn="l">
              <a:lnSpc>
                <a:spcPts val="20021"/>
              </a:lnSpc>
              <a:spcBef>
                <a:spcPct val="0"/>
              </a:spcBef>
            </a:pPr>
            <a:r>
              <a:rPr lang="en-US" sz="15200">
                <a:solidFill>
                  <a:srgbClr val="CFFF00"/>
                </a:solidFill>
                <a:latin typeface="Yellowtail"/>
                <a:ea typeface="Yellowtail"/>
                <a:cs typeface="Yellowtail"/>
                <a:sym typeface="Yellowtail"/>
              </a:rPr>
              <a:t>Topgolf Overview</a:t>
            </a:r>
          </a:p>
        </p:txBody>
      </p:sp>
      <p:sp>
        <p:nvSpPr>
          <p:cNvPr id="6" name="TextBox 5">
            <a:extLst>
              <a:ext uri="{FF2B5EF4-FFF2-40B4-BE49-F238E27FC236}">
                <a16:creationId xmlns:a16="http://schemas.microsoft.com/office/drawing/2014/main" id="{7F33453B-4B65-3FC2-368C-BD7BE1AF9905}"/>
              </a:ext>
            </a:extLst>
          </p:cNvPr>
          <p:cNvSpPr txBox="1"/>
          <p:nvPr/>
        </p:nvSpPr>
        <p:spPr>
          <a:xfrm>
            <a:off x="257697" y="2669014"/>
            <a:ext cx="5490090" cy="3323987"/>
          </a:xfrm>
          <a:custGeom>
            <a:avLst/>
            <a:gdLst>
              <a:gd name="csX0" fmla="*/ 0 w 5490090"/>
              <a:gd name="csY0" fmla="*/ 0 h 3323987"/>
              <a:gd name="csX1" fmla="*/ 658811 w 5490090"/>
              <a:gd name="csY1" fmla="*/ 0 h 3323987"/>
              <a:gd name="csX2" fmla="*/ 1043117 w 5490090"/>
              <a:gd name="csY2" fmla="*/ 0 h 3323987"/>
              <a:gd name="csX3" fmla="*/ 1537225 w 5490090"/>
              <a:gd name="csY3" fmla="*/ 0 h 3323987"/>
              <a:gd name="csX4" fmla="*/ 2031333 w 5490090"/>
              <a:gd name="csY4" fmla="*/ 0 h 3323987"/>
              <a:gd name="csX5" fmla="*/ 2635243 w 5490090"/>
              <a:gd name="csY5" fmla="*/ 0 h 3323987"/>
              <a:gd name="csX6" fmla="*/ 3184252 w 5490090"/>
              <a:gd name="csY6" fmla="*/ 0 h 3323987"/>
              <a:gd name="csX7" fmla="*/ 3733261 w 5490090"/>
              <a:gd name="csY7" fmla="*/ 0 h 3323987"/>
              <a:gd name="csX8" fmla="*/ 4117568 w 5490090"/>
              <a:gd name="csY8" fmla="*/ 0 h 3323987"/>
              <a:gd name="csX9" fmla="*/ 4721477 w 5490090"/>
              <a:gd name="csY9" fmla="*/ 0 h 3323987"/>
              <a:gd name="csX10" fmla="*/ 5490090 w 5490090"/>
              <a:gd name="csY10" fmla="*/ 0 h 3323987"/>
              <a:gd name="csX11" fmla="*/ 5490090 w 5490090"/>
              <a:gd name="csY11" fmla="*/ 620478 h 3323987"/>
              <a:gd name="csX12" fmla="*/ 5490090 w 5490090"/>
              <a:gd name="csY12" fmla="*/ 1074756 h 3323987"/>
              <a:gd name="csX13" fmla="*/ 5490090 w 5490090"/>
              <a:gd name="csY13" fmla="*/ 1695233 h 3323987"/>
              <a:gd name="csX14" fmla="*/ 5490090 w 5490090"/>
              <a:gd name="csY14" fmla="*/ 2282471 h 3323987"/>
              <a:gd name="csX15" fmla="*/ 5490090 w 5490090"/>
              <a:gd name="csY15" fmla="*/ 3323987 h 3323987"/>
              <a:gd name="csX16" fmla="*/ 4886180 w 5490090"/>
              <a:gd name="csY16" fmla="*/ 3323987 h 3323987"/>
              <a:gd name="csX17" fmla="*/ 4501874 w 5490090"/>
              <a:gd name="csY17" fmla="*/ 3323987 h 3323987"/>
              <a:gd name="csX18" fmla="*/ 3952865 w 5490090"/>
              <a:gd name="csY18" fmla="*/ 3323987 h 3323987"/>
              <a:gd name="csX19" fmla="*/ 3294054 w 5490090"/>
              <a:gd name="csY19" fmla="*/ 3323987 h 3323987"/>
              <a:gd name="csX20" fmla="*/ 2745045 w 5490090"/>
              <a:gd name="csY20" fmla="*/ 3323987 h 3323987"/>
              <a:gd name="csX21" fmla="*/ 2086234 w 5490090"/>
              <a:gd name="csY21" fmla="*/ 3323987 h 3323987"/>
              <a:gd name="csX22" fmla="*/ 1427423 w 5490090"/>
              <a:gd name="csY22" fmla="*/ 3323987 h 3323987"/>
              <a:gd name="csX23" fmla="*/ 823514 w 5490090"/>
              <a:gd name="csY23" fmla="*/ 3323987 h 3323987"/>
              <a:gd name="csX24" fmla="*/ 0 w 5490090"/>
              <a:gd name="csY24" fmla="*/ 3323987 h 3323987"/>
              <a:gd name="csX25" fmla="*/ 0 w 5490090"/>
              <a:gd name="csY25" fmla="*/ 2703509 h 3323987"/>
              <a:gd name="csX26" fmla="*/ 0 w 5490090"/>
              <a:gd name="csY26" fmla="*/ 2215991 h 3323987"/>
              <a:gd name="csX27" fmla="*/ 0 w 5490090"/>
              <a:gd name="csY27" fmla="*/ 1628754 h 3323987"/>
              <a:gd name="csX28" fmla="*/ 0 w 5490090"/>
              <a:gd name="csY28" fmla="*/ 1074756 h 3323987"/>
              <a:gd name="csX29" fmla="*/ 0 w 5490090"/>
              <a:gd name="csY29" fmla="*/ 620478 h 3323987"/>
              <a:gd name="csX30" fmla="*/ 0 w 5490090"/>
              <a:gd name="csY30" fmla="*/ 0 h 3323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490090" h="3323987" fill="none" extrusionOk="0">
                <a:moveTo>
                  <a:pt x="0" y="0"/>
                </a:moveTo>
                <a:cubicBezTo>
                  <a:pt x="133816" y="-16844"/>
                  <a:pt x="508386" y="22505"/>
                  <a:pt x="658811" y="0"/>
                </a:cubicBezTo>
                <a:cubicBezTo>
                  <a:pt x="809236" y="-22505"/>
                  <a:pt x="859340" y="23021"/>
                  <a:pt x="1043117" y="0"/>
                </a:cubicBezTo>
                <a:cubicBezTo>
                  <a:pt x="1226894" y="-23021"/>
                  <a:pt x="1301550" y="42041"/>
                  <a:pt x="1537225" y="0"/>
                </a:cubicBezTo>
                <a:cubicBezTo>
                  <a:pt x="1772900" y="-42041"/>
                  <a:pt x="1816218" y="5222"/>
                  <a:pt x="2031333" y="0"/>
                </a:cubicBezTo>
                <a:cubicBezTo>
                  <a:pt x="2246448" y="-5222"/>
                  <a:pt x="2503076" y="22625"/>
                  <a:pt x="2635243" y="0"/>
                </a:cubicBezTo>
                <a:cubicBezTo>
                  <a:pt x="2767410" y="-22625"/>
                  <a:pt x="3021645" y="12950"/>
                  <a:pt x="3184252" y="0"/>
                </a:cubicBezTo>
                <a:cubicBezTo>
                  <a:pt x="3346859" y="-12950"/>
                  <a:pt x="3550970" y="65020"/>
                  <a:pt x="3733261" y="0"/>
                </a:cubicBezTo>
                <a:cubicBezTo>
                  <a:pt x="3915552" y="-65020"/>
                  <a:pt x="3942957" y="6289"/>
                  <a:pt x="4117568" y="0"/>
                </a:cubicBezTo>
                <a:cubicBezTo>
                  <a:pt x="4292179" y="-6289"/>
                  <a:pt x="4450932" y="25529"/>
                  <a:pt x="4721477" y="0"/>
                </a:cubicBezTo>
                <a:cubicBezTo>
                  <a:pt x="4992022" y="-25529"/>
                  <a:pt x="5156362" y="82745"/>
                  <a:pt x="5490090" y="0"/>
                </a:cubicBezTo>
                <a:cubicBezTo>
                  <a:pt x="5557169" y="236185"/>
                  <a:pt x="5470836" y="445181"/>
                  <a:pt x="5490090" y="620478"/>
                </a:cubicBezTo>
                <a:cubicBezTo>
                  <a:pt x="5509344" y="795775"/>
                  <a:pt x="5478367" y="958008"/>
                  <a:pt x="5490090" y="1074756"/>
                </a:cubicBezTo>
                <a:cubicBezTo>
                  <a:pt x="5501813" y="1191504"/>
                  <a:pt x="5443270" y="1451922"/>
                  <a:pt x="5490090" y="1695233"/>
                </a:cubicBezTo>
                <a:cubicBezTo>
                  <a:pt x="5536910" y="1938544"/>
                  <a:pt x="5436876" y="2024715"/>
                  <a:pt x="5490090" y="2282471"/>
                </a:cubicBezTo>
                <a:cubicBezTo>
                  <a:pt x="5543304" y="2540227"/>
                  <a:pt x="5426829" y="3004511"/>
                  <a:pt x="5490090" y="3323987"/>
                </a:cubicBezTo>
                <a:cubicBezTo>
                  <a:pt x="5265669" y="3344829"/>
                  <a:pt x="5150270" y="3301318"/>
                  <a:pt x="4886180" y="3323987"/>
                </a:cubicBezTo>
                <a:cubicBezTo>
                  <a:pt x="4622090" y="3346656"/>
                  <a:pt x="4645643" y="3300905"/>
                  <a:pt x="4501874" y="3323987"/>
                </a:cubicBezTo>
                <a:cubicBezTo>
                  <a:pt x="4358105" y="3347069"/>
                  <a:pt x="4221110" y="3276705"/>
                  <a:pt x="3952865" y="3323987"/>
                </a:cubicBezTo>
                <a:cubicBezTo>
                  <a:pt x="3684620" y="3371269"/>
                  <a:pt x="3589372" y="3304435"/>
                  <a:pt x="3294054" y="3323987"/>
                </a:cubicBezTo>
                <a:cubicBezTo>
                  <a:pt x="2998736" y="3343539"/>
                  <a:pt x="2939675" y="3298294"/>
                  <a:pt x="2745045" y="3323987"/>
                </a:cubicBezTo>
                <a:cubicBezTo>
                  <a:pt x="2550415" y="3349680"/>
                  <a:pt x="2225658" y="3246659"/>
                  <a:pt x="2086234" y="3323987"/>
                </a:cubicBezTo>
                <a:cubicBezTo>
                  <a:pt x="1946810" y="3401315"/>
                  <a:pt x="1682349" y="3250643"/>
                  <a:pt x="1427423" y="3323987"/>
                </a:cubicBezTo>
                <a:cubicBezTo>
                  <a:pt x="1172497" y="3397331"/>
                  <a:pt x="947198" y="3264644"/>
                  <a:pt x="823514" y="3323987"/>
                </a:cubicBezTo>
                <a:cubicBezTo>
                  <a:pt x="699830" y="3383330"/>
                  <a:pt x="262300" y="3275412"/>
                  <a:pt x="0" y="3323987"/>
                </a:cubicBezTo>
                <a:cubicBezTo>
                  <a:pt x="-52754" y="3192935"/>
                  <a:pt x="56750" y="2831504"/>
                  <a:pt x="0" y="2703509"/>
                </a:cubicBezTo>
                <a:cubicBezTo>
                  <a:pt x="-56750" y="2575514"/>
                  <a:pt x="4525" y="2319112"/>
                  <a:pt x="0" y="2215991"/>
                </a:cubicBezTo>
                <a:cubicBezTo>
                  <a:pt x="-4525" y="2112870"/>
                  <a:pt x="2421" y="1789829"/>
                  <a:pt x="0" y="1628754"/>
                </a:cubicBezTo>
                <a:cubicBezTo>
                  <a:pt x="-2421" y="1467679"/>
                  <a:pt x="1353" y="1343458"/>
                  <a:pt x="0" y="1074756"/>
                </a:cubicBezTo>
                <a:cubicBezTo>
                  <a:pt x="-1353" y="806054"/>
                  <a:pt x="9325" y="777290"/>
                  <a:pt x="0" y="620478"/>
                </a:cubicBezTo>
                <a:cubicBezTo>
                  <a:pt x="-9325" y="463666"/>
                  <a:pt x="62681" y="161858"/>
                  <a:pt x="0" y="0"/>
                </a:cubicBezTo>
                <a:close/>
              </a:path>
              <a:path w="5490090" h="3323987" stroke="0" extrusionOk="0">
                <a:moveTo>
                  <a:pt x="0" y="0"/>
                </a:moveTo>
                <a:cubicBezTo>
                  <a:pt x="177291" y="-40882"/>
                  <a:pt x="436703" y="7443"/>
                  <a:pt x="603910" y="0"/>
                </a:cubicBezTo>
                <a:cubicBezTo>
                  <a:pt x="771117" y="-7443"/>
                  <a:pt x="895728" y="28558"/>
                  <a:pt x="1152919" y="0"/>
                </a:cubicBezTo>
                <a:cubicBezTo>
                  <a:pt x="1410110" y="-28558"/>
                  <a:pt x="1488935" y="50532"/>
                  <a:pt x="1811730" y="0"/>
                </a:cubicBezTo>
                <a:cubicBezTo>
                  <a:pt x="2134525" y="-50532"/>
                  <a:pt x="2155006" y="47340"/>
                  <a:pt x="2415640" y="0"/>
                </a:cubicBezTo>
                <a:cubicBezTo>
                  <a:pt x="2676274" y="-47340"/>
                  <a:pt x="2754012" y="35559"/>
                  <a:pt x="2909748" y="0"/>
                </a:cubicBezTo>
                <a:cubicBezTo>
                  <a:pt x="3065484" y="-35559"/>
                  <a:pt x="3293124" y="64651"/>
                  <a:pt x="3513658" y="0"/>
                </a:cubicBezTo>
                <a:cubicBezTo>
                  <a:pt x="3734192" y="-64651"/>
                  <a:pt x="3810528" y="26576"/>
                  <a:pt x="4007766" y="0"/>
                </a:cubicBezTo>
                <a:cubicBezTo>
                  <a:pt x="4205004" y="-26576"/>
                  <a:pt x="4327394" y="10092"/>
                  <a:pt x="4556775" y="0"/>
                </a:cubicBezTo>
                <a:cubicBezTo>
                  <a:pt x="4786156" y="-10092"/>
                  <a:pt x="4887954" y="10263"/>
                  <a:pt x="4995982" y="0"/>
                </a:cubicBezTo>
                <a:cubicBezTo>
                  <a:pt x="5104010" y="-10263"/>
                  <a:pt x="5382063" y="56078"/>
                  <a:pt x="5490090" y="0"/>
                </a:cubicBezTo>
                <a:cubicBezTo>
                  <a:pt x="5541536" y="141772"/>
                  <a:pt x="5461757" y="424715"/>
                  <a:pt x="5490090" y="620478"/>
                </a:cubicBezTo>
                <a:cubicBezTo>
                  <a:pt x="5518423" y="816241"/>
                  <a:pt x="5487526" y="908720"/>
                  <a:pt x="5490090" y="1107996"/>
                </a:cubicBezTo>
                <a:cubicBezTo>
                  <a:pt x="5492654" y="1307272"/>
                  <a:pt x="5460977" y="1430867"/>
                  <a:pt x="5490090" y="1595514"/>
                </a:cubicBezTo>
                <a:cubicBezTo>
                  <a:pt x="5519203" y="1760161"/>
                  <a:pt x="5467666" y="1943033"/>
                  <a:pt x="5490090" y="2083032"/>
                </a:cubicBezTo>
                <a:cubicBezTo>
                  <a:pt x="5512514" y="2223031"/>
                  <a:pt x="5448318" y="2441914"/>
                  <a:pt x="5490090" y="2603790"/>
                </a:cubicBezTo>
                <a:cubicBezTo>
                  <a:pt x="5531862" y="2765666"/>
                  <a:pt x="5479988" y="3066290"/>
                  <a:pt x="5490090" y="3323987"/>
                </a:cubicBezTo>
                <a:cubicBezTo>
                  <a:pt x="5312258" y="3366880"/>
                  <a:pt x="5127434" y="3318512"/>
                  <a:pt x="4831279" y="3323987"/>
                </a:cubicBezTo>
                <a:cubicBezTo>
                  <a:pt x="4535124" y="3329462"/>
                  <a:pt x="4609259" y="3315318"/>
                  <a:pt x="4446973" y="3323987"/>
                </a:cubicBezTo>
                <a:cubicBezTo>
                  <a:pt x="4284687" y="3332656"/>
                  <a:pt x="3968750" y="3293580"/>
                  <a:pt x="3843063" y="3323987"/>
                </a:cubicBezTo>
                <a:cubicBezTo>
                  <a:pt x="3717376" y="3354394"/>
                  <a:pt x="3380643" y="3255361"/>
                  <a:pt x="3239153" y="3323987"/>
                </a:cubicBezTo>
                <a:cubicBezTo>
                  <a:pt x="3097663" y="3392613"/>
                  <a:pt x="2903839" y="3276778"/>
                  <a:pt x="2745045" y="3323987"/>
                </a:cubicBezTo>
                <a:cubicBezTo>
                  <a:pt x="2586251" y="3371196"/>
                  <a:pt x="2426931" y="3316785"/>
                  <a:pt x="2305838" y="3323987"/>
                </a:cubicBezTo>
                <a:cubicBezTo>
                  <a:pt x="2184745" y="3331189"/>
                  <a:pt x="2004810" y="3288979"/>
                  <a:pt x="1866631" y="3323987"/>
                </a:cubicBezTo>
                <a:cubicBezTo>
                  <a:pt x="1728452" y="3358995"/>
                  <a:pt x="1400905" y="3287194"/>
                  <a:pt x="1262721" y="3323987"/>
                </a:cubicBezTo>
                <a:cubicBezTo>
                  <a:pt x="1124537" y="3360780"/>
                  <a:pt x="1021808" y="3289971"/>
                  <a:pt x="878414" y="3323987"/>
                </a:cubicBezTo>
                <a:cubicBezTo>
                  <a:pt x="735020" y="3358003"/>
                  <a:pt x="341206" y="3249511"/>
                  <a:pt x="0" y="3323987"/>
                </a:cubicBezTo>
                <a:cubicBezTo>
                  <a:pt x="-52037" y="3141788"/>
                  <a:pt x="11821" y="2881090"/>
                  <a:pt x="0" y="2736749"/>
                </a:cubicBezTo>
                <a:cubicBezTo>
                  <a:pt x="-11821" y="2592408"/>
                  <a:pt x="5171" y="2465851"/>
                  <a:pt x="0" y="2282471"/>
                </a:cubicBezTo>
                <a:cubicBezTo>
                  <a:pt x="-5171" y="2099091"/>
                  <a:pt x="48980" y="1946504"/>
                  <a:pt x="0" y="1728473"/>
                </a:cubicBezTo>
                <a:cubicBezTo>
                  <a:pt x="-48980" y="1510442"/>
                  <a:pt x="66738" y="1410263"/>
                  <a:pt x="0" y="1107996"/>
                </a:cubicBezTo>
                <a:cubicBezTo>
                  <a:pt x="-66738" y="805729"/>
                  <a:pt x="46320" y="857583"/>
                  <a:pt x="0" y="620478"/>
                </a:cubicBezTo>
                <a:cubicBezTo>
                  <a:pt x="-46320" y="383373"/>
                  <a:pt x="61811" y="152101"/>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600" b="1">
                <a:solidFill>
                  <a:srgbClr val="2BF6FF"/>
                </a:solidFill>
                <a:latin typeface="Big Shoulders Display Bold"/>
                <a:ea typeface="Big Shoulders Display Bold"/>
                <a:cs typeface="Big Shoulders Display Bold"/>
                <a:sym typeface="Big Shoulders Display Bold"/>
              </a:rPr>
              <a:t>Founded in 2000 in England, expanded to the United States in 2005 and is a subsidiary of Calloway Golf.</a:t>
            </a:r>
          </a:p>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p:txBody>
      </p:sp>
      <p:sp>
        <p:nvSpPr>
          <p:cNvPr id="12" name="TextBox 11">
            <a:extLst>
              <a:ext uri="{FF2B5EF4-FFF2-40B4-BE49-F238E27FC236}">
                <a16:creationId xmlns:a16="http://schemas.microsoft.com/office/drawing/2014/main" id="{969A67C8-B145-7021-FDD2-70D0113B025D}"/>
              </a:ext>
            </a:extLst>
          </p:cNvPr>
          <p:cNvSpPr txBox="1"/>
          <p:nvPr/>
        </p:nvSpPr>
        <p:spPr>
          <a:xfrm>
            <a:off x="231260" y="6262248"/>
            <a:ext cx="6779140" cy="3323987"/>
          </a:xfrm>
          <a:custGeom>
            <a:avLst/>
            <a:gdLst>
              <a:gd name="csX0" fmla="*/ 0 w 6779140"/>
              <a:gd name="csY0" fmla="*/ 0 h 3323987"/>
              <a:gd name="csX1" fmla="*/ 632720 w 6779140"/>
              <a:gd name="csY1" fmla="*/ 0 h 3323987"/>
              <a:gd name="csX2" fmla="*/ 1265439 w 6779140"/>
              <a:gd name="csY2" fmla="*/ 0 h 3323987"/>
              <a:gd name="csX3" fmla="*/ 1830368 w 6779140"/>
              <a:gd name="csY3" fmla="*/ 0 h 3323987"/>
              <a:gd name="csX4" fmla="*/ 2395296 w 6779140"/>
              <a:gd name="csY4" fmla="*/ 0 h 3323987"/>
              <a:gd name="csX5" fmla="*/ 2756850 w 6779140"/>
              <a:gd name="csY5" fmla="*/ 0 h 3323987"/>
              <a:gd name="csX6" fmla="*/ 3389570 w 6779140"/>
              <a:gd name="csY6" fmla="*/ 0 h 3323987"/>
              <a:gd name="csX7" fmla="*/ 3818916 w 6779140"/>
              <a:gd name="csY7" fmla="*/ 0 h 3323987"/>
              <a:gd name="csX8" fmla="*/ 4519427 w 6779140"/>
              <a:gd name="csY8" fmla="*/ 0 h 3323987"/>
              <a:gd name="csX9" fmla="*/ 4880981 w 6779140"/>
              <a:gd name="csY9" fmla="*/ 0 h 3323987"/>
              <a:gd name="csX10" fmla="*/ 5513701 w 6779140"/>
              <a:gd name="csY10" fmla="*/ 0 h 3323987"/>
              <a:gd name="csX11" fmla="*/ 5943046 w 6779140"/>
              <a:gd name="csY11" fmla="*/ 0 h 3323987"/>
              <a:gd name="csX12" fmla="*/ 6779140 w 6779140"/>
              <a:gd name="csY12" fmla="*/ 0 h 3323987"/>
              <a:gd name="csX13" fmla="*/ 6779140 w 6779140"/>
              <a:gd name="csY13" fmla="*/ 454278 h 3323987"/>
              <a:gd name="csX14" fmla="*/ 6779140 w 6779140"/>
              <a:gd name="csY14" fmla="*/ 1074756 h 3323987"/>
              <a:gd name="csX15" fmla="*/ 6779140 w 6779140"/>
              <a:gd name="csY15" fmla="*/ 1661994 h 3323987"/>
              <a:gd name="csX16" fmla="*/ 6779140 w 6779140"/>
              <a:gd name="csY16" fmla="*/ 2116272 h 3323987"/>
              <a:gd name="csX17" fmla="*/ 6779140 w 6779140"/>
              <a:gd name="csY17" fmla="*/ 2736749 h 3323987"/>
              <a:gd name="csX18" fmla="*/ 6779140 w 6779140"/>
              <a:gd name="csY18" fmla="*/ 3323987 h 3323987"/>
              <a:gd name="csX19" fmla="*/ 6078629 w 6779140"/>
              <a:gd name="csY19" fmla="*/ 3323987 h 3323987"/>
              <a:gd name="csX20" fmla="*/ 5445909 w 6779140"/>
              <a:gd name="csY20" fmla="*/ 3323987 h 3323987"/>
              <a:gd name="csX21" fmla="*/ 4813189 w 6779140"/>
              <a:gd name="csY21" fmla="*/ 3323987 h 3323987"/>
              <a:gd name="csX22" fmla="*/ 4112678 w 6779140"/>
              <a:gd name="csY22" fmla="*/ 3323987 h 3323987"/>
              <a:gd name="csX23" fmla="*/ 3751124 w 6779140"/>
              <a:gd name="csY23" fmla="*/ 3323987 h 3323987"/>
              <a:gd name="csX24" fmla="*/ 3050613 w 6779140"/>
              <a:gd name="csY24" fmla="*/ 3323987 h 3323987"/>
              <a:gd name="csX25" fmla="*/ 2350102 w 6779140"/>
              <a:gd name="csY25" fmla="*/ 3323987 h 3323987"/>
              <a:gd name="csX26" fmla="*/ 1988548 w 6779140"/>
              <a:gd name="csY26" fmla="*/ 3323987 h 3323987"/>
              <a:gd name="csX27" fmla="*/ 1559202 w 6779140"/>
              <a:gd name="csY27" fmla="*/ 3323987 h 3323987"/>
              <a:gd name="csX28" fmla="*/ 1129857 w 6779140"/>
              <a:gd name="csY28" fmla="*/ 3323987 h 3323987"/>
              <a:gd name="csX29" fmla="*/ 768303 w 6779140"/>
              <a:gd name="csY29" fmla="*/ 3323987 h 3323987"/>
              <a:gd name="csX30" fmla="*/ 0 w 6779140"/>
              <a:gd name="csY30" fmla="*/ 3323987 h 3323987"/>
              <a:gd name="csX31" fmla="*/ 0 w 6779140"/>
              <a:gd name="csY31" fmla="*/ 2803229 h 3323987"/>
              <a:gd name="csX32" fmla="*/ 0 w 6779140"/>
              <a:gd name="csY32" fmla="*/ 2249231 h 3323987"/>
              <a:gd name="csX33" fmla="*/ 0 w 6779140"/>
              <a:gd name="csY33" fmla="*/ 1661994 h 3323987"/>
              <a:gd name="csX34" fmla="*/ 0 w 6779140"/>
              <a:gd name="csY34" fmla="*/ 1141236 h 3323987"/>
              <a:gd name="csX35" fmla="*/ 0 w 6779140"/>
              <a:gd name="csY35" fmla="*/ 587238 h 3323987"/>
              <a:gd name="csX36" fmla="*/ 0 w 6779140"/>
              <a:gd name="csY36" fmla="*/ 0 h 3323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6779140" h="3323987" fill="none" extrusionOk="0">
                <a:moveTo>
                  <a:pt x="0" y="0"/>
                </a:moveTo>
                <a:cubicBezTo>
                  <a:pt x="186112" y="-58530"/>
                  <a:pt x="348512" y="7618"/>
                  <a:pt x="632720" y="0"/>
                </a:cubicBezTo>
                <a:cubicBezTo>
                  <a:pt x="916928" y="-7618"/>
                  <a:pt x="1068849" y="23842"/>
                  <a:pt x="1265439" y="0"/>
                </a:cubicBezTo>
                <a:cubicBezTo>
                  <a:pt x="1462029" y="-23842"/>
                  <a:pt x="1594151" y="28908"/>
                  <a:pt x="1830368" y="0"/>
                </a:cubicBezTo>
                <a:cubicBezTo>
                  <a:pt x="2066585" y="-28908"/>
                  <a:pt x="2217786" y="35025"/>
                  <a:pt x="2395296" y="0"/>
                </a:cubicBezTo>
                <a:cubicBezTo>
                  <a:pt x="2572806" y="-35025"/>
                  <a:pt x="2683884" y="33207"/>
                  <a:pt x="2756850" y="0"/>
                </a:cubicBezTo>
                <a:cubicBezTo>
                  <a:pt x="2829816" y="-33207"/>
                  <a:pt x="3135115" y="48048"/>
                  <a:pt x="3389570" y="0"/>
                </a:cubicBezTo>
                <a:cubicBezTo>
                  <a:pt x="3644025" y="-48048"/>
                  <a:pt x="3624060" y="23252"/>
                  <a:pt x="3818916" y="0"/>
                </a:cubicBezTo>
                <a:cubicBezTo>
                  <a:pt x="4013772" y="-23252"/>
                  <a:pt x="4330966" y="15773"/>
                  <a:pt x="4519427" y="0"/>
                </a:cubicBezTo>
                <a:cubicBezTo>
                  <a:pt x="4707888" y="-15773"/>
                  <a:pt x="4808284" y="716"/>
                  <a:pt x="4880981" y="0"/>
                </a:cubicBezTo>
                <a:cubicBezTo>
                  <a:pt x="4953678" y="-716"/>
                  <a:pt x="5201856" y="66001"/>
                  <a:pt x="5513701" y="0"/>
                </a:cubicBezTo>
                <a:cubicBezTo>
                  <a:pt x="5825546" y="-66001"/>
                  <a:pt x="5746037" y="42349"/>
                  <a:pt x="5943046" y="0"/>
                </a:cubicBezTo>
                <a:cubicBezTo>
                  <a:pt x="6140055" y="-42349"/>
                  <a:pt x="6553780" y="45544"/>
                  <a:pt x="6779140" y="0"/>
                </a:cubicBezTo>
                <a:cubicBezTo>
                  <a:pt x="6803823" y="205364"/>
                  <a:pt x="6767988" y="352766"/>
                  <a:pt x="6779140" y="454278"/>
                </a:cubicBezTo>
                <a:cubicBezTo>
                  <a:pt x="6790292" y="555790"/>
                  <a:pt x="6711237" y="812967"/>
                  <a:pt x="6779140" y="1074756"/>
                </a:cubicBezTo>
                <a:cubicBezTo>
                  <a:pt x="6847043" y="1336545"/>
                  <a:pt x="6751030" y="1496925"/>
                  <a:pt x="6779140" y="1661994"/>
                </a:cubicBezTo>
                <a:cubicBezTo>
                  <a:pt x="6807250" y="1827063"/>
                  <a:pt x="6772675" y="1956306"/>
                  <a:pt x="6779140" y="2116272"/>
                </a:cubicBezTo>
                <a:cubicBezTo>
                  <a:pt x="6785605" y="2276238"/>
                  <a:pt x="6757552" y="2449567"/>
                  <a:pt x="6779140" y="2736749"/>
                </a:cubicBezTo>
                <a:cubicBezTo>
                  <a:pt x="6800728" y="3023931"/>
                  <a:pt x="6769208" y="3197937"/>
                  <a:pt x="6779140" y="3323987"/>
                </a:cubicBezTo>
                <a:cubicBezTo>
                  <a:pt x="6533050" y="3327264"/>
                  <a:pt x="6329665" y="3301980"/>
                  <a:pt x="6078629" y="3323987"/>
                </a:cubicBezTo>
                <a:cubicBezTo>
                  <a:pt x="5827593" y="3345994"/>
                  <a:pt x="5583694" y="3314241"/>
                  <a:pt x="5445909" y="3323987"/>
                </a:cubicBezTo>
                <a:cubicBezTo>
                  <a:pt x="5308124" y="3333733"/>
                  <a:pt x="5064208" y="3250127"/>
                  <a:pt x="4813189" y="3323987"/>
                </a:cubicBezTo>
                <a:cubicBezTo>
                  <a:pt x="4562170" y="3397847"/>
                  <a:pt x="4355586" y="3322856"/>
                  <a:pt x="4112678" y="3323987"/>
                </a:cubicBezTo>
                <a:cubicBezTo>
                  <a:pt x="3869770" y="3325118"/>
                  <a:pt x="3840112" y="3300781"/>
                  <a:pt x="3751124" y="3323987"/>
                </a:cubicBezTo>
                <a:cubicBezTo>
                  <a:pt x="3662136" y="3347193"/>
                  <a:pt x="3367673" y="3295960"/>
                  <a:pt x="3050613" y="3323987"/>
                </a:cubicBezTo>
                <a:cubicBezTo>
                  <a:pt x="2733553" y="3352014"/>
                  <a:pt x="2641080" y="3284104"/>
                  <a:pt x="2350102" y="3323987"/>
                </a:cubicBezTo>
                <a:cubicBezTo>
                  <a:pt x="2059124" y="3363870"/>
                  <a:pt x="2168609" y="3286092"/>
                  <a:pt x="1988548" y="3323987"/>
                </a:cubicBezTo>
                <a:cubicBezTo>
                  <a:pt x="1808487" y="3361882"/>
                  <a:pt x="1680220" y="3317407"/>
                  <a:pt x="1559202" y="3323987"/>
                </a:cubicBezTo>
                <a:cubicBezTo>
                  <a:pt x="1438184" y="3330567"/>
                  <a:pt x="1256911" y="3319610"/>
                  <a:pt x="1129857" y="3323987"/>
                </a:cubicBezTo>
                <a:cubicBezTo>
                  <a:pt x="1002803" y="3328364"/>
                  <a:pt x="933177" y="3319813"/>
                  <a:pt x="768303" y="3323987"/>
                </a:cubicBezTo>
                <a:cubicBezTo>
                  <a:pt x="603429" y="3328161"/>
                  <a:pt x="238032" y="3308426"/>
                  <a:pt x="0" y="3323987"/>
                </a:cubicBezTo>
                <a:cubicBezTo>
                  <a:pt x="-14688" y="3208260"/>
                  <a:pt x="29306" y="2998194"/>
                  <a:pt x="0" y="2803229"/>
                </a:cubicBezTo>
                <a:cubicBezTo>
                  <a:pt x="-29306" y="2608264"/>
                  <a:pt x="41127" y="2389315"/>
                  <a:pt x="0" y="2249231"/>
                </a:cubicBezTo>
                <a:cubicBezTo>
                  <a:pt x="-41127" y="2109147"/>
                  <a:pt x="34532" y="1932813"/>
                  <a:pt x="0" y="1661994"/>
                </a:cubicBezTo>
                <a:cubicBezTo>
                  <a:pt x="-34532" y="1391175"/>
                  <a:pt x="13897" y="1391397"/>
                  <a:pt x="0" y="1141236"/>
                </a:cubicBezTo>
                <a:cubicBezTo>
                  <a:pt x="-13897" y="891075"/>
                  <a:pt x="32573" y="810198"/>
                  <a:pt x="0" y="587238"/>
                </a:cubicBezTo>
                <a:cubicBezTo>
                  <a:pt x="-32573" y="364278"/>
                  <a:pt x="37221" y="283571"/>
                  <a:pt x="0" y="0"/>
                </a:cubicBezTo>
                <a:close/>
              </a:path>
              <a:path w="6779140" h="3323987" stroke="0" extrusionOk="0">
                <a:moveTo>
                  <a:pt x="0" y="0"/>
                </a:moveTo>
                <a:cubicBezTo>
                  <a:pt x="142659" y="-38068"/>
                  <a:pt x="362510" y="60959"/>
                  <a:pt x="632720" y="0"/>
                </a:cubicBezTo>
                <a:cubicBezTo>
                  <a:pt x="902930" y="-60959"/>
                  <a:pt x="1020954" y="4485"/>
                  <a:pt x="1197648" y="0"/>
                </a:cubicBezTo>
                <a:cubicBezTo>
                  <a:pt x="1374342" y="-4485"/>
                  <a:pt x="1716520" y="83506"/>
                  <a:pt x="1898159" y="0"/>
                </a:cubicBezTo>
                <a:cubicBezTo>
                  <a:pt x="2079798" y="-83506"/>
                  <a:pt x="2233924" y="48374"/>
                  <a:pt x="2530879" y="0"/>
                </a:cubicBezTo>
                <a:cubicBezTo>
                  <a:pt x="2827834" y="-48374"/>
                  <a:pt x="2799887" y="48322"/>
                  <a:pt x="3028016" y="0"/>
                </a:cubicBezTo>
                <a:cubicBezTo>
                  <a:pt x="3256145" y="-48322"/>
                  <a:pt x="3402840" y="59779"/>
                  <a:pt x="3660736" y="0"/>
                </a:cubicBezTo>
                <a:cubicBezTo>
                  <a:pt x="3918632" y="-59779"/>
                  <a:pt x="3913619" y="13232"/>
                  <a:pt x="4157873" y="0"/>
                </a:cubicBezTo>
                <a:cubicBezTo>
                  <a:pt x="4402127" y="-13232"/>
                  <a:pt x="4452854" y="60517"/>
                  <a:pt x="4722801" y="0"/>
                </a:cubicBezTo>
                <a:cubicBezTo>
                  <a:pt x="4992748" y="-60517"/>
                  <a:pt x="5033690" y="17707"/>
                  <a:pt x="5152146" y="0"/>
                </a:cubicBezTo>
                <a:cubicBezTo>
                  <a:pt x="5270602" y="-17707"/>
                  <a:pt x="5489770" y="1214"/>
                  <a:pt x="5717075" y="0"/>
                </a:cubicBezTo>
                <a:cubicBezTo>
                  <a:pt x="5944380" y="-1214"/>
                  <a:pt x="6455558" y="11951"/>
                  <a:pt x="6779140" y="0"/>
                </a:cubicBezTo>
                <a:cubicBezTo>
                  <a:pt x="6784452" y="218006"/>
                  <a:pt x="6729493" y="462601"/>
                  <a:pt x="6779140" y="620478"/>
                </a:cubicBezTo>
                <a:cubicBezTo>
                  <a:pt x="6828787" y="778355"/>
                  <a:pt x="6750027" y="943349"/>
                  <a:pt x="6779140" y="1107996"/>
                </a:cubicBezTo>
                <a:cubicBezTo>
                  <a:pt x="6808253" y="1272643"/>
                  <a:pt x="6756716" y="1455515"/>
                  <a:pt x="6779140" y="1595514"/>
                </a:cubicBezTo>
                <a:cubicBezTo>
                  <a:pt x="6801564" y="1735513"/>
                  <a:pt x="6737368" y="1954396"/>
                  <a:pt x="6779140" y="2116272"/>
                </a:cubicBezTo>
                <a:cubicBezTo>
                  <a:pt x="6820912" y="2278148"/>
                  <a:pt x="6765761" y="2415456"/>
                  <a:pt x="6779140" y="2703509"/>
                </a:cubicBezTo>
                <a:cubicBezTo>
                  <a:pt x="6792519" y="2991562"/>
                  <a:pt x="6776977" y="3084905"/>
                  <a:pt x="6779140" y="3323987"/>
                </a:cubicBezTo>
                <a:cubicBezTo>
                  <a:pt x="6665106" y="3366252"/>
                  <a:pt x="6404462" y="3285052"/>
                  <a:pt x="6282003" y="3323987"/>
                </a:cubicBezTo>
                <a:cubicBezTo>
                  <a:pt x="6159544" y="3362922"/>
                  <a:pt x="5839774" y="3304992"/>
                  <a:pt x="5649283" y="3323987"/>
                </a:cubicBezTo>
                <a:cubicBezTo>
                  <a:pt x="5458792" y="3342982"/>
                  <a:pt x="5298858" y="3303956"/>
                  <a:pt x="5016564" y="3323987"/>
                </a:cubicBezTo>
                <a:cubicBezTo>
                  <a:pt x="4734270" y="3344018"/>
                  <a:pt x="4747806" y="3287392"/>
                  <a:pt x="4519427" y="3323987"/>
                </a:cubicBezTo>
                <a:cubicBezTo>
                  <a:pt x="4291048" y="3360582"/>
                  <a:pt x="4284358" y="3290421"/>
                  <a:pt x="4090081" y="3323987"/>
                </a:cubicBezTo>
                <a:cubicBezTo>
                  <a:pt x="3895804" y="3357553"/>
                  <a:pt x="3829645" y="3322433"/>
                  <a:pt x="3660736" y="3323987"/>
                </a:cubicBezTo>
                <a:cubicBezTo>
                  <a:pt x="3491828" y="3325541"/>
                  <a:pt x="3317725" y="3267248"/>
                  <a:pt x="3028016" y="3323987"/>
                </a:cubicBezTo>
                <a:cubicBezTo>
                  <a:pt x="2738307" y="3380726"/>
                  <a:pt x="2758387" y="3292485"/>
                  <a:pt x="2666462" y="3323987"/>
                </a:cubicBezTo>
                <a:cubicBezTo>
                  <a:pt x="2574537" y="3355489"/>
                  <a:pt x="2227907" y="3322834"/>
                  <a:pt x="2101533" y="3323987"/>
                </a:cubicBezTo>
                <a:cubicBezTo>
                  <a:pt x="1975159" y="3325140"/>
                  <a:pt x="1639427" y="3313843"/>
                  <a:pt x="1468814" y="3323987"/>
                </a:cubicBezTo>
                <a:cubicBezTo>
                  <a:pt x="1298201" y="3334131"/>
                  <a:pt x="1072524" y="3297172"/>
                  <a:pt x="768303" y="3323987"/>
                </a:cubicBezTo>
                <a:cubicBezTo>
                  <a:pt x="464082" y="3350802"/>
                  <a:pt x="158827" y="3264342"/>
                  <a:pt x="0" y="3323987"/>
                </a:cubicBezTo>
                <a:cubicBezTo>
                  <a:pt x="-4402" y="3202052"/>
                  <a:pt x="7779" y="3015341"/>
                  <a:pt x="0" y="2869709"/>
                </a:cubicBezTo>
                <a:cubicBezTo>
                  <a:pt x="-7779" y="2724077"/>
                  <a:pt x="46320" y="2619296"/>
                  <a:pt x="0" y="2382191"/>
                </a:cubicBezTo>
                <a:cubicBezTo>
                  <a:pt x="-46320" y="2145086"/>
                  <a:pt x="42416" y="1914029"/>
                  <a:pt x="0" y="1794953"/>
                </a:cubicBezTo>
                <a:cubicBezTo>
                  <a:pt x="-42416" y="1675877"/>
                  <a:pt x="32674" y="1386962"/>
                  <a:pt x="0" y="1174475"/>
                </a:cubicBezTo>
                <a:cubicBezTo>
                  <a:pt x="-32674" y="961988"/>
                  <a:pt x="63040" y="746216"/>
                  <a:pt x="0" y="620478"/>
                </a:cubicBezTo>
                <a:cubicBezTo>
                  <a:pt x="-63040" y="494740"/>
                  <a:pt x="6529" y="156615"/>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600" b="1">
                <a:solidFill>
                  <a:srgbClr val="2BF6FF"/>
                </a:solidFill>
                <a:latin typeface="Big Shoulders Display Bold"/>
                <a:ea typeface="Big Shoulders Display Bold"/>
                <a:cs typeface="Big Shoulders Display Bold"/>
                <a:sym typeface="Big Shoulders Display Bold"/>
              </a:rPr>
              <a:t>Mission Statement: “To connect people in meaningful ways through the experiences we create, the innovation we champion and the good we do.”</a:t>
            </a:r>
          </a:p>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p:txBody>
      </p:sp>
      <p:sp>
        <p:nvSpPr>
          <p:cNvPr id="13" name="TextBox 12">
            <a:extLst>
              <a:ext uri="{FF2B5EF4-FFF2-40B4-BE49-F238E27FC236}">
                <a16:creationId xmlns:a16="http://schemas.microsoft.com/office/drawing/2014/main" id="{80A891E1-92D7-9B24-2926-03930D4F315F}"/>
              </a:ext>
            </a:extLst>
          </p:cNvPr>
          <p:cNvSpPr txBox="1"/>
          <p:nvPr/>
        </p:nvSpPr>
        <p:spPr>
          <a:xfrm>
            <a:off x="7241660" y="5721350"/>
            <a:ext cx="4614506" cy="2215991"/>
          </a:xfrm>
          <a:custGeom>
            <a:avLst/>
            <a:gdLst>
              <a:gd name="csX0" fmla="*/ 0 w 4614506"/>
              <a:gd name="csY0" fmla="*/ 0 h 2215991"/>
              <a:gd name="csX1" fmla="*/ 576813 w 4614506"/>
              <a:gd name="csY1" fmla="*/ 0 h 2215991"/>
              <a:gd name="csX2" fmla="*/ 1015191 w 4614506"/>
              <a:gd name="csY2" fmla="*/ 0 h 2215991"/>
              <a:gd name="csX3" fmla="*/ 1499714 w 4614506"/>
              <a:gd name="csY3" fmla="*/ 0 h 2215991"/>
              <a:gd name="csX4" fmla="*/ 2030383 w 4614506"/>
              <a:gd name="csY4" fmla="*/ 0 h 2215991"/>
              <a:gd name="csX5" fmla="*/ 2699486 w 4614506"/>
              <a:gd name="csY5" fmla="*/ 0 h 2215991"/>
              <a:gd name="csX6" fmla="*/ 3230154 w 4614506"/>
              <a:gd name="csY6" fmla="*/ 0 h 2215991"/>
              <a:gd name="csX7" fmla="*/ 3899258 w 4614506"/>
              <a:gd name="csY7" fmla="*/ 0 h 2215991"/>
              <a:gd name="csX8" fmla="*/ 4614506 w 4614506"/>
              <a:gd name="csY8" fmla="*/ 0 h 2215991"/>
              <a:gd name="csX9" fmla="*/ 4614506 w 4614506"/>
              <a:gd name="csY9" fmla="*/ 598318 h 2215991"/>
              <a:gd name="csX10" fmla="*/ 4614506 w 4614506"/>
              <a:gd name="csY10" fmla="*/ 1196635 h 2215991"/>
              <a:gd name="csX11" fmla="*/ 4614506 w 4614506"/>
              <a:gd name="csY11" fmla="*/ 1706313 h 2215991"/>
              <a:gd name="csX12" fmla="*/ 4614506 w 4614506"/>
              <a:gd name="csY12" fmla="*/ 2215991 h 2215991"/>
              <a:gd name="csX13" fmla="*/ 3991548 w 4614506"/>
              <a:gd name="csY13" fmla="*/ 2215991 h 2215991"/>
              <a:gd name="csX14" fmla="*/ 3414734 w 4614506"/>
              <a:gd name="csY14" fmla="*/ 2215991 h 2215991"/>
              <a:gd name="csX15" fmla="*/ 2745631 w 4614506"/>
              <a:gd name="csY15" fmla="*/ 2215991 h 2215991"/>
              <a:gd name="csX16" fmla="*/ 2122673 w 4614506"/>
              <a:gd name="csY16" fmla="*/ 2215991 h 2215991"/>
              <a:gd name="csX17" fmla="*/ 1453569 w 4614506"/>
              <a:gd name="csY17" fmla="*/ 2215991 h 2215991"/>
              <a:gd name="csX18" fmla="*/ 922901 w 4614506"/>
              <a:gd name="csY18" fmla="*/ 2215991 h 2215991"/>
              <a:gd name="csX19" fmla="*/ 0 w 4614506"/>
              <a:gd name="csY19" fmla="*/ 2215991 h 2215991"/>
              <a:gd name="csX20" fmla="*/ 0 w 4614506"/>
              <a:gd name="csY20" fmla="*/ 1728473 h 2215991"/>
              <a:gd name="csX21" fmla="*/ 0 w 4614506"/>
              <a:gd name="csY21" fmla="*/ 1218795 h 2215991"/>
              <a:gd name="csX22" fmla="*/ 0 w 4614506"/>
              <a:gd name="csY22" fmla="*/ 686957 h 2215991"/>
              <a:gd name="csX23" fmla="*/ 0 w 4614506"/>
              <a:gd name="csY23" fmla="*/ 0 h 22159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614506" h="2215991" fill="none" extrusionOk="0">
                <a:moveTo>
                  <a:pt x="0" y="0"/>
                </a:moveTo>
                <a:cubicBezTo>
                  <a:pt x="244300" y="-65147"/>
                  <a:pt x="397158" y="52468"/>
                  <a:pt x="576813" y="0"/>
                </a:cubicBezTo>
                <a:cubicBezTo>
                  <a:pt x="756468" y="-52468"/>
                  <a:pt x="860216" y="3828"/>
                  <a:pt x="1015191" y="0"/>
                </a:cubicBezTo>
                <a:cubicBezTo>
                  <a:pt x="1170166" y="-3828"/>
                  <a:pt x="1380538" y="10305"/>
                  <a:pt x="1499714" y="0"/>
                </a:cubicBezTo>
                <a:cubicBezTo>
                  <a:pt x="1618890" y="-10305"/>
                  <a:pt x="1900555" y="61550"/>
                  <a:pt x="2030383" y="0"/>
                </a:cubicBezTo>
                <a:cubicBezTo>
                  <a:pt x="2160211" y="-61550"/>
                  <a:pt x="2410658" y="55093"/>
                  <a:pt x="2699486" y="0"/>
                </a:cubicBezTo>
                <a:cubicBezTo>
                  <a:pt x="2988314" y="-55093"/>
                  <a:pt x="3021452" y="18556"/>
                  <a:pt x="3230154" y="0"/>
                </a:cubicBezTo>
                <a:cubicBezTo>
                  <a:pt x="3438856" y="-18556"/>
                  <a:pt x="3740405" y="74053"/>
                  <a:pt x="3899258" y="0"/>
                </a:cubicBezTo>
                <a:cubicBezTo>
                  <a:pt x="4058111" y="-74053"/>
                  <a:pt x="4285385" y="12052"/>
                  <a:pt x="4614506" y="0"/>
                </a:cubicBezTo>
                <a:cubicBezTo>
                  <a:pt x="4678115" y="143254"/>
                  <a:pt x="4585804" y="401172"/>
                  <a:pt x="4614506" y="598318"/>
                </a:cubicBezTo>
                <a:cubicBezTo>
                  <a:pt x="4643208" y="795464"/>
                  <a:pt x="4557341" y="900446"/>
                  <a:pt x="4614506" y="1196635"/>
                </a:cubicBezTo>
                <a:cubicBezTo>
                  <a:pt x="4671671" y="1492824"/>
                  <a:pt x="4564165" y="1455600"/>
                  <a:pt x="4614506" y="1706313"/>
                </a:cubicBezTo>
                <a:cubicBezTo>
                  <a:pt x="4664847" y="1957026"/>
                  <a:pt x="4599280" y="2076426"/>
                  <a:pt x="4614506" y="2215991"/>
                </a:cubicBezTo>
                <a:cubicBezTo>
                  <a:pt x="4411631" y="2242117"/>
                  <a:pt x="4196249" y="2148647"/>
                  <a:pt x="3991548" y="2215991"/>
                </a:cubicBezTo>
                <a:cubicBezTo>
                  <a:pt x="3786847" y="2283335"/>
                  <a:pt x="3652652" y="2167706"/>
                  <a:pt x="3414734" y="2215991"/>
                </a:cubicBezTo>
                <a:cubicBezTo>
                  <a:pt x="3176816" y="2264276"/>
                  <a:pt x="3075071" y="2158509"/>
                  <a:pt x="2745631" y="2215991"/>
                </a:cubicBezTo>
                <a:cubicBezTo>
                  <a:pt x="2416191" y="2273473"/>
                  <a:pt x="2297160" y="2142831"/>
                  <a:pt x="2122673" y="2215991"/>
                </a:cubicBezTo>
                <a:cubicBezTo>
                  <a:pt x="1948186" y="2289151"/>
                  <a:pt x="1718478" y="2142855"/>
                  <a:pt x="1453569" y="2215991"/>
                </a:cubicBezTo>
                <a:cubicBezTo>
                  <a:pt x="1188660" y="2289127"/>
                  <a:pt x="1078345" y="2161774"/>
                  <a:pt x="922901" y="2215991"/>
                </a:cubicBezTo>
                <a:cubicBezTo>
                  <a:pt x="767457" y="2270208"/>
                  <a:pt x="417401" y="2170391"/>
                  <a:pt x="0" y="2215991"/>
                </a:cubicBezTo>
                <a:cubicBezTo>
                  <a:pt x="-34823" y="2117471"/>
                  <a:pt x="18413" y="1950260"/>
                  <a:pt x="0" y="1728473"/>
                </a:cubicBezTo>
                <a:cubicBezTo>
                  <a:pt x="-18413" y="1506686"/>
                  <a:pt x="4655" y="1421326"/>
                  <a:pt x="0" y="1218795"/>
                </a:cubicBezTo>
                <a:cubicBezTo>
                  <a:pt x="-4655" y="1016264"/>
                  <a:pt x="49930" y="866387"/>
                  <a:pt x="0" y="686957"/>
                </a:cubicBezTo>
                <a:cubicBezTo>
                  <a:pt x="-49930" y="507527"/>
                  <a:pt x="29785" y="182813"/>
                  <a:pt x="0" y="0"/>
                </a:cubicBezTo>
                <a:close/>
              </a:path>
              <a:path w="4614506" h="2215991" stroke="0" extrusionOk="0">
                <a:moveTo>
                  <a:pt x="0" y="0"/>
                </a:moveTo>
                <a:cubicBezTo>
                  <a:pt x="304846" y="-21324"/>
                  <a:pt x="341192" y="20597"/>
                  <a:pt x="622958" y="0"/>
                </a:cubicBezTo>
                <a:cubicBezTo>
                  <a:pt x="904724" y="-20597"/>
                  <a:pt x="938155" y="18862"/>
                  <a:pt x="1199772" y="0"/>
                </a:cubicBezTo>
                <a:cubicBezTo>
                  <a:pt x="1461389" y="-18862"/>
                  <a:pt x="1678231" y="55235"/>
                  <a:pt x="1868875" y="0"/>
                </a:cubicBezTo>
                <a:cubicBezTo>
                  <a:pt x="2059519" y="-55235"/>
                  <a:pt x="2280253" y="34849"/>
                  <a:pt x="2491833" y="0"/>
                </a:cubicBezTo>
                <a:cubicBezTo>
                  <a:pt x="2703413" y="-34849"/>
                  <a:pt x="2788988" y="45966"/>
                  <a:pt x="3022501" y="0"/>
                </a:cubicBezTo>
                <a:cubicBezTo>
                  <a:pt x="3256014" y="-45966"/>
                  <a:pt x="3469849" y="13006"/>
                  <a:pt x="3645460" y="0"/>
                </a:cubicBezTo>
                <a:cubicBezTo>
                  <a:pt x="3821071" y="-13006"/>
                  <a:pt x="4215162" y="44359"/>
                  <a:pt x="4614506" y="0"/>
                </a:cubicBezTo>
                <a:cubicBezTo>
                  <a:pt x="4630824" y="207411"/>
                  <a:pt x="4572706" y="329273"/>
                  <a:pt x="4614506" y="553998"/>
                </a:cubicBezTo>
                <a:cubicBezTo>
                  <a:pt x="4656306" y="778723"/>
                  <a:pt x="4567538" y="810299"/>
                  <a:pt x="4614506" y="1063676"/>
                </a:cubicBezTo>
                <a:cubicBezTo>
                  <a:pt x="4661474" y="1317053"/>
                  <a:pt x="4578840" y="1386692"/>
                  <a:pt x="4614506" y="1573354"/>
                </a:cubicBezTo>
                <a:cubicBezTo>
                  <a:pt x="4650172" y="1760016"/>
                  <a:pt x="4549215" y="1962831"/>
                  <a:pt x="4614506" y="2215991"/>
                </a:cubicBezTo>
                <a:cubicBezTo>
                  <a:pt x="4478372" y="2263686"/>
                  <a:pt x="4289872" y="2177256"/>
                  <a:pt x="4129983" y="2215991"/>
                </a:cubicBezTo>
                <a:cubicBezTo>
                  <a:pt x="3970094" y="2254726"/>
                  <a:pt x="3823184" y="2203827"/>
                  <a:pt x="3645460" y="2215991"/>
                </a:cubicBezTo>
                <a:cubicBezTo>
                  <a:pt x="3467736" y="2228155"/>
                  <a:pt x="3368516" y="2209758"/>
                  <a:pt x="3160937" y="2215991"/>
                </a:cubicBezTo>
                <a:cubicBezTo>
                  <a:pt x="2953358" y="2222224"/>
                  <a:pt x="2699716" y="2166915"/>
                  <a:pt x="2491833" y="2215991"/>
                </a:cubicBezTo>
                <a:cubicBezTo>
                  <a:pt x="2283950" y="2265067"/>
                  <a:pt x="2132051" y="2207756"/>
                  <a:pt x="1961165" y="2215991"/>
                </a:cubicBezTo>
                <a:cubicBezTo>
                  <a:pt x="1790279" y="2224226"/>
                  <a:pt x="1688031" y="2165641"/>
                  <a:pt x="1522787" y="2215991"/>
                </a:cubicBezTo>
                <a:cubicBezTo>
                  <a:pt x="1357543" y="2266341"/>
                  <a:pt x="1237290" y="2182820"/>
                  <a:pt x="1084409" y="2215991"/>
                </a:cubicBezTo>
                <a:cubicBezTo>
                  <a:pt x="931528" y="2249162"/>
                  <a:pt x="441994" y="2089015"/>
                  <a:pt x="0" y="2215991"/>
                </a:cubicBezTo>
                <a:cubicBezTo>
                  <a:pt x="-17313" y="2100348"/>
                  <a:pt x="30944" y="1799919"/>
                  <a:pt x="0" y="1639833"/>
                </a:cubicBezTo>
                <a:cubicBezTo>
                  <a:pt x="-30944" y="1479747"/>
                  <a:pt x="63782" y="1279553"/>
                  <a:pt x="0" y="1107996"/>
                </a:cubicBezTo>
                <a:cubicBezTo>
                  <a:pt x="-63782" y="936439"/>
                  <a:pt x="8659" y="680713"/>
                  <a:pt x="0" y="509678"/>
                </a:cubicBezTo>
                <a:cubicBezTo>
                  <a:pt x="-8659" y="338643"/>
                  <a:pt x="9235" y="237674"/>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600" b="1">
                <a:solidFill>
                  <a:srgbClr val="2BF6FF"/>
                </a:solidFill>
                <a:latin typeface="Big Shoulders Display Bold"/>
                <a:ea typeface="Big Shoulders Display Bold"/>
                <a:cs typeface="Big Shoulders Display Bold"/>
                <a:sym typeface="Big Shoulders Display Bold"/>
              </a:rPr>
              <a:t>Generated $1.81 billion in revenue in 2024.</a:t>
            </a:r>
          </a:p>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p:txBody>
      </p:sp>
      <p:sp>
        <p:nvSpPr>
          <p:cNvPr id="14" name="TextBox 13">
            <a:extLst>
              <a:ext uri="{FF2B5EF4-FFF2-40B4-BE49-F238E27FC236}">
                <a16:creationId xmlns:a16="http://schemas.microsoft.com/office/drawing/2014/main" id="{C9DB28CB-7A0E-C927-902E-71751EF3AB2F}"/>
              </a:ext>
            </a:extLst>
          </p:cNvPr>
          <p:cNvSpPr txBox="1"/>
          <p:nvPr/>
        </p:nvSpPr>
        <p:spPr>
          <a:xfrm>
            <a:off x="12171510" y="2669013"/>
            <a:ext cx="5490090" cy="2769989"/>
          </a:xfrm>
          <a:custGeom>
            <a:avLst/>
            <a:gdLst>
              <a:gd name="csX0" fmla="*/ 0 w 5490090"/>
              <a:gd name="csY0" fmla="*/ 0 h 2769989"/>
              <a:gd name="csX1" fmla="*/ 603910 w 5490090"/>
              <a:gd name="csY1" fmla="*/ 0 h 2769989"/>
              <a:gd name="csX2" fmla="*/ 1207820 w 5490090"/>
              <a:gd name="csY2" fmla="*/ 0 h 2769989"/>
              <a:gd name="csX3" fmla="*/ 1592126 w 5490090"/>
              <a:gd name="csY3" fmla="*/ 0 h 2769989"/>
              <a:gd name="csX4" fmla="*/ 2086234 w 5490090"/>
              <a:gd name="csY4" fmla="*/ 0 h 2769989"/>
              <a:gd name="csX5" fmla="*/ 2580342 w 5490090"/>
              <a:gd name="csY5" fmla="*/ 0 h 2769989"/>
              <a:gd name="csX6" fmla="*/ 3184252 w 5490090"/>
              <a:gd name="csY6" fmla="*/ 0 h 2769989"/>
              <a:gd name="csX7" fmla="*/ 3733261 w 5490090"/>
              <a:gd name="csY7" fmla="*/ 0 h 2769989"/>
              <a:gd name="csX8" fmla="*/ 4282270 w 5490090"/>
              <a:gd name="csY8" fmla="*/ 0 h 2769989"/>
              <a:gd name="csX9" fmla="*/ 4666577 w 5490090"/>
              <a:gd name="csY9" fmla="*/ 0 h 2769989"/>
              <a:gd name="csX10" fmla="*/ 5490090 w 5490090"/>
              <a:gd name="csY10" fmla="*/ 0 h 2769989"/>
              <a:gd name="csX11" fmla="*/ 5490090 w 5490090"/>
              <a:gd name="csY11" fmla="*/ 498598 h 2769989"/>
              <a:gd name="csX12" fmla="*/ 5490090 w 5490090"/>
              <a:gd name="csY12" fmla="*/ 1107996 h 2769989"/>
              <a:gd name="csX13" fmla="*/ 5490090 w 5490090"/>
              <a:gd name="csY13" fmla="*/ 1578894 h 2769989"/>
              <a:gd name="csX14" fmla="*/ 5490090 w 5490090"/>
              <a:gd name="csY14" fmla="*/ 2188291 h 2769989"/>
              <a:gd name="csX15" fmla="*/ 5490090 w 5490090"/>
              <a:gd name="csY15" fmla="*/ 2769989 h 2769989"/>
              <a:gd name="csX16" fmla="*/ 4886180 w 5490090"/>
              <a:gd name="csY16" fmla="*/ 2769989 h 2769989"/>
              <a:gd name="csX17" fmla="*/ 4337171 w 5490090"/>
              <a:gd name="csY17" fmla="*/ 2769989 h 2769989"/>
              <a:gd name="csX18" fmla="*/ 3952865 w 5490090"/>
              <a:gd name="csY18" fmla="*/ 2769989 h 2769989"/>
              <a:gd name="csX19" fmla="*/ 3403856 w 5490090"/>
              <a:gd name="csY19" fmla="*/ 2769989 h 2769989"/>
              <a:gd name="csX20" fmla="*/ 2745045 w 5490090"/>
              <a:gd name="csY20" fmla="*/ 2769989 h 2769989"/>
              <a:gd name="csX21" fmla="*/ 2196036 w 5490090"/>
              <a:gd name="csY21" fmla="*/ 2769989 h 2769989"/>
              <a:gd name="csX22" fmla="*/ 1537225 w 5490090"/>
              <a:gd name="csY22" fmla="*/ 2769989 h 2769989"/>
              <a:gd name="csX23" fmla="*/ 878414 w 5490090"/>
              <a:gd name="csY23" fmla="*/ 2769989 h 2769989"/>
              <a:gd name="csX24" fmla="*/ 0 w 5490090"/>
              <a:gd name="csY24" fmla="*/ 2769989 h 2769989"/>
              <a:gd name="csX25" fmla="*/ 0 w 5490090"/>
              <a:gd name="csY25" fmla="*/ 2188291 h 2769989"/>
              <a:gd name="csX26" fmla="*/ 0 w 5490090"/>
              <a:gd name="csY26" fmla="*/ 1634294 h 2769989"/>
              <a:gd name="csX27" fmla="*/ 0 w 5490090"/>
              <a:gd name="csY27" fmla="*/ 1135695 h 2769989"/>
              <a:gd name="csX28" fmla="*/ 0 w 5490090"/>
              <a:gd name="csY28" fmla="*/ 553998 h 2769989"/>
              <a:gd name="csX29" fmla="*/ 0 w 5490090"/>
              <a:gd name="csY29" fmla="*/ 0 h 2769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490090" h="2769989" fill="none" extrusionOk="0">
                <a:moveTo>
                  <a:pt x="0" y="0"/>
                </a:moveTo>
                <a:cubicBezTo>
                  <a:pt x="149422" y="-62209"/>
                  <a:pt x="396390" y="56526"/>
                  <a:pt x="603910" y="0"/>
                </a:cubicBezTo>
                <a:cubicBezTo>
                  <a:pt x="811430" y="-56526"/>
                  <a:pt x="1050704" y="16185"/>
                  <a:pt x="1207820" y="0"/>
                </a:cubicBezTo>
                <a:cubicBezTo>
                  <a:pt x="1364936" y="-16185"/>
                  <a:pt x="1408349" y="23021"/>
                  <a:pt x="1592126" y="0"/>
                </a:cubicBezTo>
                <a:cubicBezTo>
                  <a:pt x="1775903" y="-23021"/>
                  <a:pt x="1850559" y="42041"/>
                  <a:pt x="2086234" y="0"/>
                </a:cubicBezTo>
                <a:cubicBezTo>
                  <a:pt x="2321909" y="-42041"/>
                  <a:pt x="2365227" y="5222"/>
                  <a:pt x="2580342" y="0"/>
                </a:cubicBezTo>
                <a:cubicBezTo>
                  <a:pt x="2795457" y="-5222"/>
                  <a:pt x="3052085" y="22625"/>
                  <a:pt x="3184252" y="0"/>
                </a:cubicBezTo>
                <a:cubicBezTo>
                  <a:pt x="3316419" y="-22625"/>
                  <a:pt x="3570654" y="12950"/>
                  <a:pt x="3733261" y="0"/>
                </a:cubicBezTo>
                <a:cubicBezTo>
                  <a:pt x="3895868" y="-12950"/>
                  <a:pt x="4099979" y="65020"/>
                  <a:pt x="4282270" y="0"/>
                </a:cubicBezTo>
                <a:cubicBezTo>
                  <a:pt x="4464561" y="-65020"/>
                  <a:pt x="4491966" y="6289"/>
                  <a:pt x="4666577" y="0"/>
                </a:cubicBezTo>
                <a:cubicBezTo>
                  <a:pt x="4841188" y="-6289"/>
                  <a:pt x="5209860" y="48219"/>
                  <a:pt x="5490090" y="0"/>
                </a:cubicBezTo>
                <a:cubicBezTo>
                  <a:pt x="5537359" y="155164"/>
                  <a:pt x="5448210" y="308799"/>
                  <a:pt x="5490090" y="498598"/>
                </a:cubicBezTo>
                <a:cubicBezTo>
                  <a:pt x="5531970" y="688397"/>
                  <a:pt x="5448162" y="904907"/>
                  <a:pt x="5490090" y="1107996"/>
                </a:cubicBezTo>
                <a:cubicBezTo>
                  <a:pt x="5532018" y="1311085"/>
                  <a:pt x="5476844" y="1360955"/>
                  <a:pt x="5490090" y="1578894"/>
                </a:cubicBezTo>
                <a:cubicBezTo>
                  <a:pt x="5503336" y="1796833"/>
                  <a:pt x="5425611" y="2060198"/>
                  <a:pt x="5490090" y="2188291"/>
                </a:cubicBezTo>
                <a:cubicBezTo>
                  <a:pt x="5554569" y="2316384"/>
                  <a:pt x="5426868" y="2519961"/>
                  <a:pt x="5490090" y="2769989"/>
                </a:cubicBezTo>
                <a:cubicBezTo>
                  <a:pt x="5256408" y="2831284"/>
                  <a:pt x="5103551" y="2734389"/>
                  <a:pt x="4886180" y="2769989"/>
                </a:cubicBezTo>
                <a:cubicBezTo>
                  <a:pt x="4668809" y="2805589"/>
                  <a:pt x="4541568" y="2733720"/>
                  <a:pt x="4337171" y="2769989"/>
                </a:cubicBezTo>
                <a:cubicBezTo>
                  <a:pt x="4132774" y="2806258"/>
                  <a:pt x="4096634" y="2746907"/>
                  <a:pt x="3952865" y="2769989"/>
                </a:cubicBezTo>
                <a:cubicBezTo>
                  <a:pt x="3809096" y="2793071"/>
                  <a:pt x="3672101" y="2722707"/>
                  <a:pt x="3403856" y="2769989"/>
                </a:cubicBezTo>
                <a:cubicBezTo>
                  <a:pt x="3135611" y="2817271"/>
                  <a:pt x="3040363" y="2750437"/>
                  <a:pt x="2745045" y="2769989"/>
                </a:cubicBezTo>
                <a:cubicBezTo>
                  <a:pt x="2449727" y="2789541"/>
                  <a:pt x="2390666" y="2744296"/>
                  <a:pt x="2196036" y="2769989"/>
                </a:cubicBezTo>
                <a:cubicBezTo>
                  <a:pt x="2001406" y="2795682"/>
                  <a:pt x="1676649" y="2692661"/>
                  <a:pt x="1537225" y="2769989"/>
                </a:cubicBezTo>
                <a:cubicBezTo>
                  <a:pt x="1397801" y="2847317"/>
                  <a:pt x="1133340" y="2696645"/>
                  <a:pt x="878414" y="2769989"/>
                </a:cubicBezTo>
                <a:cubicBezTo>
                  <a:pt x="623488" y="2843333"/>
                  <a:pt x="406839" y="2751882"/>
                  <a:pt x="0" y="2769989"/>
                </a:cubicBezTo>
                <a:cubicBezTo>
                  <a:pt x="-12483" y="2567782"/>
                  <a:pt x="8344" y="2403753"/>
                  <a:pt x="0" y="2188291"/>
                </a:cubicBezTo>
                <a:cubicBezTo>
                  <a:pt x="-8344" y="1972829"/>
                  <a:pt x="4058" y="1826639"/>
                  <a:pt x="0" y="1634294"/>
                </a:cubicBezTo>
                <a:cubicBezTo>
                  <a:pt x="-4058" y="1441949"/>
                  <a:pt x="21849" y="1354548"/>
                  <a:pt x="0" y="1135695"/>
                </a:cubicBezTo>
                <a:cubicBezTo>
                  <a:pt x="-21849" y="916842"/>
                  <a:pt x="35760" y="680736"/>
                  <a:pt x="0" y="553998"/>
                </a:cubicBezTo>
                <a:cubicBezTo>
                  <a:pt x="-35760" y="427260"/>
                  <a:pt x="1353" y="268702"/>
                  <a:pt x="0" y="0"/>
                </a:cubicBezTo>
                <a:close/>
              </a:path>
              <a:path w="5490090" h="2769989" stroke="0" extrusionOk="0">
                <a:moveTo>
                  <a:pt x="0" y="0"/>
                </a:moveTo>
                <a:cubicBezTo>
                  <a:pt x="177291" y="-40882"/>
                  <a:pt x="436703" y="7443"/>
                  <a:pt x="603910" y="0"/>
                </a:cubicBezTo>
                <a:cubicBezTo>
                  <a:pt x="771117" y="-7443"/>
                  <a:pt x="895728" y="28558"/>
                  <a:pt x="1152919" y="0"/>
                </a:cubicBezTo>
                <a:cubicBezTo>
                  <a:pt x="1410110" y="-28558"/>
                  <a:pt x="1488935" y="50532"/>
                  <a:pt x="1811730" y="0"/>
                </a:cubicBezTo>
                <a:cubicBezTo>
                  <a:pt x="2134525" y="-50532"/>
                  <a:pt x="2155006" y="47340"/>
                  <a:pt x="2415640" y="0"/>
                </a:cubicBezTo>
                <a:cubicBezTo>
                  <a:pt x="2676274" y="-47340"/>
                  <a:pt x="2754012" y="35559"/>
                  <a:pt x="2909748" y="0"/>
                </a:cubicBezTo>
                <a:cubicBezTo>
                  <a:pt x="3065484" y="-35559"/>
                  <a:pt x="3293124" y="64651"/>
                  <a:pt x="3513658" y="0"/>
                </a:cubicBezTo>
                <a:cubicBezTo>
                  <a:pt x="3734192" y="-64651"/>
                  <a:pt x="3810528" y="26576"/>
                  <a:pt x="4007766" y="0"/>
                </a:cubicBezTo>
                <a:cubicBezTo>
                  <a:pt x="4205004" y="-26576"/>
                  <a:pt x="4327394" y="10092"/>
                  <a:pt x="4556775" y="0"/>
                </a:cubicBezTo>
                <a:cubicBezTo>
                  <a:pt x="4786156" y="-10092"/>
                  <a:pt x="4887954" y="10263"/>
                  <a:pt x="4995982" y="0"/>
                </a:cubicBezTo>
                <a:cubicBezTo>
                  <a:pt x="5104010" y="-10263"/>
                  <a:pt x="5382063" y="56078"/>
                  <a:pt x="5490090" y="0"/>
                </a:cubicBezTo>
                <a:cubicBezTo>
                  <a:pt x="5500279" y="272503"/>
                  <a:pt x="5486923" y="312642"/>
                  <a:pt x="5490090" y="609398"/>
                </a:cubicBezTo>
                <a:cubicBezTo>
                  <a:pt x="5493257" y="906154"/>
                  <a:pt x="5453037" y="943225"/>
                  <a:pt x="5490090" y="1107996"/>
                </a:cubicBezTo>
                <a:cubicBezTo>
                  <a:pt x="5527143" y="1272767"/>
                  <a:pt x="5439825" y="1419962"/>
                  <a:pt x="5490090" y="1606594"/>
                </a:cubicBezTo>
                <a:cubicBezTo>
                  <a:pt x="5540355" y="1793226"/>
                  <a:pt x="5474352" y="1953257"/>
                  <a:pt x="5490090" y="2105192"/>
                </a:cubicBezTo>
                <a:cubicBezTo>
                  <a:pt x="5505828" y="2257127"/>
                  <a:pt x="5485445" y="2456989"/>
                  <a:pt x="5490090" y="2769989"/>
                </a:cubicBezTo>
                <a:cubicBezTo>
                  <a:pt x="5305407" y="2823567"/>
                  <a:pt x="5091044" y="2708423"/>
                  <a:pt x="4886180" y="2769989"/>
                </a:cubicBezTo>
                <a:cubicBezTo>
                  <a:pt x="4681316" y="2831555"/>
                  <a:pt x="4614128" y="2728527"/>
                  <a:pt x="4501874" y="2769989"/>
                </a:cubicBezTo>
                <a:cubicBezTo>
                  <a:pt x="4389620" y="2811451"/>
                  <a:pt x="4279854" y="2761320"/>
                  <a:pt x="4117568" y="2769989"/>
                </a:cubicBezTo>
                <a:cubicBezTo>
                  <a:pt x="3955282" y="2778658"/>
                  <a:pt x="3639345" y="2739582"/>
                  <a:pt x="3513658" y="2769989"/>
                </a:cubicBezTo>
                <a:cubicBezTo>
                  <a:pt x="3387971" y="2800396"/>
                  <a:pt x="3051238" y="2701363"/>
                  <a:pt x="2909748" y="2769989"/>
                </a:cubicBezTo>
                <a:cubicBezTo>
                  <a:pt x="2768258" y="2838615"/>
                  <a:pt x="2574434" y="2722780"/>
                  <a:pt x="2415640" y="2769989"/>
                </a:cubicBezTo>
                <a:cubicBezTo>
                  <a:pt x="2256846" y="2817198"/>
                  <a:pt x="2107248" y="2718580"/>
                  <a:pt x="1976432" y="2769989"/>
                </a:cubicBezTo>
                <a:cubicBezTo>
                  <a:pt x="1845616" y="2821398"/>
                  <a:pt x="1675404" y="2734981"/>
                  <a:pt x="1537225" y="2769989"/>
                </a:cubicBezTo>
                <a:cubicBezTo>
                  <a:pt x="1399046" y="2804997"/>
                  <a:pt x="1071499" y="2733196"/>
                  <a:pt x="933315" y="2769989"/>
                </a:cubicBezTo>
                <a:cubicBezTo>
                  <a:pt x="795131" y="2806782"/>
                  <a:pt x="687529" y="2733953"/>
                  <a:pt x="549009" y="2769989"/>
                </a:cubicBezTo>
                <a:cubicBezTo>
                  <a:pt x="410489" y="2806025"/>
                  <a:pt x="251012" y="2750076"/>
                  <a:pt x="0" y="2769989"/>
                </a:cubicBezTo>
                <a:cubicBezTo>
                  <a:pt x="-18054" y="2555702"/>
                  <a:pt x="16550" y="2374777"/>
                  <a:pt x="0" y="2188291"/>
                </a:cubicBezTo>
                <a:cubicBezTo>
                  <a:pt x="-16550" y="2001805"/>
                  <a:pt x="9624" y="1860582"/>
                  <a:pt x="0" y="1717393"/>
                </a:cubicBezTo>
                <a:cubicBezTo>
                  <a:pt x="-9624" y="1574204"/>
                  <a:pt x="48980" y="1381426"/>
                  <a:pt x="0" y="1163395"/>
                </a:cubicBezTo>
                <a:cubicBezTo>
                  <a:pt x="-48980" y="945364"/>
                  <a:pt x="72150" y="731099"/>
                  <a:pt x="0" y="553998"/>
                </a:cubicBezTo>
                <a:cubicBezTo>
                  <a:pt x="-72150" y="376897"/>
                  <a:pt x="57932" y="243672"/>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600" b="1">
                <a:solidFill>
                  <a:srgbClr val="2BF6FF"/>
                </a:solidFill>
                <a:latin typeface="Big Shoulders Display Bold"/>
                <a:ea typeface="Big Shoulders Display Bold"/>
                <a:cs typeface="Big Shoulders Display Bold"/>
                <a:sym typeface="Big Shoulders Display Bold"/>
              </a:rPr>
              <a:t>Expansion will include four variations: Tophoops, Topbaseball, Topsoccer, and Topsports.</a:t>
            </a:r>
          </a:p>
        </p:txBody>
      </p:sp>
      <p:sp>
        <p:nvSpPr>
          <p:cNvPr id="15" name="TextBox 14">
            <a:extLst>
              <a:ext uri="{FF2B5EF4-FFF2-40B4-BE49-F238E27FC236}">
                <a16:creationId xmlns:a16="http://schemas.microsoft.com/office/drawing/2014/main" id="{F64073A3-F3C4-28ED-2478-C64BB37B5C2E}"/>
              </a:ext>
            </a:extLst>
          </p:cNvPr>
          <p:cNvSpPr txBox="1"/>
          <p:nvPr/>
        </p:nvSpPr>
        <p:spPr>
          <a:xfrm>
            <a:off x="6055021" y="2669014"/>
            <a:ext cx="5490090" cy="2769989"/>
          </a:xfrm>
          <a:custGeom>
            <a:avLst/>
            <a:gdLst>
              <a:gd name="csX0" fmla="*/ 0 w 5490090"/>
              <a:gd name="csY0" fmla="*/ 0 h 2769989"/>
              <a:gd name="csX1" fmla="*/ 603910 w 5490090"/>
              <a:gd name="csY1" fmla="*/ 0 h 2769989"/>
              <a:gd name="csX2" fmla="*/ 1207820 w 5490090"/>
              <a:gd name="csY2" fmla="*/ 0 h 2769989"/>
              <a:gd name="csX3" fmla="*/ 1592126 w 5490090"/>
              <a:gd name="csY3" fmla="*/ 0 h 2769989"/>
              <a:gd name="csX4" fmla="*/ 2086234 w 5490090"/>
              <a:gd name="csY4" fmla="*/ 0 h 2769989"/>
              <a:gd name="csX5" fmla="*/ 2580342 w 5490090"/>
              <a:gd name="csY5" fmla="*/ 0 h 2769989"/>
              <a:gd name="csX6" fmla="*/ 3184252 w 5490090"/>
              <a:gd name="csY6" fmla="*/ 0 h 2769989"/>
              <a:gd name="csX7" fmla="*/ 3733261 w 5490090"/>
              <a:gd name="csY7" fmla="*/ 0 h 2769989"/>
              <a:gd name="csX8" fmla="*/ 4282270 w 5490090"/>
              <a:gd name="csY8" fmla="*/ 0 h 2769989"/>
              <a:gd name="csX9" fmla="*/ 4666577 w 5490090"/>
              <a:gd name="csY9" fmla="*/ 0 h 2769989"/>
              <a:gd name="csX10" fmla="*/ 5490090 w 5490090"/>
              <a:gd name="csY10" fmla="*/ 0 h 2769989"/>
              <a:gd name="csX11" fmla="*/ 5490090 w 5490090"/>
              <a:gd name="csY11" fmla="*/ 498598 h 2769989"/>
              <a:gd name="csX12" fmla="*/ 5490090 w 5490090"/>
              <a:gd name="csY12" fmla="*/ 1107996 h 2769989"/>
              <a:gd name="csX13" fmla="*/ 5490090 w 5490090"/>
              <a:gd name="csY13" fmla="*/ 1578894 h 2769989"/>
              <a:gd name="csX14" fmla="*/ 5490090 w 5490090"/>
              <a:gd name="csY14" fmla="*/ 2188291 h 2769989"/>
              <a:gd name="csX15" fmla="*/ 5490090 w 5490090"/>
              <a:gd name="csY15" fmla="*/ 2769989 h 2769989"/>
              <a:gd name="csX16" fmla="*/ 4886180 w 5490090"/>
              <a:gd name="csY16" fmla="*/ 2769989 h 2769989"/>
              <a:gd name="csX17" fmla="*/ 4337171 w 5490090"/>
              <a:gd name="csY17" fmla="*/ 2769989 h 2769989"/>
              <a:gd name="csX18" fmla="*/ 3952865 w 5490090"/>
              <a:gd name="csY18" fmla="*/ 2769989 h 2769989"/>
              <a:gd name="csX19" fmla="*/ 3403856 w 5490090"/>
              <a:gd name="csY19" fmla="*/ 2769989 h 2769989"/>
              <a:gd name="csX20" fmla="*/ 2745045 w 5490090"/>
              <a:gd name="csY20" fmla="*/ 2769989 h 2769989"/>
              <a:gd name="csX21" fmla="*/ 2196036 w 5490090"/>
              <a:gd name="csY21" fmla="*/ 2769989 h 2769989"/>
              <a:gd name="csX22" fmla="*/ 1537225 w 5490090"/>
              <a:gd name="csY22" fmla="*/ 2769989 h 2769989"/>
              <a:gd name="csX23" fmla="*/ 878414 w 5490090"/>
              <a:gd name="csY23" fmla="*/ 2769989 h 2769989"/>
              <a:gd name="csX24" fmla="*/ 0 w 5490090"/>
              <a:gd name="csY24" fmla="*/ 2769989 h 2769989"/>
              <a:gd name="csX25" fmla="*/ 0 w 5490090"/>
              <a:gd name="csY25" fmla="*/ 2188291 h 2769989"/>
              <a:gd name="csX26" fmla="*/ 0 w 5490090"/>
              <a:gd name="csY26" fmla="*/ 1634294 h 2769989"/>
              <a:gd name="csX27" fmla="*/ 0 w 5490090"/>
              <a:gd name="csY27" fmla="*/ 1135695 h 2769989"/>
              <a:gd name="csX28" fmla="*/ 0 w 5490090"/>
              <a:gd name="csY28" fmla="*/ 553998 h 2769989"/>
              <a:gd name="csX29" fmla="*/ 0 w 5490090"/>
              <a:gd name="csY29" fmla="*/ 0 h 2769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490090" h="2769989" fill="none" extrusionOk="0">
                <a:moveTo>
                  <a:pt x="0" y="0"/>
                </a:moveTo>
                <a:cubicBezTo>
                  <a:pt x="149422" y="-62209"/>
                  <a:pt x="396390" y="56526"/>
                  <a:pt x="603910" y="0"/>
                </a:cubicBezTo>
                <a:cubicBezTo>
                  <a:pt x="811430" y="-56526"/>
                  <a:pt x="1050704" y="16185"/>
                  <a:pt x="1207820" y="0"/>
                </a:cubicBezTo>
                <a:cubicBezTo>
                  <a:pt x="1364936" y="-16185"/>
                  <a:pt x="1408349" y="23021"/>
                  <a:pt x="1592126" y="0"/>
                </a:cubicBezTo>
                <a:cubicBezTo>
                  <a:pt x="1775903" y="-23021"/>
                  <a:pt x="1850559" y="42041"/>
                  <a:pt x="2086234" y="0"/>
                </a:cubicBezTo>
                <a:cubicBezTo>
                  <a:pt x="2321909" y="-42041"/>
                  <a:pt x="2365227" y="5222"/>
                  <a:pt x="2580342" y="0"/>
                </a:cubicBezTo>
                <a:cubicBezTo>
                  <a:pt x="2795457" y="-5222"/>
                  <a:pt x="3052085" y="22625"/>
                  <a:pt x="3184252" y="0"/>
                </a:cubicBezTo>
                <a:cubicBezTo>
                  <a:pt x="3316419" y="-22625"/>
                  <a:pt x="3570654" y="12950"/>
                  <a:pt x="3733261" y="0"/>
                </a:cubicBezTo>
                <a:cubicBezTo>
                  <a:pt x="3895868" y="-12950"/>
                  <a:pt x="4099979" y="65020"/>
                  <a:pt x="4282270" y="0"/>
                </a:cubicBezTo>
                <a:cubicBezTo>
                  <a:pt x="4464561" y="-65020"/>
                  <a:pt x="4491966" y="6289"/>
                  <a:pt x="4666577" y="0"/>
                </a:cubicBezTo>
                <a:cubicBezTo>
                  <a:pt x="4841188" y="-6289"/>
                  <a:pt x="5209860" y="48219"/>
                  <a:pt x="5490090" y="0"/>
                </a:cubicBezTo>
                <a:cubicBezTo>
                  <a:pt x="5537359" y="155164"/>
                  <a:pt x="5448210" y="308799"/>
                  <a:pt x="5490090" y="498598"/>
                </a:cubicBezTo>
                <a:cubicBezTo>
                  <a:pt x="5531970" y="688397"/>
                  <a:pt x="5448162" y="904907"/>
                  <a:pt x="5490090" y="1107996"/>
                </a:cubicBezTo>
                <a:cubicBezTo>
                  <a:pt x="5532018" y="1311085"/>
                  <a:pt x="5476844" y="1360955"/>
                  <a:pt x="5490090" y="1578894"/>
                </a:cubicBezTo>
                <a:cubicBezTo>
                  <a:pt x="5503336" y="1796833"/>
                  <a:pt x="5425611" y="2060198"/>
                  <a:pt x="5490090" y="2188291"/>
                </a:cubicBezTo>
                <a:cubicBezTo>
                  <a:pt x="5554569" y="2316384"/>
                  <a:pt x="5426868" y="2519961"/>
                  <a:pt x="5490090" y="2769989"/>
                </a:cubicBezTo>
                <a:cubicBezTo>
                  <a:pt x="5256408" y="2831284"/>
                  <a:pt x="5103551" y="2734389"/>
                  <a:pt x="4886180" y="2769989"/>
                </a:cubicBezTo>
                <a:cubicBezTo>
                  <a:pt x="4668809" y="2805589"/>
                  <a:pt x="4541568" y="2733720"/>
                  <a:pt x="4337171" y="2769989"/>
                </a:cubicBezTo>
                <a:cubicBezTo>
                  <a:pt x="4132774" y="2806258"/>
                  <a:pt x="4096634" y="2746907"/>
                  <a:pt x="3952865" y="2769989"/>
                </a:cubicBezTo>
                <a:cubicBezTo>
                  <a:pt x="3809096" y="2793071"/>
                  <a:pt x="3672101" y="2722707"/>
                  <a:pt x="3403856" y="2769989"/>
                </a:cubicBezTo>
                <a:cubicBezTo>
                  <a:pt x="3135611" y="2817271"/>
                  <a:pt x="3040363" y="2750437"/>
                  <a:pt x="2745045" y="2769989"/>
                </a:cubicBezTo>
                <a:cubicBezTo>
                  <a:pt x="2449727" y="2789541"/>
                  <a:pt x="2390666" y="2744296"/>
                  <a:pt x="2196036" y="2769989"/>
                </a:cubicBezTo>
                <a:cubicBezTo>
                  <a:pt x="2001406" y="2795682"/>
                  <a:pt x="1676649" y="2692661"/>
                  <a:pt x="1537225" y="2769989"/>
                </a:cubicBezTo>
                <a:cubicBezTo>
                  <a:pt x="1397801" y="2847317"/>
                  <a:pt x="1133340" y="2696645"/>
                  <a:pt x="878414" y="2769989"/>
                </a:cubicBezTo>
                <a:cubicBezTo>
                  <a:pt x="623488" y="2843333"/>
                  <a:pt x="406839" y="2751882"/>
                  <a:pt x="0" y="2769989"/>
                </a:cubicBezTo>
                <a:cubicBezTo>
                  <a:pt x="-12483" y="2567782"/>
                  <a:pt x="8344" y="2403753"/>
                  <a:pt x="0" y="2188291"/>
                </a:cubicBezTo>
                <a:cubicBezTo>
                  <a:pt x="-8344" y="1972829"/>
                  <a:pt x="4058" y="1826639"/>
                  <a:pt x="0" y="1634294"/>
                </a:cubicBezTo>
                <a:cubicBezTo>
                  <a:pt x="-4058" y="1441949"/>
                  <a:pt x="21849" y="1354548"/>
                  <a:pt x="0" y="1135695"/>
                </a:cubicBezTo>
                <a:cubicBezTo>
                  <a:pt x="-21849" y="916842"/>
                  <a:pt x="35760" y="680736"/>
                  <a:pt x="0" y="553998"/>
                </a:cubicBezTo>
                <a:cubicBezTo>
                  <a:pt x="-35760" y="427260"/>
                  <a:pt x="1353" y="268702"/>
                  <a:pt x="0" y="0"/>
                </a:cubicBezTo>
                <a:close/>
              </a:path>
              <a:path w="5490090" h="2769989" stroke="0" extrusionOk="0">
                <a:moveTo>
                  <a:pt x="0" y="0"/>
                </a:moveTo>
                <a:cubicBezTo>
                  <a:pt x="177291" y="-40882"/>
                  <a:pt x="436703" y="7443"/>
                  <a:pt x="603910" y="0"/>
                </a:cubicBezTo>
                <a:cubicBezTo>
                  <a:pt x="771117" y="-7443"/>
                  <a:pt x="895728" y="28558"/>
                  <a:pt x="1152919" y="0"/>
                </a:cubicBezTo>
                <a:cubicBezTo>
                  <a:pt x="1410110" y="-28558"/>
                  <a:pt x="1488935" y="50532"/>
                  <a:pt x="1811730" y="0"/>
                </a:cubicBezTo>
                <a:cubicBezTo>
                  <a:pt x="2134525" y="-50532"/>
                  <a:pt x="2155006" y="47340"/>
                  <a:pt x="2415640" y="0"/>
                </a:cubicBezTo>
                <a:cubicBezTo>
                  <a:pt x="2676274" y="-47340"/>
                  <a:pt x="2754012" y="35559"/>
                  <a:pt x="2909748" y="0"/>
                </a:cubicBezTo>
                <a:cubicBezTo>
                  <a:pt x="3065484" y="-35559"/>
                  <a:pt x="3293124" y="64651"/>
                  <a:pt x="3513658" y="0"/>
                </a:cubicBezTo>
                <a:cubicBezTo>
                  <a:pt x="3734192" y="-64651"/>
                  <a:pt x="3810528" y="26576"/>
                  <a:pt x="4007766" y="0"/>
                </a:cubicBezTo>
                <a:cubicBezTo>
                  <a:pt x="4205004" y="-26576"/>
                  <a:pt x="4327394" y="10092"/>
                  <a:pt x="4556775" y="0"/>
                </a:cubicBezTo>
                <a:cubicBezTo>
                  <a:pt x="4786156" y="-10092"/>
                  <a:pt x="4887954" y="10263"/>
                  <a:pt x="4995982" y="0"/>
                </a:cubicBezTo>
                <a:cubicBezTo>
                  <a:pt x="5104010" y="-10263"/>
                  <a:pt x="5382063" y="56078"/>
                  <a:pt x="5490090" y="0"/>
                </a:cubicBezTo>
                <a:cubicBezTo>
                  <a:pt x="5500279" y="272503"/>
                  <a:pt x="5486923" y="312642"/>
                  <a:pt x="5490090" y="609398"/>
                </a:cubicBezTo>
                <a:cubicBezTo>
                  <a:pt x="5493257" y="906154"/>
                  <a:pt x="5453037" y="943225"/>
                  <a:pt x="5490090" y="1107996"/>
                </a:cubicBezTo>
                <a:cubicBezTo>
                  <a:pt x="5527143" y="1272767"/>
                  <a:pt x="5439825" y="1419962"/>
                  <a:pt x="5490090" y="1606594"/>
                </a:cubicBezTo>
                <a:cubicBezTo>
                  <a:pt x="5540355" y="1793226"/>
                  <a:pt x="5474352" y="1953257"/>
                  <a:pt x="5490090" y="2105192"/>
                </a:cubicBezTo>
                <a:cubicBezTo>
                  <a:pt x="5505828" y="2257127"/>
                  <a:pt x="5485445" y="2456989"/>
                  <a:pt x="5490090" y="2769989"/>
                </a:cubicBezTo>
                <a:cubicBezTo>
                  <a:pt x="5305407" y="2823567"/>
                  <a:pt x="5091044" y="2708423"/>
                  <a:pt x="4886180" y="2769989"/>
                </a:cubicBezTo>
                <a:cubicBezTo>
                  <a:pt x="4681316" y="2831555"/>
                  <a:pt x="4614128" y="2728527"/>
                  <a:pt x="4501874" y="2769989"/>
                </a:cubicBezTo>
                <a:cubicBezTo>
                  <a:pt x="4389620" y="2811451"/>
                  <a:pt x="4279854" y="2761320"/>
                  <a:pt x="4117568" y="2769989"/>
                </a:cubicBezTo>
                <a:cubicBezTo>
                  <a:pt x="3955282" y="2778658"/>
                  <a:pt x="3639345" y="2739582"/>
                  <a:pt x="3513658" y="2769989"/>
                </a:cubicBezTo>
                <a:cubicBezTo>
                  <a:pt x="3387971" y="2800396"/>
                  <a:pt x="3051238" y="2701363"/>
                  <a:pt x="2909748" y="2769989"/>
                </a:cubicBezTo>
                <a:cubicBezTo>
                  <a:pt x="2768258" y="2838615"/>
                  <a:pt x="2574434" y="2722780"/>
                  <a:pt x="2415640" y="2769989"/>
                </a:cubicBezTo>
                <a:cubicBezTo>
                  <a:pt x="2256846" y="2817198"/>
                  <a:pt x="2107248" y="2718580"/>
                  <a:pt x="1976432" y="2769989"/>
                </a:cubicBezTo>
                <a:cubicBezTo>
                  <a:pt x="1845616" y="2821398"/>
                  <a:pt x="1675404" y="2734981"/>
                  <a:pt x="1537225" y="2769989"/>
                </a:cubicBezTo>
                <a:cubicBezTo>
                  <a:pt x="1399046" y="2804997"/>
                  <a:pt x="1071499" y="2733196"/>
                  <a:pt x="933315" y="2769989"/>
                </a:cubicBezTo>
                <a:cubicBezTo>
                  <a:pt x="795131" y="2806782"/>
                  <a:pt x="687529" y="2733953"/>
                  <a:pt x="549009" y="2769989"/>
                </a:cubicBezTo>
                <a:cubicBezTo>
                  <a:pt x="410489" y="2806025"/>
                  <a:pt x="251012" y="2750076"/>
                  <a:pt x="0" y="2769989"/>
                </a:cubicBezTo>
                <a:cubicBezTo>
                  <a:pt x="-18054" y="2555702"/>
                  <a:pt x="16550" y="2374777"/>
                  <a:pt x="0" y="2188291"/>
                </a:cubicBezTo>
                <a:cubicBezTo>
                  <a:pt x="-16550" y="2001805"/>
                  <a:pt x="9624" y="1860582"/>
                  <a:pt x="0" y="1717393"/>
                </a:cubicBezTo>
                <a:cubicBezTo>
                  <a:pt x="-9624" y="1574204"/>
                  <a:pt x="48980" y="1381426"/>
                  <a:pt x="0" y="1163395"/>
                </a:cubicBezTo>
                <a:cubicBezTo>
                  <a:pt x="-48980" y="945364"/>
                  <a:pt x="72150" y="731099"/>
                  <a:pt x="0" y="553998"/>
                </a:cubicBezTo>
                <a:cubicBezTo>
                  <a:pt x="-72150" y="376897"/>
                  <a:pt x="57932" y="243672"/>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600" b="1">
                <a:solidFill>
                  <a:srgbClr val="2BF6FF"/>
                </a:solidFill>
                <a:latin typeface="Big Shoulders Display Bold"/>
                <a:ea typeface="Big Shoulders Display Bold"/>
                <a:cs typeface="Big Shoulders Display Bold"/>
                <a:sym typeface="Big Shoulders Display Bold"/>
              </a:rPr>
              <a:t>Our goal: Expand Topgolf’s business model to include Basketball, Soccer, and Baseball. </a:t>
            </a:r>
          </a:p>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p:txBody>
      </p:sp>
      <p:pic>
        <p:nvPicPr>
          <p:cNvPr id="16" name="Picture 15">
            <a:extLst>
              <a:ext uri="{FF2B5EF4-FFF2-40B4-BE49-F238E27FC236}">
                <a16:creationId xmlns:a16="http://schemas.microsoft.com/office/drawing/2014/main" id="{FDD0F826-1DF8-E619-0459-6D6DE25099AE}"/>
              </a:ext>
            </a:extLst>
          </p:cNvPr>
          <p:cNvPicPr>
            <a:picLocks noChangeAspect="1"/>
          </p:cNvPicPr>
          <p:nvPr/>
        </p:nvPicPr>
        <p:blipFill>
          <a:blip r:embed="rId4"/>
          <a:stretch>
            <a:fillRect/>
          </a:stretch>
        </p:blipFill>
        <p:spPr>
          <a:xfrm>
            <a:off x="12807584" y="5551095"/>
            <a:ext cx="5027919" cy="50279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dissolve">
                                      <p:cBhvr>
                                        <p:cTn id="21" dur="500"/>
                                        <p:tgtEl>
                                          <p:spTgt spid="12"/>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dissolve">
                                      <p:cBhvr>
                                        <p:cTn id="24" dur="500"/>
                                        <p:tgtEl>
                                          <p:spTgt spid="13"/>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ssolv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12"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9" name="TextBox 8">
            <a:extLst>
              <a:ext uri="{FF2B5EF4-FFF2-40B4-BE49-F238E27FC236}">
                <a16:creationId xmlns:a16="http://schemas.microsoft.com/office/drawing/2014/main" id="{F7909FD5-70CC-A05E-60E0-3B37B608B4AB}"/>
              </a:ext>
            </a:extLst>
          </p:cNvPr>
          <p:cNvSpPr txBox="1"/>
          <p:nvPr/>
        </p:nvSpPr>
        <p:spPr>
          <a:xfrm>
            <a:off x="7812376" y="1589135"/>
            <a:ext cx="8229600" cy="2257028"/>
          </a:xfrm>
          <a:prstGeom prst="rect">
            <a:avLst/>
          </a:prstGeom>
        </p:spPr>
        <p:txBody>
          <a:bodyPr lIns="0" tIns="0" rIns="0" bIns="0" rtlCol="0" anchor="t">
            <a:spAutoFit/>
          </a:bodyPr>
          <a:lstStyle/>
          <a:p>
            <a:pPr marL="0" lvl="0" indent="0" algn="ctr">
              <a:lnSpc>
                <a:spcPts val="17599"/>
              </a:lnSpc>
              <a:spcBef>
                <a:spcPct val="0"/>
              </a:spcBef>
            </a:pPr>
            <a:r>
              <a:rPr lang="en-US" sz="15999">
                <a:solidFill>
                  <a:srgbClr val="FF4F63"/>
                </a:solidFill>
                <a:latin typeface="Neoneon"/>
                <a:ea typeface="Neoneon"/>
                <a:cs typeface="Neoneon"/>
                <a:sym typeface="Neoneon"/>
              </a:rPr>
              <a:t>2</a:t>
            </a:r>
          </a:p>
        </p:txBody>
      </p:sp>
      <p:sp>
        <p:nvSpPr>
          <p:cNvPr id="10" name="TextBox 5">
            <a:extLst>
              <a:ext uri="{FF2B5EF4-FFF2-40B4-BE49-F238E27FC236}">
                <a16:creationId xmlns:a16="http://schemas.microsoft.com/office/drawing/2014/main" id="{7EB946FB-6E89-D76B-7789-5AE0D15DAA0E}"/>
              </a:ext>
            </a:extLst>
          </p:cNvPr>
          <p:cNvSpPr txBox="1"/>
          <p:nvPr/>
        </p:nvSpPr>
        <p:spPr>
          <a:xfrm>
            <a:off x="7341357" y="3347209"/>
            <a:ext cx="9171638" cy="6463308"/>
          </a:xfrm>
          <a:prstGeom prst="rect">
            <a:avLst/>
          </a:prstGeom>
        </p:spPr>
        <p:txBody>
          <a:bodyPr lIns="0" tIns="0" rIns="0" bIns="0" rtlCol="0" anchor="t">
            <a:spAutoFit/>
          </a:bodyPr>
          <a:lstStyle/>
          <a:p>
            <a:pPr marL="0" lvl="0" indent="0" algn="ctr">
              <a:lnSpc>
                <a:spcPts val="16817"/>
              </a:lnSpc>
              <a:spcBef>
                <a:spcPct val="0"/>
              </a:spcBef>
            </a:pPr>
            <a:r>
              <a:rPr lang="en-US" sz="15288" b="1">
                <a:solidFill>
                  <a:srgbClr val="2BF6FF"/>
                </a:solidFill>
                <a:latin typeface="Big Shoulders Display Bold"/>
                <a:ea typeface="Big Shoulders Display Bold"/>
                <a:cs typeface="Big Shoulders Display Bold"/>
                <a:sym typeface="Big Shoulders Display Bold"/>
              </a:rPr>
              <a:t>Competitive Analysis/ Strategy</a:t>
            </a:r>
          </a:p>
        </p:txBody>
      </p:sp>
      <p:pic>
        <p:nvPicPr>
          <p:cNvPr id="11" name="Picture 8" descr="golf color neon line icon 27261407 PNG">
            <a:extLst>
              <a:ext uri="{FF2B5EF4-FFF2-40B4-BE49-F238E27FC236}">
                <a16:creationId xmlns:a16="http://schemas.microsoft.com/office/drawing/2014/main" id="{EA43EA7F-4CA4-8AB3-B154-6312DE657F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858" y="2503926"/>
            <a:ext cx="6169694" cy="616969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6">
            <a:extLst>
              <a:ext uri="{FF2B5EF4-FFF2-40B4-BE49-F238E27FC236}">
                <a16:creationId xmlns:a16="http://schemas.microsoft.com/office/drawing/2014/main" id="{6B14ED7B-B876-F0FA-DAE7-58DE23A96AED}"/>
              </a:ext>
            </a:extLst>
          </p:cNvPr>
          <p:cNvSpPr/>
          <p:nvPr/>
        </p:nvSpPr>
        <p:spPr>
          <a:xfrm>
            <a:off x="15461523" y="902899"/>
            <a:ext cx="1797777" cy="2130699"/>
          </a:xfrm>
          <a:custGeom>
            <a:avLst/>
            <a:gdLst/>
            <a:ahLst/>
            <a:cxnLst/>
            <a:rect l="l" t="t" r="r" b="b"/>
            <a:pathLst>
              <a:path w="1797777" h="2130699">
                <a:moveTo>
                  <a:pt x="0" y="0"/>
                </a:moveTo>
                <a:lnTo>
                  <a:pt x="1797777" y="0"/>
                </a:lnTo>
                <a:lnTo>
                  <a:pt x="1797777" y="2130699"/>
                </a:lnTo>
                <a:lnTo>
                  <a:pt x="0" y="2130699"/>
                </a:lnTo>
                <a:lnTo>
                  <a:pt x="0" y="0"/>
                </a:lnTo>
                <a:close/>
              </a:path>
            </a:pathLst>
          </a:custGeom>
          <a:blipFill>
            <a:blip r:embed="rId4"/>
            <a:stretch>
              <a:fillRect/>
            </a:stretch>
          </a:blipFill>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17" name="TextBox 9">
            <a:extLst>
              <a:ext uri="{FF2B5EF4-FFF2-40B4-BE49-F238E27FC236}">
                <a16:creationId xmlns:a16="http://schemas.microsoft.com/office/drawing/2014/main" id="{7CB41DAB-666D-DBCD-45DB-4EB5F199476C}"/>
              </a:ext>
            </a:extLst>
          </p:cNvPr>
          <p:cNvSpPr txBox="1"/>
          <p:nvPr/>
        </p:nvSpPr>
        <p:spPr>
          <a:xfrm>
            <a:off x="1466461" y="2857500"/>
            <a:ext cx="5110644" cy="6629400"/>
          </a:xfrm>
          <a:prstGeom prst="rect">
            <a:avLst/>
          </a:prstGeom>
          <a:gradFill>
            <a:gsLst>
              <a:gs pos="0">
                <a:srgbClr val="00B0F0"/>
              </a:gs>
              <a:gs pos="64000">
                <a:schemeClr val="bg1"/>
              </a:gs>
              <a:gs pos="100000">
                <a:srgbClr val="00B0F0"/>
              </a:gs>
            </a:gsLst>
            <a:lin ang="5400000" scaled="1"/>
          </a:gradFill>
        </p:spPr>
        <p:txBody>
          <a:bodyPr lIns="0" tIns="0" rIns="0" bIns="0" rtlCol="0" anchor="t">
            <a:noAutofit/>
          </a:bodyPr>
          <a:lstStyle/>
          <a:p>
            <a:pPr algn="ctr"/>
            <a:r>
              <a:rPr lang="en-US" sz="5000" b="1">
                <a:effectLst/>
                <a:latin typeface="Big Shoulders Display Bold"/>
                <a:ea typeface="Big Shoulders Display Bold"/>
                <a:cs typeface="Big Shoulders Display Bold"/>
                <a:sym typeface="Big Shoulders Display Bold"/>
              </a:rPr>
              <a:t>Topgolf’s revenue has gone stagnant in the years succeeding the Covid-19 pandemic and have seen a decreased market share in their 2024 annual reporting.</a:t>
            </a:r>
          </a:p>
        </p:txBody>
      </p:sp>
      <p:sp>
        <p:nvSpPr>
          <p:cNvPr id="19" name="TextBox 9">
            <a:extLst>
              <a:ext uri="{FF2B5EF4-FFF2-40B4-BE49-F238E27FC236}">
                <a16:creationId xmlns:a16="http://schemas.microsoft.com/office/drawing/2014/main" id="{325FAA93-A71F-944D-C752-C1642B5155ED}"/>
              </a:ext>
            </a:extLst>
          </p:cNvPr>
          <p:cNvSpPr txBox="1"/>
          <p:nvPr/>
        </p:nvSpPr>
        <p:spPr>
          <a:xfrm>
            <a:off x="11277600" y="2857500"/>
            <a:ext cx="5110644" cy="6629400"/>
          </a:xfrm>
          <a:prstGeom prst="rect">
            <a:avLst/>
          </a:prstGeom>
          <a:gradFill>
            <a:gsLst>
              <a:gs pos="62000">
                <a:srgbClr val="00B0F0"/>
              </a:gs>
              <a:gs pos="1000">
                <a:schemeClr val="bg1"/>
              </a:gs>
              <a:gs pos="100000">
                <a:schemeClr val="bg1"/>
              </a:gs>
            </a:gsLst>
            <a:lin ang="5400000" scaled="1"/>
          </a:gradFill>
        </p:spPr>
        <p:txBody>
          <a:bodyPr lIns="0" tIns="0" rIns="0" bIns="0" rtlCol="0" anchor="t">
            <a:noAutofit/>
          </a:bodyPr>
          <a:lstStyle/>
          <a:p>
            <a:pPr algn="ctr"/>
            <a:r>
              <a:rPr lang="en-US" sz="5000" b="1">
                <a:effectLst/>
                <a:latin typeface="Big Shoulders Display Bold"/>
                <a:ea typeface="Big Shoulders Display Bold"/>
                <a:cs typeface="Big Shoulders Display Bold"/>
                <a:sym typeface="Big Shoulders Display Bold"/>
              </a:rPr>
              <a:t>Topgolf can diversify their product line and include more sports in their venues, giving them the opportunity to dominate the sports entertainment market.</a:t>
            </a:r>
          </a:p>
        </p:txBody>
      </p:sp>
      <p:sp>
        <p:nvSpPr>
          <p:cNvPr id="20" name="TextBox 12">
            <a:extLst>
              <a:ext uri="{FF2B5EF4-FFF2-40B4-BE49-F238E27FC236}">
                <a16:creationId xmlns:a16="http://schemas.microsoft.com/office/drawing/2014/main" id="{8111A9C9-44BC-4152-2AFB-4843596E6D7A}"/>
              </a:ext>
            </a:extLst>
          </p:cNvPr>
          <p:cNvSpPr txBox="1"/>
          <p:nvPr/>
        </p:nvSpPr>
        <p:spPr>
          <a:xfrm>
            <a:off x="1734319" y="974129"/>
            <a:ext cx="4795356" cy="1988237"/>
          </a:xfrm>
          <a:prstGeom prst="rect">
            <a:avLst/>
          </a:prstGeom>
        </p:spPr>
        <p:txBody>
          <a:bodyPr wrap="square" lIns="0" tIns="0" rIns="0" bIns="0" rtlCol="0" anchor="t">
            <a:spAutoFit/>
          </a:bodyPr>
          <a:lstStyle/>
          <a:p>
            <a:pPr marL="0" lvl="0" indent="0" algn="l">
              <a:lnSpc>
                <a:spcPts val="17599"/>
              </a:lnSpc>
              <a:spcBef>
                <a:spcPct val="0"/>
              </a:spcBef>
            </a:pPr>
            <a:r>
              <a:rPr lang="en-US" sz="9600">
                <a:solidFill>
                  <a:srgbClr val="FF4F63"/>
                </a:solidFill>
                <a:latin typeface="Neoneon"/>
                <a:ea typeface="Neoneon"/>
                <a:cs typeface="Neoneon"/>
                <a:sym typeface="Neoneon"/>
              </a:rPr>
              <a:t>Problem</a:t>
            </a:r>
          </a:p>
        </p:txBody>
      </p:sp>
      <p:sp>
        <p:nvSpPr>
          <p:cNvPr id="21" name="TextBox 12">
            <a:extLst>
              <a:ext uri="{FF2B5EF4-FFF2-40B4-BE49-F238E27FC236}">
                <a16:creationId xmlns:a16="http://schemas.microsoft.com/office/drawing/2014/main" id="{F8808653-3FB5-8DFA-6796-BA242207D426}"/>
              </a:ext>
            </a:extLst>
          </p:cNvPr>
          <p:cNvSpPr txBox="1"/>
          <p:nvPr/>
        </p:nvSpPr>
        <p:spPr>
          <a:xfrm>
            <a:off x="10213422" y="974128"/>
            <a:ext cx="7239000" cy="1988237"/>
          </a:xfrm>
          <a:prstGeom prst="rect">
            <a:avLst/>
          </a:prstGeom>
        </p:spPr>
        <p:txBody>
          <a:bodyPr wrap="square" lIns="0" tIns="0" rIns="0" bIns="0" rtlCol="0" anchor="t">
            <a:spAutoFit/>
          </a:bodyPr>
          <a:lstStyle/>
          <a:p>
            <a:pPr marL="0" lvl="0" indent="0" algn="l">
              <a:lnSpc>
                <a:spcPts val="17599"/>
              </a:lnSpc>
              <a:spcBef>
                <a:spcPct val="0"/>
              </a:spcBef>
            </a:pPr>
            <a:r>
              <a:rPr lang="en-US" sz="9600">
                <a:solidFill>
                  <a:srgbClr val="FF4F63"/>
                </a:solidFill>
                <a:latin typeface="Neoneon"/>
                <a:ea typeface="Neoneon"/>
                <a:cs typeface="Neoneon"/>
                <a:sym typeface="Neoneon"/>
              </a:rPr>
              <a:t>opportunity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dissolve">
                                      <p:cBhvr>
                                        <p:cTn id="15" dur="500"/>
                                        <p:tgtEl>
                                          <p:spTgt spid="21"/>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dissolv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4E8F7A8B-9E60-8ACE-0DAD-B63ACD4DDFC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BACCF92-AE26-694E-6BA3-40345B881EB7}"/>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F459669E-6FB1-01FA-E212-EB3099D40EDF}"/>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4" name="Left-Right Arrow 3">
            <a:extLst>
              <a:ext uri="{FF2B5EF4-FFF2-40B4-BE49-F238E27FC236}">
                <a16:creationId xmlns:a16="http://schemas.microsoft.com/office/drawing/2014/main" id="{64698CA3-AAB6-19BD-8B4D-92AFD1A0A5AC}"/>
              </a:ext>
            </a:extLst>
          </p:cNvPr>
          <p:cNvSpPr/>
          <p:nvPr/>
        </p:nvSpPr>
        <p:spPr>
          <a:xfrm rot="5400000">
            <a:off x="4838700" y="4914900"/>
            <a:ext cx="8610600" cy="457200"/>
          </a:xfrm>
          <a:prstGeom prst="leftRightArrow">
            <a:avLst/>
          </a:prstGeom>
          <a:solidFill>
            <a:srgbClr val="2BF7FF"/>
          </a:solidFill>
          <a:effectLst>
            <a:glow rad="381000">
              <a:srgbClr val="0070C0">
                <a:alpha val="7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glow rad="228600">
                  <a:srgbClr val="DE00E7">
                    <a:alpha val="40000"/>
                  </a:srgbClr>
                </a:glow>
              </a:effectLst>
            </a:endParaRPr>
          </a:p>
        </p:txBody>
      </p:sp>
      <p:sp>
        <p:nvSpPr>
          <p:cNvPr id="5" name="TextBox 4">
            <a:extLst>
              <a:ext uri="{FF2B5EF4-FFF2-40B4-BE49-F238E27FC236}">
                <a16:creationId xmlns:a16="http://schemas.microsoft.com/office/drawing/2014/main" id="{8346676E-CE0F-4EF6-0897-22EC1490672F}"/>
              </a:ext>
            </a:extLst>
          </p:cNvPr>
          <p:cNvSpPr txBox="1"/>
          <p:nvPr/>
        </p:nvSpPr>
        <p:spPr>
          <a:xfrm>
            <a:off x="1143000" y="0"/>
            <a:ext cx="1524000" cy="2123658"/>
          </a:xfrm>
          <a:custGeom>
            <a:avLst/>
            <a:gdLst>
              <a:gd name="csX0" fmla="*/ 0 w 1524000"/>
              <a:gd name="csY0" fmla="*/ 0 h 2123658"/>
              <a:gd name="csX1" fmla="*/ 477520 w 1524000"/>
              <a:gd name="csY1" fmla="*/ 0 h 2123658"/>
              <a:gd name="csX2" fmla="*/ 970280 w 1524000"/>
              <a:gd name="csY2" fmla="*/ 0 h 2123658"/>
              <a:gd name="csX3" fmla="*/ 1524000 w 1524000"/>
              <a:gd name="csY3" fmla="*/ 0 h 2123658"/>
              <a:gd name="csX4" fmla="*/ 1524000 w 1524000"/>
              <a:gd name="csY4" fmla="*/ 552151 h 2123658"/>
              <a:gd name="csX5" fmla="*/ 1524000 w 1524000"/>
              <a:gd name="csY5" fmla="*/ 1061829 h 2123658"/>
              <a:gd name="csX6" fmla="*/ 1524000 w 1524000"/>
              <a:gd name="csY6" fmla="*/ 1550270 h 2123658"/>
              <a:gd name="csX7" fmla="*/ 1524000 w 1524000"/>
              <a:gd name="csY7" fmla="*/ 2123658 h 2123658"/>
              <a:gd name="csX8" fmla="*/ 1000760 w 1524000"/>
              <a:gd name="csY8" fmla="*/ 2123658 h 2123658"/>
              <a:gd name="csX9" fmla="*/ 523240 w 1524000"/>
              <a:gd name="csY9" fmla="*/ 2123658 h 2123658"/>
              <a:gd name="csX10" fmla="*/ 0 w 1524000"/>
              <a:gd name="csY10" fmla="*/ 2123658 h 2123658"/>
              <a:gd name="csX11" fmla="*/ 0 w 1524000"/>
              <a:gd name="csY11" fmla="*/ 1571507 h 2123658"/>
              <a:gd name="csX12" fmla="*/ 0 w 1524000"/>
              <a:gd name="csY12" fmla="*/ 998119 h 2123658"/>
              <a:gd name="csX13" fmla="*/ 0 w 1524000"/>
              <a:gd name="csY13" fmla="*/ 488441 h 2123658"/>
              <a:gd name="csX14" fmla="*/ 0 w 1524000"/>
              <a:gd name="csY14" fmla="*/ 0 h 21236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24000" h="2123658" fill="none" extrusionOk="0">
                <a:moveTo>
                  <a:pt x="0" y="0"/>
                </a:moveTo>
                <a:cubicBezTo>
                  <a:pt x="200897" y="-14120"/>
                  <a:pt x="239371" y="7847"/>
                  <a:pt x="477520" y="0"/>
                </a:cubicBezTo>
                <a:cubicBezTo>
                  <a:pt x="715669" y="-7847"/>
                  <a:pt x="788554" y="25222"/>
                  <a:pt x="970280" y="0"/>
                </a:cubicBezTo>
                <a:cubicBezTo>
                  <a:pt x="1152006" y="-25222"/>
                  <a:pt x="1303560" y="454"/>
                  <a:pt x="1524000" y="0"/>
                </a:cubicBezTo>
                <a:cubicBezTo>
                  <a:pt x="1552005" y="211979"/>
                  <a:pt x="1473288" y="428193"/>
                  <a:pt x="1524000" y="552151"/>
                </a:cubicBezTo>
                <a:cubicBezTo>
                  <a:pt x="1574712" y="676109"/>
                  <a:pt x="1473631" y="902556"/>
                  <a:pt x="1524000" y="1061829"/>
                </a:cubicBezTo>
                <a:cubicBezTo>
                  <a:pt x="1574369" y="1221102"/>
                  <a:pt x="1477572" y="1411899"/>
                  <a:pt x="1524000" y="1550270"/>
                </a:cubicBezTo>
                <a:cubicBezTo>
                  <a:pt x="1570428" y="1688641"/>
                  <a:pt x="1497658" y="1942634"/>
                  <a:pt x="1524000" y="2123658"/>
                </a:cubicBezTo>
                <a:cubicBezTo>
                  <a:pt x="1335922" y="2133821"/>
                  <a:pt x="1211464" y="2075889"/>
                  <a:pt x="1000760" y="2123658"/>
                </a:cubicBezTo>
                <a:cubicBezTo>
                  <a:pt x="790056" y="2171427"/>
                  <a:pt x="702217" y="2092476"/>
                  <a:pt x="523240" y="2123658"/>
                </a:cubicBezTo>
                <a:cubicBezTo>
                  <a:pt x="344263" y="2154840"/>
                  <a:pt x="124363" y="2070654"/>
                  <a:pt x="0" y="2123658"/>
                </a:cubicBezTo>
                <a:cubicBezTo>
                  <a:pt x="-18645" y="1941745"/>
                  <a:pt x="33685" y="1820971"/>
                  <a:pt x="0" y="1571507"/>
                </a:cubicBezTo>
                <a:cubicBezTo>
                  <a:pt x="-33685" y="1322043"/>
                  <a:pt x="42058" y="1126177"/>
                  <a:pt x="0" y="998119"/>
                </a:cubicBezTo>
                <a:cubicBezTo>
                  <a:pt x="-42058" y="870061"/>
                  <a:pt x="12473" y="663648"/>
                  <a:pt x="0" y="488441"/>
                </a:cubicBezTo>
                <a:cubicBezTo>
                  <a:pt x="-12473" y="313234"/>
                  <a:pt x="11494" y="152666"/>
                  <a:pt x="0" y="0"/>
                </a:cubicBezTo>
                <a:close/>
              </a:path>
              <a:path w="1524000" h="2123658" stroke="0" extrusionOk="0">
                <a:moveTo>
                  <a:pt x="0" y="0"/>
                </a:moveTo>
                <a:cubicBezTo>
                  <a:pt x="207802" y="-56049"/>
                  <a:pt x="380543" y="35514"/>
                  <a:pt x="523240" y="0"/>
                </a:cubicBezTo>
                <a:cubicBezTo>
                  <a:pt x="665937" y="-35514"/>
                  <a:pt x="865457" y="47074"/>
                  <a:pt x="1031240" y="0"/>
                </a:cubicBezTo>
                <a:cubicBezTo>
                  <a:pt x="1197023" y="-47074"/>
                  <a:pt x="1355230" y="45759"/>
                  <a:pt x="1524000" y="0"/>
                </a:cubicBezTo>
                <a:cubicBezTo>
                  <a:pt x="1552454" y="145886"/>
                  <a:pt x="1465648" y="408267"/>
                  <a:pt x="1524000" y="552151"/>
                </a:cubicBezTo>
                <a:cubicBezTo>
                  <a:pt x="1582352" y="696035"/>
                  <a:pt x="1515275" y="897364"/>
                  <a:pt x="1524000" y="1061829"/>
                </a:cubicBezTo>
                <a:cubicBezTo>
                  <a:pt x="1532725" y="1226294"/>
                  <a:pt x="1498646" y="1447921"/>
                  <a:pt x="1524000" y="1592744"/>
                </a:cubicBezTo>
                <a:cubicBezTo>
                  <a:pt x="1549354" y="1737567"/>
                  <a:pt x="1495458" y="1873747"/>
                  <a:pt x="1524000" y="2123658"/>
                </a:cubicBezTo>
                <a:cubicBezTo>
                  <a:pt x="1324410" y="2133197"/>
                  <a:pt x="1200471" y="2076179"/>
                  <a:pt x="1061720" y="2123658"/>
                </a:cubicBezTo>
                <a:cubicBezTo>
                  <a:pt x="922969" y="2171137"/>
                  <a:pt x="731190" y="2109893"/>
                  <a:pt x="599440" y="2123658"/>
                </a:cubicBezTo>
                <a:cubicBezTo>
                  <a:pt x="467690" y="2137423"/>
                  <a:pt x="189843" y="2102669"/>
                  <a:pt x="0" y="2123658"/>
                </a:cubicBezTo>
                <a:cubicBezTo>
                  <a:pt x="-49922" y="2010261"/>
                  <a:pt x="2850" y="1761425"/>
                  <a:pt x="0" y="1571507"/>
                </a:cubicBezTo>
                <a:cubicBezTo>
                  <a:pt x="-2850" y="1381589"/>
                  <a:pt x="33285" y="1206350"/>
                  <a:pt x="0" y="1019356"/>
                </a:cubicBezTo>
                <a:cubicBezTo>
                  <a:pt x="-33285" y="832362"/>
                  <a:pt x="28459" y="666385"/>
                  <a:pt x="0" y="488441"/>
                </a:cubicBezTo>
                <a:cubicBezTo>
                  <a:pt x="-28459" y="310498"/>
                  <a:pt x="47374" y="146580"/>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138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S</a:t>
            </a:r>
          </a:p>
        </p:txBody>
      </p:sp>
      <p:sp>
        <p:nvSpPr>
          <p:cNvPr id="6" name="TextBox 5">
            <a:extLst>
              <a:ext uri="{FF2B5EF4-FFF2-40B4-BE49-F238E27FC236}">
                <a16:creationId xmlns:a16="http://schemas.microsoft.com/office/drawing/2014/main" id="{6A894FAC-5553-C20B-9E30-99B65629AE34}"/>
              </a:ext>
            </a:extLst>
          </p:cNvPr>
          <p:cNvSpPr txBox="1"/>
          <p:nvPr/>
        </p:nvSpPr>
        <p:spPr>
          <a:xfrm>
            <a:off x="1143000" y="5372100"/>
            <a:ext cx="1524000" cy="2123658"/>
          </a:xfrm>
          <a:custGeom>
            <a:avLst/>
            <a:gdLst>
              <a:gd name="csX0" fmla="*/ 0 w 1524000"/>
              <a:gd name="csY0" fmla="*/ 0 h 2123658"/>
              <a:gd name="csX1" fmla="*/ 477520 w 1524000"/>
              <a:gd name="csY1" fmla="*/ 0 h 2123658"/>
              <a:gd name="csX2" fmla="*/ 970280 w 1524000"/>
              <a:gd name="csY2" fmla="*/ 0 h 2123658"/>
              <a:gd name="csX3" fmla="*/ 1524000 w 1524000"/>
              <a:gd name="csY3" fmla="*/ 0 h 2123658"/>
              <a:gd name="csX4" fmla="*/ 1524000 w 1524000"/>
              <a:gd name="csY4" fmla="*/ 552151 h 2123658"/>
              <a:gd name="csX5" fmla="*/ 1524000 w 1524000"/>
              <a:gd name="csY5" fmla="*/ 1061829 h 2123658"/>
              <a:gd name="csX6" fmla="*/ 1524000 w 1524000"/>
              <a:gd name="csY6" fmla="*/ 1550270 h 2123658"/>
              <a:gd name="csX7" fmla="*/ 1524000 w 1524000"/>
              <a:gd name="csY7" fmla="*/ 2123658 h 2123658"/>
              <a:gd name="csX8" fmla="*/ 1000760 w 1524000"/>
              <a:gd name="csY8" fmla="*/ 2123658 h 2123658"/>
              <a:gd name="csX9" fmla="*/ 523240 w 1524000"/>
              <a:gd name="csY9" fmla="*/ 2123658 h 2123658"/>
              <a:gd name="csX10" fmla="*/ 0 w 1524000"/>
              <a:gd name="csY10" fmla="*/ 2123658 h 2123658"/>
              <a:gd name="csX11" fmla="*/ 0 w 1524000"/>
              <a:gd name="csY11" fmla="*/ 1571507 h 2123658"/>
              <a:gd name="csX12" fmla="*/ 0 w 1524000"/>
              <a:gd name="csY12" fmla="*/ 998119 h 2123658"/>
              <a:gd name="csX13" fmla="*/ 0 w 1524000"/>
              <a:gd name="csY13" fmla="*/ 488441 h 2123658"/>
              <a:gd name="csX14" fmla="*/ 0 w 1524000"/>
              <a:gd name="csY14" fmla="*/ 0 h 21236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24000" h="2123658" fill="none" extrusionOk="0">
                <a:moveTo>
                  <a:pt x="0" y="0"/>
                </a:moveTo>
                <a:cubicBezTo>
                  <a:pt x="200897" y="-14120"/>
                  <a:pt x="239371" y="7847"/>
                  <a:pt x="477520" y="0"/>
                </a:cubicBezTo>
                <a:cubicBezTo>
                  <a:pt x="715669" y="-7847"/>
                  <a:pt x="788554" y="25222"/>
                  <a:pt x="970280" y="0"/>
                </a:cubicBezTo>
                <a:cubicBezTo>
                  <a:pt x="1152006" y="-25222"/>
                  <a:pt x="1303560" y="454"/>
                  <a:pt x="1524000" y="0"/>
                </a:cubicBezTo>
                <a:cubicBezTo>
                  <a:pt x="1552005" y="211979"/>
                  <a:pt x="1473288" y="428193"/>
                  <a:pt x="1524000" y="552151"/>
                </a:cubicBezTo>
                <a:cubicBezTo>
                  <a:pt x="1574712" y="676109"/>
                  <a:pt x="1473631" y="902556"/>
                  <a:pt x="1524000" y="1061829"/>
                </a:cubicBezTo>
                <a:cubicBezTo>
                  <a:pt x="1574369" y="1221102"/>
                  <a:pt x="1477572" y="1411899"/>
                  <a:pt x="1524000" y="1550270"/>
                </a:cubicBezTo>
                <a:cubicBezTo>
                  <a:pt x="1570428" y="1688641"/>
                  <a:pt x="1497658" y="1942634"/>
                  <a:pt x="1524000" y="2123658"/>
                </a:cubicBezTo>
                <a:cubicBezTo>
                  <a:pt x="1335922" y="2133821"/>
                  <a:pt x="1211464" y="2075889"/>
                  <a:pt x="1000760" y="2123658"/>
                </a:cubicBezTo>
                <a:cubicBezTo>
                  <a:pt x="790056" y="2171427"/>
                  <a:pt x="702217" y="2092476"/>
                  <a:pt x="523240" y="2123658"/>
                </a:cubicBezTo>
                <a:cubicBezTo>
                  <a:pt x="344263" y="2154840"/>
                  <a:pt x="124363" y="2070654"/>
                  <a:pt x="0" y="2123658"/>
                </a:cubicBezTo>
                <a:cubicBezTo>
                  <a:pt x="-18645" y="1941745"/>
                  <a:pt x="33685" y="1820971"/>
                  <a:pt x="0" y="1571507"/>
                </a:cubicBezTo>
                <a:cubicBezTo>
                  <a:pt x="-33685" y="1322043"/>
                  <a:pt x="42058" y="1126177"/>
                  <a:pt x="0" y="998119"/>
                </a:cubicBezTo>
                <a:cubicBezTo>
                  <a:pt x="-42058" y="870061"/>
                  <a:pt x="12473" y="663648"/>
                  <a:pt x="0" y="488441"/>
                </a:cubicBezTo>
                <a:cubicBezTo>
                  <a:pt x="-12473" y="313234"/>
                  <a:pt x="11494" y="152666"/>
                  <a:pt x="0" y="0"/>
                </a:cubicBezTo>
                <a:close/>
              </a:path>
              <a:path w="1524000" h="2123658" stroke="0" extrusionOk="0">
                <a:moveTo>
                  <a:pt x="0" y="0"/>
                </a:moveTo>
                <a:cubicBezTo>
                  <a:pt x="207802" y="-56049"/>
                  <a:pt x="380543" y="35514"/>
                  <a:pt x="523240" y="0"/>
                </a:cubicBezTo>
                <a:cubicBezTo>
                  <a:pt x="665937" y="-35514"/>
                  <a:pt x="865457" y="47074"/>
                  <a:pt x="1031240" y="0"/>
                </a:cubicBezTo>
                <a:cubicBezTo>
                  <a:pt x="1197023" y="-47074"/>
                  <a:pt x="1355230" y="45759"/>
                  <a:pt x="1524000" y="0"/>
                </a:cubicBezTo>
                <a:cubicBezTo>
                  <a:pt x="1552454" y="145886"/>
                  <a:pt x="1465648" y="408267"/>
                  <a:pt x="1524000" y="552151"/>
                </a:cubicBezTo>
                <a:cubicBezTo>
                  <a:pt x="1582352" y="696035"/>
                  <a:pt x="1515275" y="897364"/>
                  <a:pt x="1524000" y="1061829"/>
                </a:cubicBezTo>
                <a:cubicBezTo>
                  <a:pt x="1532725" y="1226294"/>
                  <a:pt x="1498646" y="1447921"/>
                  <a:pt x="1524000" y="1592744"/>
                </a:cubicBezTo>
                <a:cubicBezTo>
                  <a:pt x="1549354" y="1737567"/>
                  <a:pt x="1495458" y="1873747"/>
                  <a:pt x="1524000" y="2123658"/>
                </a:cubicBezTo>
                <a:cubicBezTo>
                  <a:pt x="1324410" y="2133197"/>
                  <a:pt x="1200471" y="2076179"/>
                  <a:pt x="1061720" y="2123658"/>
                </a:cubicBezTo>
                <a:cubicBezTo>
                  <a:pt x="922969" y="2171137"/>
                  <a:pt x="731190" y="2109893"/>
                  <a:pt x="599440" y="2123658"/>
                </a:cubicBezTo>
                <a:cubicBezTo>
                  <a:pt x="467690" y="2137423"/>
                  <a:pt x="189843" y="2102669"/>
                  <a:pt x="0" y="2123658"/>
                </a:cubicBezTo>
                <a:cubicBezTo>
                  <a:pt x="-49922" y="2010261"/>
                  <a:pt x="2850" y="1761425"/>
                  <a:pt x="0" y="1571507"/>
                </a:cubicBezTo>
                <a:cubicBezTo>
                  <a:pt x="-2850" y="1381589"/>
                  <a:pt x="33285" y="1206350"/>
                  <a:pt x="0" y="1019356"/>
                </a:cubicBezTo>
                <a:cubicBezTo>
                  <a:pt x="-33285" y="832362"/>
                  <a:pt x="28459" y="666385"/>
                  <a:pt x="0" y="488441"/>
                </a:cubicBezTo>
                <a:cubicBezTo>
                  <a:pt x="-28459" y="310498"/>
                  <a:pt x="47374" y="146580"/>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13800" b="1">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O</a:t>
            </a:r>
          </a:p>
        </p:txBody>
      </p:sp>
      <p:sp>
        <p:nvSpPr>
          <p:cNvPr id="7" name="TextBox 6">
            <a:extLst>
              <a:ext uri="{FF2B5EF4-FFF2-40B4-BE49-F238E27FC236}">
                <a16:creationId xmlns:a16="http://schemas.microsoft.com/office/drawing/2014/main" id="{C1265735-82E1-741E-BDD5-1361A1F4E3B2}"/>
              </a:ext>
            </a:extLst>
          </p:cNvPr>
          <p:cNvSpPr txBox="1"/>
          <p:nvPr/>
        </p:nvSpPr>
        <p:spPr>
          <a:xfrm>
            <a:off x="15240000" y="46653"/>
            <a:ext cx="1524000" cy="2123658"/>
          </a:xfrm>
          <a:custGeom>
            <a:avLst/>
            <a:gdLst>
              <a:gd name="csX0" fmla="*/ 0 w 1524000"/>
              <a:gd name="csY0" fmla="*/ 0 h 2123658"/>
              <a:gd name="csX1" fmla="*/ 477520 w 1524000"/>
              <a:gd name="csY1" fmla="*/ 0 h 2123658"/>
              <a:gd name="csX2" fmla="*/ 970280 w 1524000"/>
              <a:gd name="csY2" fmla="*/ 0 h 2123658"/>
              <a:gd name="csX3" fmla="*/ 1524000 w 1524000"/>
              <a:gd name="csY3" fmla="*/ 0 h 2123658"/>
              <a:gd name="csX4" fmla="*/ 1524000 w 1524000"/>
              <a:gd name="csY4" fmla="*/ 552151 h 2123658"/>
              <a:gd name="csX5" fmla="*/ 1524000 w 1524000"/>
              <a:gd name="csY5" fmla="*/ 1061829 h 2123658"/>
              <a:gd name="csX6" fmla="*/ 1524000 w 1524000"/>
              <a:gd name="csY6" fmla="*/ 1550270 h 2123658"/>
              <a:gd name="csX7" fmla="*/ 1524000 w 1524000"/>
              <a:gd name="csY7" fmla="*/ 2123658 h 2123658"/>
              <a:gd name="csX8" fmla="*/ 1000760 w 1524000"/>
              <a:gd name="csY8" fmla="*/ 2123658 h 2123658"/>
              <a:gd name="csX9" fmla="*/ 523240 w 1524000"/>
              <a:gd name="csY9" fmla="*/ 2123658 h 2123658"/>
              <a:gd name="csX10" fmla="*/ 0 w 1524000"/>
              <a:gd name="csY10" fmla="*/ 2123658 h 2123658"/>
              <a:gd name="csX11" fmla="*/ 0 w 1524000"/>
              <a:gd name="csY11" fmla="*/ 1571507 h 2123658"/>
              <a:gd name="csX12" fmla="*/ 0 w 1524000"/>
              <a:gd name="csY12" fmla="*/ 998119 h 2123658"/>
              <a:gd name="csX13" fmla="*/ 0 w 1524000"/>
              <a:gd name="csY13" fmla="*/ 488441 h 2123658"/>
              <a:gd name="csX14" fmla="*/ 0 w 1524000"/>
              <a:gd name="csY14" fmla="*/ 0 h 21236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24000" h="2123658" fill="none" extrusionOk="0">
                <a:moveTo>
                  <a:pt x="0" y="0"/>
                </a:moveTo>
                <a:cubicBezTo>
                  <a:pt x="200897" y="-14120"/>
                  <a:pt x="239371" y="7847"/>
                  <a:pt x="477520" y="0"/>
                </a:cubicBezTo>
                <a:cubicBezTo>
                  <a:pt x="715669" y="-7847"/>
                  <a:pt x="788554" y="25222"/>
                  <a:pt x="970280" y="0"/>
                </a:cubicBezTo>
                <a:cubicBezTo>
                  <a:pt x="1152006" y="-25222"/>
                  <a:pt x="1303560" y="454"/>
                  <a:pt x="1524000" y="0"/>
                </a:cubicBezTo>
                <a:cubicBezTo>
                  <a:pt x="1552005" y="211979"/>
                  <a:pt x="1473288" y="428193"/>
                  <a:pt x="1524000" y="552151"/>
                </a:cubicBezTo>
                <a:cubicBezTo>
                  <a:pt x="1574712" y="676109"/>
                  <a:pt x="1473631" y="902556"/>
                  <a:pt x="1524000" y="1061829"/>
                </a:cubicBezTo>
                <a:cubicBezTo>
                  <a:pt x="1574369" y="1221102"/>
                  <a:pt x="1477572" y="1411899"/>
                  <a:pt x="1524000" y="1550270"/>
                </a:cubicBezTo>
                <a:cubicBezTo>
                  <a:pt x="1570428" y="1688641"/>
                  <a:pt x="1497658" y="1942634"/>
                  <a:pt x="1524000" y="2123658"/>
                </a:cubicBezTo>
                <a:cubicBezTo>
                  <a:pt x="1335922" y="2133821"/>
                  <a:pt x="1211464" y="2075889"/>
                  <a:pt x="1000760" y="2123658"/>
                </a:cubicBezTo>
                <a:cubicBezTo>
                  <a:pt x="790056" y="2171427"/>
                  <a:pt x="702217" y="2092476"/>
                  <a:pt x="523240" y="2123658"/>
                </a:cubicBezTo>
                <a:cubicBezTo>
                  <a:pt x="344263" y="2154840"/>
                  <a:pt x="124363" y="2070654"/>
                  <a:pt x="0" y="2123658"/>
                </a:cubicBezTo>
                <a:cubicBezTo>
                  <a:pt x="-18645" y="1941745"/>
                  <a:pt x="33685" y="1820971"/>
                  <a:pt x="0" y="1571507"/>
                </a:cubicBezTo>
                <a:cubicBezTo>
                  <a:pt x="-33685" y="1322043"/>
                  <a:pt x="42058" y="1126177"/>
                  <a:pt x="0" y="998119"/>
                </a:cubicBezTo>
                <a:cubicBezTo>
                  <a:pt x="-42058" y="870061"/>
                  <a:pt x="12473" y="663648"/>
                  <a:pt x="0" y="488441"/>
                </a:cubicBezTo>
                <a:cubicBezTo>
                  <a:pt x="-12473" y="313234"/>
                  <a:pt x="11494" y="152666"/>
                  <a:pt x="0" y="0"/>
                </a:cubicBezTo>
                <a:close/>
              </a:path>
              <a:path w="1524000" h="2123658" stroke="0" extrusionOk="0">
                <a:moveTo>
                  <a:pt x="0" y="0"/>
                </a:moveTo>
                <a:cubicBezTo>
                  <a:pt x="207802" y="-56049"/>
                  <a:pt x="380543" y="35514"/>
                  <a:pt x="523240" y="0"/>
                </a:cubicBezTo>
                <a:cubicBezTo>
                  <a:pt x="665937" y="-35514"/>
                  <a:pt x="865457" y="47074"/>
                  <a:pt x="1031240" y="0"/>
                </a:cubicBezTo>
                <a:cubicBezTo>
                  <a:pt x="1197023" y="-47074"/>
                  <a:pt x="1355230" y="45759"/>
                  <a:pt x="1524000" y="0"/>
                </a:cubicBezTo>
                <a:cubicBezTo>
                  <a:pt x="1552454" y="145886"/>
                  <a:pt x="1465648" y="408267"/>
                  <a:pt x="1524000" y="552151"/>
                </a:cubicBezTo>
                <a:cubicBezTo>
                  <a:pt x="1582352" y="696035"/>
                  <a:pt x="1515275" y="897364"/>
                  <a:pt x="1524000" y="1061829"/>
                </a:cubicBezTo>
                <a:cubicBezTo>
                  <a:pt x="1532725" y="1226294"/>
                  <a:pt x="1498646" y="1447921"/>
                  <a:pt x="1524000" y="1592744"/>
                </a:cubicBezTo>
                <a:cubicBezTo>
                  <a:pt x="1549354" y="1737567"/>
                  <a:pt x="1495458" y="1873747"/>
                  <a:pt x="1524000" y="2123658"/>
                </a:cubicBezTo>
                <a:cubicBezTo>
                  <a:pt x="1324410" y="2133197"/>
                  <a:pt x="1200471" y="2076179"/>
                  <a:pt x="1061720" y="2123658"/>
                </a:cubicBezTo>
                <a:cubicBezTo>
                  <a:pt x="922969" y="2171137"/>
                  <a:pt x="731190" y="2109893"/>
                  <a:pt x="599440" y="2123658"/>
                </a:cubicBezTo>
                <a:cubicBezTo>
                  <a:pt x="467690" y="2137423"/>
                  <a:pt x="189843" y="2102669"/>
                  <a:pt x="0" y="2123658"/>
                </a:cubicBezTo>
                <a:cubicBezTo>
                  <a:pt x="-49922" y="2010261"/>
                  <a:pt x="2850" y="1761425"/>
                  <a:pt x="0" y="1571507"/>
                </a:cubicBezTo>
                <a:cubicBezTo>
                  <a:pt x="-2850" y="1381589"/>
                  <a:pt x="33285" y="1206350"/>
                  <a:pt x="0" y="1019356"/>
                </a:cubicBezTo>
                <a:cubicBezTo>
                  <a:pt x="-33285" y="832362"/>
                  <a:pt x="28459" y="666385"/>
                  <a:pt x="0" y="488441"/>
                </a:cubicBezTo>
                <a:cubicBezTo>
                  <a:pt x="-28459" y="310498"/>
                  <a:pt x="47374" y="146580"/>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13800" b="1">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W</a:t>
            </a:r>
          </a:p>
        </p:txBody>
      </p:sp>
      <p:sp>
        <p:nvSpPr>
          <p:cNvPr id="8" name="TextBox 7">
            <a:extLst>
              <a:ext uri="{FF2B5EF4-FFF2-40B4-BE49-F238E27FC236}">
                <a16:creationId xmlns:a16="http://schemas.microsoft.com/office/drawing/2014/main" id="{0A07FD8F-773B-BB2D-A188-5FC6739DFA54}"/>
              </a:ext>
            </a:extLst>
          </p:cNvPr>
          <p:cNvSpPr txBox="1"/>
          <p:nvPr/>
        </p:nvSpPr>
        <p:spPr>
          <a:xfrm>
            <a:off x="15240000" y="5372100"/>
            <a:ext cx="1524000" cy="2123658"/>
          </a:xfrm>
          <a:custGeom>
            <a:avLst/>
            <a:gdLst>
              <a:gd name="csX0" fmla="*/ 0 w 1524000"/>
              <a:gd name="csY0" fmla="*/ 0 h 2123658"/>
              <a:gd name="csX1" fmla="*/ 477520 w 1524000"/>
              <a:gd name="csY1" fmla="*/ 0 h 2123658"/>
              <a:gd name="csX2" fmla="*/ 970280 w 1524000"/>
              <a:gd name="csY2" fmla="*/ 0 h 2123658"/>
              <a:gd name="csX3" fmla="*/ 1524000 w 1524000"/>
              <a:gd name="csY3" fmla="*/ 0 h 2123658"/>
              <a:gd name="csX4" fmla="*/ 1524000 w 1524000"/>
              <a:gd name="csY4" fmla="*/ 552151 h 2123658"/>
              <a:gd name="csX5" fmla="*/ 1524000 w 1524000"/>
              <a:gd name="csY5" fmla="*/ 1061829 h 2123658"/>
              <a:gd name="csX6" fmla="*/ 1524000 w 1524000"/>
              <a:gd name="csY6" fmla="*/ 1550270 h 2123658"/>
              <a:gd name="csX7" fmla="*/ 1524000 w 1524000"/>
              <a:gd name="csY7" fmla="*/ 2123658 h 2123658"/>
              <a:gd name="csX8" fmla="*/ 1000760 w 1524000"/>
              <a:gd name="csY8" fmla="*/ 2123658 h 2123658"/>
              <a:gd name="csX9" fmla="*/ 523240 w 1524000"/>
              <a:gd name="csY9" fmla="*/ 2123658 h 2123658"/>
              <a:gd name="csX10" fmla="*/ 0 w 1524000"/>
              <a:gd name="csY10" fmla="*/ 2123658 h 2123658"/>
              <a:gd name="csX11" fmla="*/ 0 w 1524000"/>
              <a:gd name="csY11" fmla="*/ 1571507 h 2123658"/>
              <a:gd name="csX12" fmla="*/ 0 w 1524000"/>
              <a:gd name="csY12" fmla="*/ 998119 h 2123658"/>
              <a:gd name="csX13" fmla="*/ 0 w 1524000"/>
              <a:gd name="csY13" fmla="*/ 488441 h 2123658"/>
              <a:gd name="csX14" fmla="*/ 0 w 1524000"/>
              <a:gd name="csY14" fmla="*/ 0 h 21236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24000" h="2123658" fill="none" extrusionOk="0">
                <a:moveTo>
                  <a:pt x="0" y="0"/>
                </a:moveTo>
                <a:cubicBezTo>
                  <a:pt x="200897" y="-14120"/>
                  <a:pt x="239371" y="7847"/>
                  <a:pt x="477520" y="0"/>
                </a:cubicBezTo>
                <a:cubicBezTo>
                  <a:pt x="715669" y="-7847"/>
                  <a:pt x="788554" y="25222"/>
                  <a:pt x="970280" y="0"/>
                </a:cubicBezTo>
                <a:cubicBezTo>
                  <a:pt x="1152006" y="-25222"/>
                  <a:pt x="1303560" y="454"/>
                  <a:pt x="1524000" y="0"/>
                </a:cubicBezTo>
                <a:cubicBezTo>
                  <a:pt x="1552005" y="211979"/>
                  <a:pt x="1473288" y="428193"/>
                  <a:pt x="1524000" y="552151"/>
                </a:cubicBezTo>
                <a:cubicBezTo>
                  <a:pt x="1574712" y="676109"/>
                  <a:pt x="1473631" y="902556"/>
                  <a:pt x="1524000" y="1061829"/>
                </a:cubicBezTo>
                <a:cubicBezTo>
                  <a:pt x="1574369" y="1221102"/>
                  <a:pt x="1477572" y="1411899"/>
                  <a:pt x="1524000" y="1550270"/>
                </a:cubicBezTo>
                <a:cubicBezTo>
                  <a:pt x="1570428" y="1688641"/>
                  <a:pt x="1497658" y="1942634"/>
                  <a:pt x="1524000" y="2123658"/>
                </a:cubicBezTo>
                <a:cubicBezTo>
                  <a:pt x="1335922" y="2133821"/>
                  <a:pt x="1211464" y="2075889"/>
                  <a:pt x="1000760" y="2123658"/>
                </a:cubicBezTo>
                <a:cubicBezTo>
                  <a:pt x="790056" y="2171427"/>
                  <a:pt x="702217" y="2092476"/>
                  <a:pt x="523240" y="2123658"/>
                </a:cubicBezTo>
                <a:cubicBezTo>
                  <a:pt x="344263" y="2154840"/>
                  <a:pt x="124363" y="2070654"/>
                  <a:pt x="0" y="2123658"/>
                </a:cubicBezTo>
                <a:cubicBezTo>
                  <a:pt x="-18645" y="1941745"/>
                  <a:pt x="33685" y="1820971"/>
                  <a:pt x="0" y="1571507"/>
                </a:cubicBezTo>
                <a:cubicBezTo>
                  <a:pt x="-33685" y="1322043"/>
                  <a:pt x="42058" y="1126177"/>
                  <a:pt x="0" y="998119"/>
                </a:cubicBezTo>
                <a:cubicBezTo>
                  <a:pt x="-42058" y="870061"/>
                  <a:pt x="12473" y="663648"/>
                  <a:pt x="0" y="488441"/>
                </a:cubicBezTo>
                <a:cubicBezTo>
                  <a:pt x="-12473" y="313234"/>
                  <a:pt x="11494" y="152666"/>
                  <a:pt x="0" y="0"/>
                </a:cubicBezTo>
                <a:close/>
              </a:path>
              <a:path w="1524000" h="2123658" stroke="0" extrusionOk="0">
                <a:moveTo>
                  <a:pt x="0" y="0"/>
                </a:moveTo>
                <a:cubicBezTo>
                  <a:pt x="207802" y="-56049"/>
                  <a:pt x="380543" y="35514"/>
                  <a:pt x="523240" y="0"/>
                </a:cubicBezTo>
                <a:cubicBezTo>
                  <a:pt x="665937" y="-35514"/>
                  <a:pt x="865457" y="47074"/>
                  <a:pt x="1031240" y="0"/>
                </a:cubicBezTo>
                <a:cubicBezTo>
                  <a:pt x="1197023" y="-47074"/>
                  <a:pt x="1355230" y="45759"/>
                  <a:pt x="1524000" y="0"/>
                </a:cubicBezTo>
                <a:cubicBezTo>
                  <a:pt x="1552454" y="145886"/>
                  <a:pt x="1465648" y="408267"/>
                  <a:pt x="1524000" y="552151"/>
                </a:cubicBezTo>
                <a:cubicBezTo>
                  <a:pt x="1582352" y="696035"/>
                  <a:pt x="1515275" y="897364"/>
                  <a:pt x="1524000" y="1061829"/>
                </a:cubicBezTo>
                <a:cubicBezTo>
                  <a:pt x="1532725" y="1226294"/>
                  <a:pt x="1498646" y="1447921"/>
                  <a:pt x="1524000" y="1592744"/>
                </a:cubicBezTo>
                <a:cubicBezTo>
                  <a:pt x="1549354" y="1737567"/>
                  <a:pt x="1495458" y="1873747"/>
                  <a:pt x="1524000" y="2123658"/>
                </a:cubicBezTo>
                <a:cubicBezTo>
                  <a:pt x="1324410" y="2133197"/>
                  <a:pt x="1200471" y="2076179"/>
                  <a:pt x="1061720" y="2123658"/>
                </a:cubicBezTo>
                <a:cubicBezTo>
                  <a:pt x="922969" y="2171137"/>
                  <a:pt x="731190" y="2109893"/>
                  <a:pt x="599440" y="2123658"/>
                </a:cubicBezTo>
                <a:cubicBezTo>
                  <a:pt x="467690" y="2137423"/>
                  <a:pt x="189843" y="2102669"/>
                  <a:pt x="0" y="2123658"/>
                </a:cubicBezTo>
                <a:cubicBezTo>
                  <a:pt x="-49922" y="2010261"/>
                  <a:pt x="2850" y="1761425"/>
                  <a:pt x="0" y="1571507"/>
                </a:cubicBezTo>
                <a:cubicBezTo>
                  <a:pt x="-2850" y="1381589"/>
                  <a:pt x="33285" y="1206350"/>
                  <a:pt x="0" y="1019356"/>
                </a:cubicBezTo>
                <a:cubicBezTo>
                  <a:pt x="-33285" y="832362"/>
                  <a:pt x="28459" y="666385"/>
                  <a:pt x="0" y="488441"/>
                </a:cubicBezTo>
                <a:cubicBezTo>
                  <a:pt x="-28459" y="310498"/>
                  <a:pt x="47374" y="146580"/>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13800" b="1">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T</a:t>
            </a:r>
          </a:p>
        </p:txBody>
      </p:sp>
      <p:sp>
        <p:nvSpPr>
          <p:cNvPr id="13" name="TextBox 12">
            <a:extLst>
              <a:ext uri="{FF2B5EF4-FFF2-40B4-BE49-F238E27FC236}">
                <a16:creationId xmlns:a16="http://schemas.microsoft.com/office/drawing/2014/main" id="{92431841-1162-A723-641B-38275E5C2EC8}"/>
              </a:ext>
            </a:extLst>
          </p:cNvPr>
          <p:cNvSpPr txBox="1"/>
          <p:nvPr/>
        </p:nvSpPr>
        <p:spPr>
          <a:xfrm>
            <a:off x="2438400" y="495300"/>
            <a:ext cx="6097845" cy="4431983"/>
          </a:xfrm>
          <a:custGeom>
            <a:avLst/>
            <a:gdLst>
              <a:gd name="csX0" fmla="*/ 0 w 6097845"/>
              <a:gd name="csY0" fmla="*/ 0 h 4431983"/>
              <a:gd name="csX1" fmla="*/ 493371 w 6097845"/>
              <a:gd name="csY1" fmla="*/ 0 h 4431983"/>
              <a:gd name="csX2" fmla="*/ 1047721 w 6097845"/>
              <a:gd name="csY2" fmla="*/ 0 h 4431983"/>
              <a:gd name="csX3" fmla="*/ 1419135 w 6097845"/>
              <a:gd name="csY3" fmla="*/ 0 h 4431983"/>
              <a:gd name="csX4" fmla="*/ 2034463 w 6097845"/>
              <a:gd name="csY4" fmla="*/ 0 h 4431983"/>
              <a:gd name="csX5" fmla="*/ 2466855 w 6097845"/>
              <a:gd name="csY5" fmla="*/ 0 h 4431983"/>
              <a:gd name="csX6" fmla="*/ 3143162 w 6097845"/>
              <a:gd name="csY6" fmla="*/ 0 h 4431983"/>
              <a:gd name="csX7" fmla="*/ 3514576 w 6097845"/>
              <a:gd name="csY7" fmla="*/ 0 h 4431983"/>
              <a:gd name="csX8" fmla="*/ 4129904 w 6097845"/>
              <a:gd name="csY8" fmla="*/ 0 h 4431983"/>
              <a:gd name="csX9" fmla="*/ 4562297 w 6097845"/>
              <a:gd name="csY9" fmla="*/ 0 h 4431983"/>
              <a:gd name="csX10" fmla="*/ 5055668 w 6097845"/>
              <a:gd name="csY10" fmla="*/ 0 h 4431983"/>
              <a:gd name="csX11" fmla="*/ 5427082 w 6097845"/>
              <a:gd name="csY11" fmla="*/ 0 h 4431983"/>
              <a:gd name="csX12" fmla="*/ 6097845 w 6097845"/>
              <a:gd name="csY12" fmla="*/ 0 h 4431983"/>
              <a:gd name="csX13" fmla="*/ 6097845 w 6097845"/>
              <a:gd name="csY13" fmla="*/ 553998 h 4431983"/>
              <a:gd name="csX14" fmla="*/ 6097845 w 6097845"/>
              <a:gd name="csY14" fmla="*/ 975036 h 4431983"/>
              <a:gd name="csX15" fmla="*/ 6097845 w 6097845"/>
              <a:gd name="csY15" fmla="*/ 1617674 h 4431983"/>
              <a:gd name="csX16" fmla="*/ 6097845 w 6097845"/>
              <a:gd name="csY16" fmla="*/ 2038712 h 4431983"/>
              <a:gd name="csX17" fmla="*/ 6097845 w 6097845"/>
              <a:gd name="csY17" fmla="*/ 2681350 h 4431983"/>
              <a:gd name="csX18" fmla="*/ 6097845 w 6097845"/>
              <a:gd name="csY18" fmla="*/ 3191028 h 4431983"/>
              <a:gd name="csX19" fmla="*/ 6097845 w 6097845"/>
              <a:gd name="csY19" fmla="*/ 3745026 h 4431983"/>
              <a:gd name="csX20" fmla="*/ 6097845 w 6097845"/>
              <a:gd name="csY20" fmla="*/ 4431983 h 4431983"/>
              <a:gd name="csX21" fmla="*/ 5604474 w 6097845"/>
              <a:gd name="csY21" fmla="*/ 4431983 h 4431983"/>
              <a:gd name="csX22" fmla="*/ 4928167 w 6097845"/>
              <a:gd name="csY22" fmla="*/ 4431983 h 4431983"/>
              <a:gd name="csX23" fmla="*/ 4251861 w 6097845"/>
              <a:gd name="csY23" fmla="*/ 4431983 h 4431983"/>
              <a:gd name="csX24" fmla="*/ 3880447 w 6097845"/>
              <a:gd name="csY24" fmla="*/ 4431983 h 4431983"/>
              <a:gd name="csX25" fmla="*/ 3448054 w 6097845"/>
              <a:gd name="csY25" fmla="*/ 4431983 h 4431983"/>
              <a:gd name="csX26" fmla="*/ 3015662 w 6097845"/>
              <a:gd name="csY26" fmla="*/ 4431983 h 4431983"/>
              <a:gd name="csX27" fmla="*/ 2644247 w 6097845"/>
              <a:gd name="csY27" fmla="*/ 4431983 h 4431983"/>
              <a:gd name="csX28" fmla="*/ 2150876 w 6097845"/>
              <a:gd name="csY28" fmla="*/ 4431983 h 4431983"/>
              <a:gd name="csX29" fmla="*/ 1657505 w 6097845"/>
              <a:gd name="csY29" fmla="*/ 4431983 h 4431983"/>
              <a:gd name="csX30" fmla="*/ 1042177 w 6097845"/>
              <a:gd name="csY30" fmla="*/ 4431983 h 4431983"/>
              <a:gd name="csX31" fmla="*/ 670763 w 6097845"/>
              <a:gd name="csY31" fmla="*/ 4431983 h 4431983"/>
              <a:gd name="csX32" fmla="*/ 0 w 6097845"/>
              <a:gd name="csY32" fmla="*/ 4431983 h 4431983"/>
              <a:gd name="csX33" fmla="*/ 0 w 6097845"/>
              <a:gd name="csY33" fmla="*/ 3789345 h 4431983"/>
              <a:gd name="csX34" fmla="*/ 0 w 6097845"/>
              <a:gd name="csY34" fmla="*/ 3235348 h 4431983"/>
              <a:gd name="csX35" fmla="*/ 0 w 6097845"/>
              <a:gd name="csY35" fmla="*/ 2681350 h 4431983"/>
              <a:gd name="csX36" fmla="*/ 0 w 6097845"/>
              <a:gd name="csY36" fmla="*/ 2038712 h 4431983"/>
              <a:gd name="csX37" fmla="*/ 0 w 6097845"/>
              <a:gd name="csY37" fmla="*/ 1573354 h 4431983"/>
              <a:gd name="csX38" fmla="*/ 0 w 6097845"/>
              <a:gd name="csY38" fmla="*/ 975036 h 4431983"/>
              <a:gd name="csX39" fmla="*/ 0 w 6097845"/>
              <a:gd name="csY39" fmla="*/ 553998 h 4431983"/>
              <a:gd name="csX40" fmla="*/ 0 w 6097845"/>
              <a:gd name="csY40" fmla="*/ 0 h 44319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6097845" h="4431983" fill="none" extrusionOk="0">
                <a:moveTo>
                  <a:pt x="0" y="0"/>
                </a:moveTo>
                <a:cubicBezTo>
                  <a:pt x="132804" y="-51878"/>
                  <a:pt x="341299" y="37331"/>
                  <a:pt x="493371" y="0"/>
                </a:cubicBezTo>
                <a:cubicBezTo>
                  <a:pt x="645443" y="-37331"/>
                  <a:pt x="928753" y="46063"/>
                  <a:pt x="1047721" y="0"/>
                </a:cubicBezTo>
                <a:cubicBezTo>
                  <a:pt x="1166689" y="-46063"/>
                  <a:pt x="1308012" y="11390"/>
                  <a:pt x="1419135" y="0"/>
                </a:cubicBezTo>
                <a:cubicBezTo>
                  <a:pt x="1530258" y="-11390"/>
                  <a:pt x="1886249" y="30027"/>
                  <a:pt x="2034463" y="0"/>
                </a:cubicBezTo>
                <a:cubicBezTo>
                  <a:pt x="2182677" y="-30027"/>
                  <a:pt x="2350088" y="50712"/>
                  <a:pt x="2466855" y="0"/>
                </a:cubicBezTo>
                <a:cubicBezTo>
                  <a:pt x="2583622" y="-50712"/>
                  <a:pt x="2899207" y="37992"/>
                  <a:pt x="3143162" y="0"/>
                </a:cubicBezTo>
                <a:cubicBezTo>
                  <a:pt x="3387117" y="-37992"/>
                  <a:pt x="3330599" y="24729"/>
                  <a:pt x="3514576" y="0"/>
                </a:cubicBezTo>
                <a:cubicBezTo>
                  <a:pt x="3698553" y="-24729"/>
                  <a:pt x="3996632" y="34759"/>
                  <a:pt x="4129904" y="0"/>
                </a:cubicBezTo>
                <a:cubicBezTo>
                  <a:pt x="4263176" y="-34759"/>
                  <a:pt x="4346317" y="32446"/>
                  <a:pt x="4562297" y="0"/>
                </a:cubicBezTo>
                <a:cubicBezTo>
                  <a:pt x="4778277" y="-32446"/>
                  <a:pt x="4817305" y="51391"/>
                  <a:pt x="5055668" y="0"/>
                </a:cubicBezTo>
                <a:cubicBezTo>
                  <a:pt x="5294031" y="-51391"/>
                  <a:pt x="5338038" y="7591"/>
                  <a:pt x="5427082" y="0"/>
                </a:cubicBezTo>
                <a:cubicBezTo>
                  <a:pt x="5516126" y="-7591"/>
                  <a:pt x="5962965" y="71929"/>
                  <a:pt x="6097845" y="0"/>
                </a:cubicBezTo>
                <a:cubicBezTo>
                  <a:pt x="6121691" y="158404"/>
                  <a:pt x="6060325" y="288766"/>
                  <a:pt x="6097845" y="553998"/>
                </a:cubicBezTo>
                <a:cubicBezTo>
                  <a:pt x="6135365" y="819230"/>
                  <a:pt x="6092418" y="771586"/>
                  <a:pt x="6097845" y="975036"/>
                </a:cubicBezTo>
                <a:cubicBezTo>
                  <a:pt x="6103272" y="1178486"/>
                  <a:pt x="6049954" y="1312215"/>
                  <a:pt x="6097845" y="1617674"/>
                </a:cubicBezTo>
                <a:cubicBezTo>
                  <a:pt x="6145736" y="1923133"/>
                  <a:pt x="6059455" y="1840601"/>
                  <a:pt x="6097845" y="2038712"/>
                </a:cubicBezTo>
                <a:cubicBezTo>
                  <a:pt x="6136235" y="2236823"/>
                  <a:pt x="6091566" y="2383157"/>
                  <a:pt x="6097845" y="2681350"/>
                </a:cubicBezTo>
                <a:cubicBezTo>
                  <a:pt x="6104124" y="2979543"/>
                  <a:pt x="6049259" y="2989775"/>
                  <a:pt x="6097845" y="3191028"/>
                </a:cubicBezTo>
                <a:cubicBezTo>
                  <a:pt x="6146431" y="3392281"/>
                  <a:pt x="6036572" y="3487074"/>
                  <a:pt x="6097845" y="3745026"/>
                </a:cubicBezTo>
                <a:cubicBezTo>
                  <a:pt x="6159118" y="4002978"/>
                  <a:pt x="6042120" y="4135909"/>
                  <a:pt x="6097845" y="4431983"/>
                </a:cubicBezTo>
                <a:cubicBezTo>
                  <a:pt x="5910017" y="4453809"/>
                  <a:pt x="5790217" y="4411916"/>
                  <a:pt x="5604474" y="4431983"/>
                </a:cubicBezTo>
                <a:cubicBezTo>
                  <a:pt x="5418731" y="4452050"/>
                  <a:pt x="5071367" y="4368174"/>
                  <a:pt x="4928167" y="4431983"/>
                </a:cubicBezTo>
                <a:cubicBezTo>
                  <a:pt x="4784967" y="4495792"/>
                  <a:pt x="4453990" y="4359242"/>
                  <a:pt x="4251861" y="4431983"/>
                </a:cubicBezTo>
                <a:cubicBezTo>
                  <a:pt x="4049732" y="4504724"/>
                  <a:pt x="3962303" y="4387909"/>
                  <a:pt x="3880447" y="4431983"/>
                </a:cubicBezTo>
                <a:cubicBezTo>
                  <a:pt x="3798591" y="4476057"/>
                  <a:pt x="3639026" y="4386920"/>
                  <a:pt x="3448054" y="4431983"/>
                </a:cubicBezTo>
                <a:cubicBezTo>
                  <a:pt x="3257082" y="4477046"/>
                  <a:pt x="3197514" y="4396782"/>
                  <a:pt x="3015662" y="4431983"/>
                </a:cubicBezTo>
                <a:cubicBezTo>
                  <a:pt x="2833810" y="4467184"/>
                  <a:pt x="2784474" y="4401519"/>
                  <a:pt x="2644247" y="4431983"/>
                </a:cubicBezTo>
                <a:cubicBezTo>
                  <a:pt x="2504020" y="4462447"/>
                  <a:pt x="2362479" y="4403691"/>
                  <a:pt x="2150876" y="4431983"/>
                </a:cubicBezTo>
                <a:cubicBezTo>
                  <a:pt x="1939273" y="4460275"/>
                  <a:pt x="1885495" y="4403847"/>
                  <a:pt x="1657505" y="4431983"/>
                </a:cubicBezTo>
                <a:cubicBezTo>
                  <a:pt x="1429515" y="4460119"/>
                  <a:pt x="1266369" y="4414234"/>
                  <a:pt x="1042177" y="4431983"/>
                </a:cubicBezTo>
                <a:cubicBezTo>
                  <a:pt x="817985" y="4449732"/>
                  <a:pt x="854113" y="4421858"/>
                  <a:pt x="670763" y="4431983"/>
                </a:cubicBezTo>
                <a:cubicBezTo>
                  <a:pt x="487413" y="4442108"/>
                  <a:pt x="148936" y="4356229"/>
                  <a:pt x="0" y="4431983"/>
                </a:cubicBezTo>
                <a:cubicBezTo>
                  <a:pt x="-66738" y="4204440"/>
                  <a:pt x="10374" y="3983407"/>
                  <a:pt x="0" y="3789345"/>
                </a:cubicBezTo>
                <a:cubicBezTo>
                  <a:pt x="-10374" y="3595283"/>
                  <a:pt x="35640" y="3421741"/>
                  <a:pt x="0" y="3235348"/>
                </a:cubicBezTo>
                <a:cubicBezTo>
                  <a:pt x="-35640" y="3048955"/>
                  <a:pt x="58207" y="2822940"/>
                  <a:pt x="0" y="2681350"/>
                </a:cubicBezTo>
                <a:cubicBezTo>
                  <a:pt x="-58207" y="2539760"/>
                  <a:pt x="11921" y="2177969"/>
                  <a:pt x="0" y="2038712"/>
                </a:cubicBezTo>
                <a:cubicBezTo>
                  <a:pt x="-11921" y="1899455"/>
                  <a:pt x="14838" y="1690497"/>
                  <a:pt x="0" y="1573354"/>
                </a:cubicBezTo>
                <a:cubicBezTo>
                  <a:pt x="-14838" y="1456211"/>
                  <a:pt x="46793" y="1184904"/>
                  <a:pt x="0" y="975036"/>
                </a:cubicBezTo>
                <a:cubicBezTo>
                  <a:pt x="-46793" y="765168"/>
                  <a:pt x="27492" y="728582"/>
                  <a:pt x="0" y="553998"/>
                </a:cubicBezTo>
                <a:cubicBezTo>
                  <a:pt x="-27492" y="379414"/>
                  <a:pt x="52962" y="119675"/>
                  <a:pt x="0" y="0"/>
                </a:cubicBezTo>
                <a:close/>
              </a:path>
              <a:path w="6097845" h="4431983" stroke="0" extrusionOk="0">
                <a:moveTo>
                  <a:pt x="0" y="0"/>
                </a:moveTo>
                <a:cubicBezTo>
                  <a:pt x="298533" y="-26206"/>
                  <a:pt x="443854" y="51234"/>
                  <a:pt x="615328" y="0"/>
                </a:cubicBezTo>
                <a:cubicBezTo>
                  <a:pt x="786802" y="-51234"/>
                  <a:pt x="984091" y="23266"/>
                  <a:pt x="1169678" y="0"/>
                </a:cubicBezTo>
                <a:cubicBezTo>
                  <a:pt x="1355265" y="-23266"/>
                  <a:pt x="1538099" y="31327"/>
                  <a:pt x="1845984" y="0"/>
                </a:cubicBezTo>
                <a:cubicBezTo>
                  <a:pt x="2153869" y="-31327"/>
                  <a:pt x="2181238" y="6660"/>
                  <a:pt x="2461312" y="0"/>
                </a:cubicBezTo>
                <a:cubicBezTo>
                  <a:pt x="2741386" y="-6660"/>
                  <a:pt x="2816561" y="50496"/>
                  <a:pt x="2954683" y="0"/>
                </a:cubicBezTo>
                <a:cubicBezTo>
                  <a:pt x="3092805" y="-50496"/>
                  <a:pt x="3395556" y="34665"/>
                  <a:pt x="3570011" y="0"/>
                </a:cubicBezTo>
                <a:cubicBezTo>
                  <a:pt x="3744466" y="-34665"/>
                  <a:pt x="3884415" y="44086"/>
                  <a:pt x="4063382" y="0"/>
                </a:cubicBezTo>
                <a:cubicBezTo>
                  <a:pt x="4242349" y="-44086"/>
                  <a:pt x="4502521" y="26448"/>
                  <a:pt x="4617732" y="0"/>
                </a:cubicBezTo>
                <a:cubicBezTo>
                  <a:pt x="4732943" y="-26448"/>
                  <a:pt x="4938913" y="20051"/>
                  <a:pt x="5050124" y="0"/>
                </a:cubicBezTo>
                <a:cubicBezTo>
                  <a:pt x="5161335" y="-20051"/>
                  <a:pt x="5413301" y="3343"/>
                  <a:pt x="5604474" y="0"/>
                </a:cubicBezTo>
                <a:cubicBezTo>
                  <a:pt x="5795647" y="-3343"/>
                  <a:pt x="5976921" y="35392"/>
                  <a:pt x="6097845" y="0"/>
                </a:cubicBezTo>
                <a:cubicBezTo>
                  <a:pt x="6108809" y="182672"/>
                  <a:pt x="6093504" y="360856"/>
                  <a:pt x="6097845" y="642638"/>
                </a:cubicBezTo>
                <a:cubicBezTo>
                  <a:pt x="6102186" y="924420"/>
                  <a:pt x="6055177" y="907518"/>
                  <a:pt x="6097845" y="1107996"/>
                </a:cubicBezTo>
                <a:cubicBezTo>
                  <a:pt x="6140513" y="1308474"/>
                  <a:pt x="6070020" y="1437248"/>
                  <a:pt x="6097845" y="1573354"/>
                </a:cubicBezTo>
                <a:cubicBezTo>
                  <a:pt x="6125670" y="1709460"/>
                  <a:pt x="6061048" y="1833605"/>
                  <a:pt x="6097845" y="2083032"/>
                </a:cubicBezTo>
                <a:cubicBezTo>
                  <a:pt x="6134642" y="2332459"/>
                  <a:pt x="6037758" y="2414016"/>
                  <a:pt x="6097845" y="2681350"/>
                </a:cubicBezTo>
                <a:cubicBezTo>
                  <a:pt x="6157932" y="2948684"/>
                  <a:pt x="6095651" y="3060808"/>
                  <a:pt x="6097845" y="3323987"/>
                </a:cubicBezTo>
                <a:cubicBezTo>
                  <a:pt x="6100039" y="3587166"/>
                  <a:pt x="6065181" y="3663104"/>
                  <a:pt x="6097845" y="3833665"/>
                </a:cubicBezTo>
                <a:cubicBezTo>
                  <a:pt x="6130509" y="4004226"/>
                  <a:pt x="6026436" y="4296934"/>
                  <a:pt x="6097845" y="4431983"/>
                </a:cubicBezTo>
                <a:cubicBezTo>
                  <a:pt x="5916740" y="4451226"/>
                  <a:pt x="5705808" y="4388378"/>
                  <a:pt x="5482517" y="4431983"/>
                </a:cubicBezTo>
                <a:cubicBezTo>
                  <a:pt x="5259226" y="4475588"/>
                  <a:pt x="5165311" y="4430562"/>
                  <a:pt x="4989146" y="4431983"/>
                </a:cubicBezTo>
                <a:cubicBezTo>
                  <a:pt x="4812981" y="4433404"/>
                  <a:pt x="4706230" y="4424389"/>
                  <a:pt x="4556753" y="4431983"/>
                </a:cubicBezTo>
                <a:cubicBezTo>
                  <a:pt x="4407276" y="4439577"/>
                  <a:pt x="4266800" y="4404016"/>
                  <a:pt x="4124361" y="4431983"/>
                </a:cubicBezTo>
                <a:cubicBezTo>
                  <a:pt x="3981922" y="4459950"/>
                  <a:pt x="3722126" y="4384923"/>
                  <a:pt x="3509033" y="4431983"/>
                </a:cubicBezTo>
                <a:cubicBezTo>
                  <a:pt x="3295940" y="4479043"/>
                  <a:pt x="3285519" y="4394688"/>
                  <a:pt x="3137618" y="4431983"/>
                </a:cubicBezTo>
                <a:cubicBezTo>
                  <a:pt x="2989718" y="4469278"/>
                  <a:pt x="2780736" y="4384533"/>
                  <a:pt x="2583269" y="4431983"/>
                </a:cubicBezTo>
                <a:cubicBezTo>
                  <a:pt x="2385802" y="4479433"/>
                  <a:pt x="2134485" y="4405977"/>
                  <a:pt x="1967941" y="4431983"/>
                </a:cubicBezTo>
                <a:cubicBezTo>
                  <a:pt x="1801397" y="4457989"/>
                  <a:pt x="1593186" y="4415120"/>
                  <a:pt x="1291634" y="4431983"/>
                </a:cubicBezTo>
                <a:cubicBezTo>
                  <a:pt x="990082" y="4448846"/>
                  <a:pt x="909636" y="4401394"/>
                  <a:pt x="798263" y="4431983"/>
                </a:cubicBezTo>
                <a:cubicBezTo>
                  <a:pt x="686890" y="4462572"/>
                  <a:pt x="268262" y="4427352"/>
                  <a:pt x="0" y="4431983"/>
                </a:cubicBezTo>
                <a:cubicBezTo>
                  <a:pt x="-57718" y="4278589"/>
                  <a:pt x="26979" y="4103847"/>
                  <a:pt x="0" y="3789345"/>
                </a:cubicBezTo>
                <a:cubicBezTo>
                  <a:pt x="-26979" y="3474843"/>
                  <a:pt x="35292" y="3375762"/>
                  <a:pt x="0" y="3191028"/>
                </a:cubicBezTo>
                <a:cubicBezTo>
                  <a:pt x="-35292" y="3006294"/>
                  <a:pt x="5707" y="2731950"/>
                  <a:pt x="0" y="2548390"/>
                </a:cubicBezTo>
                <a:cubicBezTo>
                  <a:pt x="-5707" y="2364830"/>
                  <a:pt x="60959" y="2123637"/>
                  <a:pt x="0" y="1994392"/>
                </a:cubicBezTo>
                <a:cubicBezTo>
                  <a:pt x="-60959" y="1865147"/>
                  <a:pt x="10164" y="1737556"/>
                  <a:pt x="0" y="1573354"/>
                </a:cubicBezTo>
                <a:cubicBezTo>
                  <a:pt x="-10164" y="1409152"/>
                  <a:pt x="69255" y="1239688"/>
                  <a:pt x="0" y="975036"/>
                </a:cubicBezTo>
                <a:cubicBezTo>
                  <a:pt x="-69255" y="710384"/>
                  <a:pt x="95872" y="381651"/>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marL="457200" lvl="0" indent="-457200">
              <a:spcBef>
                <a:spcPct val="0"/>
              </a:spcBef>
              <a:buFont typeface="Arial" panose="020B0604020202020204" pitchFamily="34" charset="0"/>
              <a:buChar char="•"/>
            </a:pPr>
            <a:r>
              <a:rPr lang="en-US" sz="3200" b="1" dirty="0">
                <a:solidFill>
                  <a:srgbClr val="2BF6FF"/>
                </a:solidFill>
                <a:latin typeface="Big Shoulders Display Bold"/>
                <a:ea typeface="Big Shoulders Display Bold"/>
                <a:cs typeface="Big Shoulders Display Bold"/>
                <a:sym typeface="Big Shoulders Display Bold"/>
              </a:rPr>
              <a:t>Strong brand recognition</a:t>
            </a:r>
          </a:p>
          <a:p>
            <a:pPr marL="457200" indent="-457200">
              <a:spcBef>
                <a:spcPct val="0"/>
              </a:spcBef>
              <a:buFont typeface="Arial" panose="020B0604020202020204" pitchFamily="34" charset="0"/>
              <a:buChar char="•"/>
            </a:pPr>
            <a:r>
              <a:rPr lang="en-US" sz="3200" b="1" dirty="0">
                <a:solidFill>
                  <a:srgbClr val="2BF6FF"/>
                </a:solidFill>
                <a:latin typeface="Big Shoulders Display Bold"/>
                <a:ea typeface="Big Shoulders Display Bold"/>
                <a:cs typeface="Big Shoulders Display Bold"/>
                <a:sym typeface="Big Shoulders Display Bold"/>
              </a:rPr>
              <a:t>Innovative entertainment experience with technological integration</a:t>
            </a:r>
            <a:endParaRPr lang="en-US" sz="3200" b="1" dirty="0">
              <a:solidFill>
                <a:srgbClr val="2BF6FF"/>
              </a:solidFill>
              <a:latin typeface="Big Shoulders Display Bold"/>
              <a:ea typeface="Big Shoulders Display Bold"/>
              <a:cs typeface="Big Shoulders Display Bold"/>
            </a:endParaRPr>
          </a:p>
          <a:p>
            <a:pPr marL="457200" lvl="0" indent="-457200">
              <a:spcBef>
                <a:spcPct val="0"/>
              </a:spcBef>
              <a:buFont typeface="Arial" panose="020B0604020202020204" pitchFamily="34" charset="0"/>
              <a:buChar char="•"/>
            </a:pPr>
            <a:r>
              <a:rPr lang="en-US" sz="3200" b="1" dirty="0">
                <a:solidFill>
                  <a:srgbClr val="2BF6FF"/>
                </a:solidFill>
                <a:latin typeface="Big Shoulders Display Bold"/>
                <a:ea typeface="Big Shoulders Display Bold"/>
                <a:cs typeface="Big Shoulders Display Bold"/>
                <a:sym typeface="Big Shoulders Display Bold"/>
              </a:rPr>
              <a:t>Diverse revenue streams coming from the events, food and beverages, gameplay, and possibly merchandise</a:t>
            </a:r>
            <a:endParaRPr lang="en-US" sz="3200" b="1" dirty="0">
              <a:solidFill>
                <a:srgbClr val="2BF6FF"/>
              </a:solidFill>
              <a:latin typeface="Big Shoulders Display Bold"/>
              <a:ea typeface="Big Shoulders Display Bold"/>
              <a:cs typeface="Big Shoulders Display Bold"/>
            </a:endParaRPr>
          </a:p>
          <a:p>
            <a:pPr marL="457200" lvl="0" indent="-457200">
              <a:spcBef>
                <a:spcPct val="0"/>
              </a:spcBef>
              <a:buFont typeface="Arial" panose="020B0604020202020204" pitchFamily="34" charset="0"/>
              <a:buChar char="•"/>
            </a:pPr>
            <a:r>
              <a:rPr lang="en-US" sz="3200" b="1" dirty="0">
                <a:solidFill>
                  <a:srgbClr val="2BF6FF"/>
                </a:solidFill>
                <a:latin typeface="Big Shoulders Display Bold"/>
                <a:ea typeface="Big Shoulders Display Bold"/>
                <a:cs typeface="Big Shoulders Display Bold"/>
                <a:sym typeface="Big Shoulders Display Bold"/>
              </a:rPr>
              <a:t>Partnerships with brands like Callaway</a:t>
            </a:r>
            <a:endParaRPr lang="en-US" sz="3200" b="1" dirty="0">
              <a:solidFill>
                <a:srgbClr val="2BF6FF"/>
              </a:solidFill>
              <a:latin typeface="Big Shoulders Display Bold"/>
              <a:ea typeface="Big Shoulders Display Bold"/>
              <a:cs typeface="Big Shoulders Display Bold"/>
            </a:endParaRPr>
          </a:p>
          <a:p>
            <a:pPr marL="457200" lvl="0" indent="-457200">
              <a:spcBef>
                <a:spcPct val="0"/>
              </a:spcBef>
              <a:buFont typeface="Arial" panose="020B0604020202020204" pitchFamily="34" charset="0"/>
              <a:buChar char="•"/>
            </a:pPr>
            <a:r>
              <a:rPr lang="en-US" sz="3200" b="1" dirty="0">
                <a:solidFill>
                  <a:srgbClr val="2BF6FF"/>
                </a:solidFill>
                <a:latin typeface="Big Shoulders Display Bold"/>
                <a:ea typeface="Big Shoulders Display Bold"/>
                <a:cs typeface="Big Shoulders Display Bold"/>
                <a:sym typeface="Big Shoulders Display Bold"/>
              </a:rPr>
              <a:t>Vast majority of the revenue share in the entertainment sports market</a:t>
            </a:r>
            <a:endParaRPr lang="en-US" sz="3200" b="1" dirty="0">
              <a:solidFill>
                <a:srgbClr val="2BF6FF"/>
              </a:solidFill>
              <a:latin typeface="Big Shoulders Display Bold"/>
              <a:ea typeface="Big Shoulders Display Bold"/>
              <a:cs typeface="Big Shoulders Display Bold"/>
            </a:endParaRPr>
          </a:p>
        </p:txBody>
      </p:sp>
      <p:sp>
        <p:nvSpPr>
          <p:cNvPr id="14" name="TextBox 13">
            <a:extLst>
              <a:ext uri="{FF2B5EF4-FFF2-40B4-BE49-F238E27FC236}">
                <a16:creationId xmlns:a16="http://schemas.microsoft.com/office/drawing/2014/main" id="{F49B2FAA-DC80-944F-C7A9-17096DF29094}"/>
              </a:ext>
            </a:extLst>
          </p:cNvPr>
          <p:cNvSpPr txBox="1"/>
          <p:nvPr/>
        </p:nvSpPr>
        <p:spPr>
          <a:xfrm>
            <a:off x="9523155" y="495300"/>
            <a:ext cx="6097845" cy="4431983"/>
          </a:xfrm>
          <a:custGeom>
            <a:avLst/>
            <a:gdLst>
              <a:gd name="csX0" fmla="*/ 0 w 6097845"/>
              <a:gd name="csY0" fmla="*/ 0 h 4431983"/>
              <a:gd name="csX1" fmla="*/ 493371 w 6097845"/>
              <a:gd name="csY1" fmla="*/ 0 h 4431983"/>
              <a:gd name="csX2" fmla="*/ 1047721 w 6097845"/>
              <a:gd name="csY2" fmla="*/ 0 h 4431983"/>
              <a:gd name="csX3" fmla="*/ 1419135 w 6097845"/>
              <a:gd name="csY3" fmla="*/ 0 h 4431983"/>
              <a:gd name="csX4" fmla="*/ 2034463 w 6097845"/>
              <a:gd name="csY4" fmla="*/ 0 h 4431983"/>
              <a:gd name="csX5" fmla="*/ 2466855 w 6097845"/>
              <a:gd name="csY5" fmla="*/ 0 h 4431983"/>
              <a:gd name="csX6" fmla="*/ 3143162 w 6097845"/>
              <a:gd name="csY6" fmla="*/ 0 h 4431983"/>
              <a:gd name="csX7" fmla="*/ 3514576 w 6097845"/>
              <a:gd name="csY7" fmla="*/ 0 h 4431983"/>
              <a:gd name="csX8" fmla="*/ 4129904 w 6097845"/>
              <a:gd name="csY8" fmla="*/ 0 h 4431983"/>
              <a:gd name="csX9" fmla="*/ 4562297 w 6097845"/>
              <a:gd name="csY9" fmla="*/ 0 h 4431983"/>
              <a:gd name="csX10" fmla="*/ 5055668 w 6097845"/>
              <a:gd name="csY10" fmla="*/ 0 h 4431983"/>
              <a:gd name="csX11" fmla="*/ 5427082 w 6097845"/>
              <a:gd name="csY11" fmla="*/ 0 h 4431983"/>
              <a:gd name="csX12" fmla="*/ 6097845 w 6097845"/>
              <a:gd name="csY12" fmla="*/ 0 h 4431983"/>
              <a:gd name="csX13" fmla="*/ 6097845 w 6097845"/>
              <a:gd name="csY13" fmla="*/ 553998 h 4431983"/>
              <a:gd name="csX14" fmla="*/ 6097845 w 6097845"/>
              <a:gd name="csY14" fmla="*/ 975036 h 4431983"/>
              <a:gd name="csX15" fmla="*/ 6097845 w 6097845"/>
              <a:gd name="csY15" fmla="*/ 1617674 h 4431983"/>
              <a:gd name="csX16" fmla="*/ 6097845 w 6097845"/>
              <a:gd name="csY16" fmla="*/ 2038712 h 4431983"/>
              <a:gd name="csX17" fmla="*/ 6097845 w 6097845"/>
              <a:gd name="csY17" fmla="*/ 2681350 h 4431983"/>
              <a:gd name="csX18" fmla="*/ 6097845 w 6097845"/>
              <a:gd name="csY18" fmla="*/ 3191028 h 4431983"/>
              <a:gd name="csX19" fmla="*/ 6097845 w 6097845"/>
              <a:gd name="csY19" fmla="*/ 3745026 h 4431983"/>
              <a:gd name="csX20" fmla="*/ 6097845 w 6097845"/>
              <a:gd name="csY20" fmla="*/ 4431983 h 4431983"/>
              <a:gd name="csX21" fmla="*/ 5604474 w 6097845"/>
              <a:gd name="csY21" fmla="*/ 4431983 h 4431983"/>
              <a:gd name="csX22" fmla="*/ 4928167 w 6097845"/>
              <a:gd name="csY22" fmla="*/ 4431983 h 4431983"/>
              <a:gd name="csX23" fmla="*/ 4251861 w 6097845"/>
              <a:gd name="csY23" fmla="*/ 4431983 h 4431983"/>
              <a:gd name="csX24" fmla="*/ 3880447 w 6097845"/>
              <a:gd name="csY24" fmla="*/ 4431983 h 4431983"/>
              <a:gd name="csX25" fmla="*/ 3448054 w 6097845"/>
              <a:gd name="csY25" fmla="*/ 4431983 h 4431983"/>
              <a:gd name="csX26" fmla="*/ 3015662 w 6097845"/>
              <a:gd name="csY26" fmla="*/ 4431983 h 4431983"/>
              <a:gd name="csX27" fmla="*/ 2644247 w 6097845"/>
              <a:gd name="csY27" fmla="*/ 4431983 h 4431983"/>
              <a:gd name="csX28" fmla="*/ 2150876 w 6097845"/>
              <a:gd name="csY28" fmla="*/ 4431983 h 4431983"/>
              <a:gd name="csX29" fmla="*/ 1657505 w 6097845"/>
              <a:gd name="csY29" fmla="*/ 4431983 h 4431983"/>
              <a:gd name="csX30" fmla="*/ 1042177 w 6097845"/>
              <a:gd name="csY30" fmla="*/ 4431983 h 4431983"/>
              <a:gd name="csX31" fmla="*/ 670763 w 6097845"/>
              <a:gd name="csY31" fmla="*/ 4431983 h 4431983"/>
              <a:gd name="csX32" fmla="*/ 0 w 6097845"/>
              <a:gd name="csY32" fmla="*/ 4431983 h 4431983"/>
              <a:gd name="csX33" fmla="*/ 0 w 6097845"/>
              <a:gd name="csY33" fmla="*/ 3789345 h 4431983"/>
              <a:gd name="csX34" fmla="*/ 0 w 6097845"/>
              <a:gd name="csY34" fmla="*/ 3235348 h 4431983"/>
              <a:gd name="csX35" fmla="*/ 0 w 6097845"/>
              <a:gd name="csY35" fmla="*/ 2681350 h 4431983"/>
              <a:gd name="csX36" fmla="*/ 0 w 6097845"/>
              <a:gd name="csY36" fmla="*/ 2038712 h 4431983"/>
              <a:gd name="csX37" fmla="*/ 0 w 6097845"/>
              <a:gd name="csY37" fmla="*/ 1573354 h 4431983"/>
              <a:gd name="csX38" fmla="*/ 0 w 6097845"/>
              <a:gd name="csY38" fmla="*/ 975036 h 4431983"/>
              <a:gd name="csX39" fmla="*/ 0 w 6097845"/>
              <a:gd name="csY39" fmla="*/ 553998 h 4431983"/>
              <a:gd name="csX40" fmla="*/ 0 w 6097845"/>
              <a:gd name="csY40" fmla="*/ 0 h 44319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6097845" h="4431983" fill="none" extrusionOk="0">
                <a:moveTo>
                  <a:pt x="0" y="0"/>
                </a:moveTo>
                <a:cubicBezTo>
                  <a:pt x="132804" y="-51878"/>
                  <a:pt x="341299" y="37331"/>
                  <a:pt x="493371" y="0"/>
                </a:cubicBezTo>
                <a:cubicBezTo>
                  <a:pt x="645443" y="-37331"/>
                  <a:pt x="928753" y="46063"/>
                  <a:pt x="1047721" y="0"/>
                </a:cubicBezTo>
                <a:cubicBezTo>
                  <a:pt x="1166689" y="-46063"/>
                  <a:pt x="1308012" y="11390"/>
                  <a:pt x="1419135" y="0"/>
                </a:cubicBezTo>
                <a:cubicBezTo>
                  <a:pt x="1530258" y="-11390"/>
                  <a:pt x="1886249" y="30027"/>
                  <a:pt x="2034463" y="0"/>
                </a:cubicBezTo>
                <a:cubicBezTo>
                  <a:pt x="2182677" y="-30027"/>
                  <a:pt x="2350088" y="50712"/>
                  <a:pt x="2466855" y="0"/>
                </a:cubicBezTo>
                <a:cubicBezTo>
                  <a:pt x="2583622" y="-50712"/>
                  <a:pt x="2899207" y="37992"/>
                  <a:pt x="3143162" y="0"/>
                </a:cubicBezTo>
                <a:cubicBezTo>
                  <a:pt x="3387117" y="-37992"/>
                  <a:pt x="3330599" y="24729"/>
                  <a:pt x="3514576" y="0"/>
                </a:cubicBezTo>
                <a:cubicBezTo>
                  <a:pt x="3698553" y="-24729"/>
                  <a:pt x="3996632" y="34759"/>
                  <a:pt x="4129904" y="0"/>
                </a:cubicBezTo>
                <a:cubicBezTo>
                  <a:pt x="4263176" y="-34759"/>
                  <a:pt x="4346317" y="32446"/>
                  <a:pt x="4562297" y="0"/>
                </a:cubicBezTo>
                <a:cubicBezTo>
                  <a:pt x="4778277" y="-32446"/>
                  <a:pt x="4817305" y="51391"/>
                  <a:pt x="5055668" y="0"/>
                </a:cubicBezTo>
                <a:cubicBezTo>
                  <a:pt x="5294031" y="-51391"/>
                  <a:pt x="5338038" y="7591"/>
                  <a:pt x="5427082" y="0"/>
                </a:cubicBezTo>
                <a:cubicBezTo>
                  <a:pt x="5516126" y="-7591"/>
                  <a:pt x="5962965" y="71929"/>
                  <a:pt x="6097845" y="0"/>
                </a:cubicBezTo>
                <a:cubicBezTo>
                  <a:pt x="6121691" y="158404"/>
                  <a:pt x="6060325" y="288766"/>
                  <a:pt x="6097845" y="553998"/>
                </a:cubicBezTo>
                <a:cubicBezTo>
                  <a:pt x="6135365" y="819230"/>
                  <a:pt x="6092418" y="771586"/>
                  <a:pt x="6097845" y="975036"/>
                </a:cubicBezTo>
                <a:cubicBezTo>
                  <a:pt x="6103272" y="1178486"/>
                  <a:pt x="6049954" y="1312215"/>
                  <a:pt x="6097845" y="1617674"/>
                </a:cubicBezTo>
                <a:cubicBezTo>
                  <a:pt x="6145736" y="1923133"/>
                  <a:pt x="6059455" y="1840601"/>
                  <a:pt x="6097845" y="2038712"/>
                </a:cubicBezTo>
                <a:cubicBezTo>
                  <a:pt x="6136235" y="2236823"/>
                  <a:pt x="6091566" y="2383157"/>
                  <a:pt x="6097845" y="2681350"/>
                </a:cubicBezTo>
                <a:cubicBezTo>
                  <a:pt x="6104124" y="2979543"/>
                  <a:pt x="6049259" y="2989775"/>
                  <a:pt x="6097845" y="3191028"/>
                </a:cubicBezTo>
                <a:cubicBezTo>
                  <a:pt x="6146431" y="3392281"/>
                  <a:pt x="6036572" y="3487074"/>
                  <a:pt x="6097845" y="3745026"/>
                </a:cubicBezTo>
                <a:cubicBezTo>
                  <a:pt x="6159118" y="4002978"/>
                  <a:pt x="6042120" y="4135909"/>
                  <a:pt x="6097845" y="4431983"/>
                </a:cubicBezTo>
                <a:cubicBezTo>
                  <a:pt x="5910017" y="4453809"/>
                  <a:pt x="5790217" y="4411916"/>
                  <a:pt x="5604474" y="4431983"/>
                </a:cubicBezTo>
                <a:cubicBezTo>
                  <a:pt x="5418731" y="4452050"/>
                  <a:pt x="5071367" y="4368174"/>
                  <a:pt x="4928167" y="4431983"/>
                </a:cubicBezTo>
                <a:cubicBezTo>
                  <a:pt x="4784967" y="4495792"/>
                  <a:pt x="4453990" y="4359242"/>
                  <a:pt x="4251861" y="4431983"/>
                </a:cubicBezTo>
                <a:cubicBezTo>
                  <a:pt x="4049732" y="4504724"/>
                  <a:pt x="3962303" y="4387909"/>
                  <a:pt x="3880447" y="4431983"/>
                </a:cubicBezTo>
                <a:cubicBezTo>
                  <a:pt x="3798591" y="4476057"/>
                  <a:pt x="3639026" y="4386920"/>
                  <a:pt x="3448054" y="4431983"/>
                </a:cubicBezTo>
                <a:cubicBezTo>
                  <a:pt x="3257082" y="4477046"/>
                  <a:pt x="3197514" y="4396782"/>
                  <a:pt x="3015662" y="4431983"/>
                </a:cubicBezTo>
                <a:cubicBezTo>
                  <a:pt x="2833810" y="4467184"/>
                  <a:pt x="2784474" y="4401519"/>
                  <a:pt x="2644247" y="4431983"/>
                </a:cubicBezTo>
                <a:cubicBezTo>
                  <a:pt x="2504020" y="4462447"/>
                  <a:pt x="2362479" y="4403691"/>
                  <a:pt x="2150876" y="4431983"/>
                </a:cubicBezTo>
                <a:cubicBezTo>
                  <a:pt x="1939273" y="4460275"/>
                  <a:pt x="1885495" y="4403847"/>
                  <a:pt x="1657505" y="4431983"/>
                </a:cubicBezTo>
                <a:cubicBezTo>
                  <a:pt x="1429515" y="4460119"/>
                  <a:pt x="1266369" y="4414234"/>
                  <a:pt x="1042177" y="4431983"/>
                </a:cubicBezTo>
                <a:cubicBezTo>
                  <a:pt x="817985" y="4449732"/>
                  <a:pt x="854113" y="4421858"/>
                  <a:pt x="670763" y="4431983"/>
                </a:cubicBezTo>
                <a:cubicBezTo>
                  <a:pt x="487413" y="4442108"/>
                  <a:pt x="148936" y="4356229"/>
                  <a:pt x="0" y="4431983"/>
                </a:cubicBezTo>
                <a:cubicBezTo>
                  <a:pt x="-66738" y="4204440"/>
                  <a:pt x="10374" y="3983407"/>
                  <a:pt x="0" y="3789345"/>
                </a:cubicBezTo>
                <a:cubicBezTo>
                  <a:pt x="-10374" y="3595283"/>
                  <a:pt x="35640" y="3421741"/>
                  <a:pt x="0" y="3235348"/>
                </a:cubicBezTo>
                <a:cubicBezTo>
                  <a:pt x="-35640" y="3048955"/>
                  <a:pt x="58207" y="2822940"/>
                  <a:pt x="0" y="2681350"/>
                </a:cubicBezTo>
                <a:cubicBezTo>
                  <a:pt x="-58207" y="2539760"/>
                  <a:pt x="11921" y="2177969"/>
                  <a:pt x="0" y="2038712"/>
                </a:cubicBezTo>
                <a:cubicBezTo>
                  <a:pt x="-11921" y="1899455"/>
                  <a:pt x="14838" y="1690497"/>
                  <a:pt x="0" y="1573354"/>
                </a:cubicBezTo>
                <a:cubicBezTo>
                  <a:pt x="-14838" y="1456211"/>
                  <a:pt x="46793" y="1184904"/>
                  <a:pt x="0" y="975036"/>
                </a:cubicBezTo>
                <a:cubicBezTo>
                  <a:pt x="-46793" y="765168"/>
                  <a:pt x="27492" y="728582"/>
                  <a:pt x="0" y="553998"/>
                </a:cubicBezTo>
                <a:cubicBezTo>
                  <a:pt x="-27492" y="379414"/>
                  <a:pt x="52962" y="119675"/>
                  <a:pt x="0" y="0"/>
                </a:cubicBezTo>
                <a:close/>
              </a:path>
              <a:path w="6097845" h="4431983" stroke="0" extrusionOk="0">
                <a:moveTo>
                  <a:pt x="0" y="0"/>
                </a:moveTo>
                <a:cubicBezTo>
                  <a:pt x="298533" y="-26206"/>
                  <a:pt x="443854" y="51234"/>
                  <a:pt x="615328" y="0"/>
                </a:cubicBezTo>
                <a:cubicBezTo>
                  <a:pt x="786802" y="-51234"/>
                  <a:pt x="984091" y="23266"/>
                  <a:pt x="1169678" y="0"/>
                </a:cubicBezTo>
                <a:cubicBezTo>
                  <a:pt x="1355265" y="-23266"/>
                  <a:pt x="1538099" y="31327"/>
                  <a:pt x="1845984" y="0"/>
                </a:cubicBezTo>
                <a:cubicBezTo>
                  <a:pt x="2153869" y="-31327"/>
                  <a:pt x="2181238" y="6660"/>
                  <a:pt x="2461312" y="0"/>
                </a:cubicBezTo>
                <a:cubicBezTo>
                  <a:pt x="2741386" y="-6660"/>
                  <a:pt x="2816561" y="50496"/>
                  <a:pt x="2954683" y="0"/>
                </a:cubicBezTo>
                <a:cubicBezTo>
                  <a:pt x="3092805" y="-50496"/>
                  <a:pt x="3395556" y="34665"/>
                  <a:pt x="3570011" y="0"/>
                </a:cubicBezTo>
                <a:cubicBezTo>
                  <a:pt x="3744466" y="-34665"/>
                  <a:pt x="3884415" y="44086"/>
                  <a:pt x="4063382" y="0"/>
                </a:cubicBezTo>
                <a:cubicBezTo>
                  <a:pt x="4242349" y="-44086"/>
                  <a:pt x="4502521" y="26448"/>
                  <a:pt x="4617732" y="0"/>
                </a:cubicBezTo>
                <a:cubicBezTo>
                  <a:pt x="4732943" y="-26448"/>
                  <a:pt x="4938913" y="20051"/>
                  <a:pt x="5050124" y="0"/>
                </a:cubicBezTo>
                <a:cubicBezTo>
                  <a:pt x="5161335" y="-20051"/>
                  <a:pt x="5413301" y="3343"/>
                  <a:pt x="5604474" y="0"/>
                </a:cubicBezTo>
                <a:cubicBezTo>
                  <a:pt x="5795647" y="-3343"/>
                  <a:pt x="5976921" y="35392"/>
                  <a:pt x="6097845" y="0"/>
                </a:cubicBezTo>
                <a:cubicBezTo>
                  <a:pt x="6108809" y="182672"/>
                  <a:pt x="6093504" y="360856"/>
                  <a:pt x="6097845" y="642638"/>
                </a:cubicBezTo>
                <a:cubicBezTo>
                  <a:pt x="6102186" y="924420"/>
                  <a:pt x="6055177" y="907518"/>
                  <a:pt x="6097845" y="1107996"/>
                </a:cubicBezTo>
                <a:cubicBezTo>
                  <a:pt x="6140513" y="1308474"/>
                  <a:pt x="6070020" y="1437248"/>
                  <a:pt x="6097845" y="1573354"/>
                </a:cubicBezTo>
                <a:cubicBezTo>
                  <a:pt x="6125670" y="1709460"/>
                  <a:pt x="6061048" y="1833605"/>
                  <a:pt x="6097845" y="2083032"/>
                </a:cubicBezTo>
                <a:cubicBezTo>
                  <a:pt x="6134642" y="2332459"/>
                  <a:pt x="6037758" y="2414016"/>
                  <a:pt x="6097845" y="2681350"/>
                </a:cubicBezTo>
                <a:cubicBezTo>
                  <a:pt x="6157932" y="2948684"/>
                  <a:pt x="6095651" y="3060808"/>
                  <a:pt x="6097845" y="3323987"/>
                </a:cubicBezTo>
                <a:cubicBezTo>
                  <a:pt x="6100039" y="3587166"/>
                  <a:pt x="6065181" y="3663104"/>
                  <a:pt x="6097845" y="3833665"/>
                </a:cubicBezTo>
                <a:cubicBezTo>
                  <a:pt x="6130509" y="4004226"/>
                  <a:pt x="6026436" y="4296934"/>
                  <a:pt x="6097845" y="4431983"/>
                </a:cubicBezTo>
                <a:cubicBezTo>
                  <a:pt x="5916740" y="4451226"/>
                  <a:pt x="5705808" y="4388378"/>
                  <a:pt x="5482517" y="4431983"/>
                </a:cubicBezTo>
                <a:cubicBezTo>
                  <a:pt x="5259226" y="4475588"/>
                  <a:pt x="5165311" y="4430562"/>
                  <a:pt x="4989146" y="4431983"/>
                </a:cubicBezTo>
                <a:cubicBezTo>
                  <a:pt x="4812981" y="4433404"/>
                  <a:pt x="4706230" y="4424389"/>
                  <a:pt x="4556753" y="4431983"/>
                </a:cubicBezTo>
                <a:cubicBezTo>
                  <a:pt x="4407276" y="4439577"/>
                  <a:pt x="4266800" y="4404016"/>
                  <a:pt x="4124361" y="4431983"/>
                </a:cubicBezTo>
                <a:cubicBezTo>
                  <a:pt x="3981922" y="4459950"/>
                  <a:pt x="3722126" y="4384923"/>
                  <a:pt x="3509033" y="4431983"/>
                </a:cubicBezTo>
                <a:cubicBezTo>
                  <a:pt x="3295940" y="4479043"/>
                  <a:pt x="3285519" y="4394688"/>
                  <a:pt x="3137618" y="4431983"/>
                </a:cubicBezTo>
                <a:cubicBezTo>
                  <a:pt x="2989718" y="4469278"/>
                  <a:pt x="2780736" y="4384533"/>
                  <a:pt x="2583269" y="4431983"/>
                </a:cubicBezTo>
                <a:cubicBezTo>
                  <a:pt x="2385802" y="4479433"/>
                  <a:pt x="2134485" y="4405977"/>
                  <a:pt x="1967941" y="4431983"/>
                </a:cubicBezTo>
                <a:cubicBezTo>
                  <a:pt x="1801397" y="4457989"/>
                  <a:pt x="1593186" y="4415120"/>
                  <a:pt x="1291634" y="4431983"/>
                </a:cubicBezTo>
                <a:cubicBezTo>
                  <a:pt x="990082" y="4448846"/>
                  <a:pt x="909636" y="4401394"/>
                  <a:pt x="798263" y="4431983"/>
                </a:cubicBezTo>
                <a:cubicBezTo>
                  <a:pt x="686890" y="4462572"/>
                  <a:pt x="268262" y="4427352"/>
                  <a:pt x="0" y="4431983"/>
                </a:cubicBezTo>
                <a:cubicBezTo>
                  <a:pt x="-57718" y="4278589"/>
                  <a:pt x="26979" y="4103847"/>
                  <a:pt x="0" y="3789345"/>
                </a:cubicBezTo>
                <a:cubicBezTo>
                  <a:pt x="-26979" y="3474843"/>
                  <a:pt x="35292" y="3375762"/>
                  <a:pt x="0" y="3191028"/>
                </a:cubicBezTo>
                <a:cubicBezTo>
                  <a:pt x="-35292" y="3006294"/>
                  <a:pt x="5707" y="2731950"/>
                  <a:pt x="0" y="2548390"/>
                </a:cubicBezTo>
                <a:cubicBezTo>
                  <a:pt x="-5707" y="2364830"/>
                  <a:pt x="60959" y="2123637"/>
                  <a:pt x="0" y="1994392"/>
                </a:cubicBezTo>
                <a:cubicBezTo>
                  <a:pt x="-60959" y="1865147"/>
                  <a:pt x="10164" y="1737556"/>
                  <a:pt x="0" y="1573354"/>
                </a:cubicBezTo>
                <a:cubicBezTo>
                  <a:pt x="-10164" y="1409152"/>
                  <a:pt x="69255" y="1239688"/>
                  <a:pt x="0" y="975036"/>
                </a:cubicBezTo>
                <a:cubicBezTo>
                  <a:pt x="-69255" y="710384"/>
                  <a:pt x="95872" y="381651"/>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The cost to build and maintain facilities</a:t>
            </a:r>
          </a:p>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High prices to keep margins sizeable</a:t>
            </a:r>
          </a:p>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Business model relies on high volume</a:t>
            </a:r>
          </a:p>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Expense of franchising to different sports/locations</a:t>
            </a:r>
          </a:p>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Injury when playing the sport (high insurance and liability cost)</a:t>
            </a:r>
          </a:p>
          <a:p>
            <a:pPr marL="457200" lvl="0" indent="-457200">
              <a:spcBef>
                <a:spcPct val="0"/>
              </a:spcBef>
              <a:buFont typeface="Arial" panose="020B0604020202020204" pitchFamily="34" charset="0"/>
              <a:buChar char="•"/>
            </a:pPr>
            <a:endParaRPr lang="en-US" sz="3200" b="1">
              <a:solidFill>
                <a:srgbClr val="2BF6FF"/>
              </a:solidFill>
              <a:latin typeface="Big Shoulders Display Bold"/>
              <a:ea typeface="Big Shoulders Display Bold"/>
              <a:cs typeface="Big Shoulders Display Bold"/>
              <a:sym typeface="Big Shoulders Display Bold"/>
            </a:endParaRPr>
          </a:p>
        </p:txBody>
      </p:sp>
      <p:sp>
        <p:nvSpPr>
          <p:cNvPr id="15" name="TextBox 14">
            <a:extLst>
              <a:ext uri="{FF2B5EF4-FFF2-40B4-BE49-F238E27FC236}">
                <a16:creationId xmlns:a16="http://schemas.microsoft.com/office/drawing/2014/main" id="{D636ADF5-2535-2773-4BF0-EC0B40CCE26C}"/>
              </a:ext>
            </a:extLst>
          </p:cNvPr>
          <p:cNvSpPr txBox="1"/>
          <p:nvPr/>
        </p:nvSpPr>
        <p:spPr>
          <a:xfrm>
            <a:off x="2742277" y="5372100"/>
            <a:ext cx="6097845" cy="3939540"/>
          </a:xfrm>
          <a:custGeom>
            <a:avLst/>
            <a:gdLst>
              <a:gd name="csX0" fmla="*/ 0 w 6097845"/>
              <a:gd name="csY0" fmla="*/ 0 h 3939540"/>
              <a:gd name="csX1" fmla="*/ 615328 w 6097845"/>
              <a:gd name="csY1" fmla="*/ 0 h 3939540"/>
              <a:gd name="csX2" fmla="*/ 1169678 w 6097845"/>
              <a:gd name="csY2" fmla="*/ 0 h 3939540"/>
              <a:gd name="csX3" fmla="*/ 1724027 w 6097845"/>
              <a:gd name="csY3" fmla="*/ 0 h 3939540"/>
              <a:gd name="csX4" fmla="*/ 2095441 w 6097845"/>
              <a:gd name="csY4" fmla="*/ 0 h 3939540"/>
              <a:gd name="csX5" fmla="*/ 2710769 w 6097845"/>
              <a:gd name="csY5" fmla="*/ 0 h 3939540"/>
              <a:gd name="csX6" fmla="*/ 3143162 w 6097845"/>
              <a:gd name="csY6" fmla="*/ 0 h 3939540"/>
              <a:gd name="csX7" fmla="*/ 3819468 w 6097845"/>
              <a:gd name="csY7" fmla="*/ 0 h 3939540"/>
              <a:gd name="csX8" fmla="*/ 4190883 w 6097845"/>
              <a:gd name="csY8" fmla="*/ 0 h 3939540"/>
              <a:gd name="csX9" fmla="*/ 4806211 w 6097845"/>
              <a:gd name="csY9" fmla="*/ 0 h 3939540"/>
              <a:gd name="csX10" fmla="*/ 5238603 w 6097845"/>
              <a:gd name="csY10" fmla="*/ 0 h 3939540"/>
              <a:gd name="csX11" fmla="*/ 6097845 w 6097845"/>
              <a:gd name="csY11" fmla="*/ 0 h 3939540"/>
              <a:gd name="csX12" fmla="*/ 6097845 w 6097845"/>
              <a:gd name="csY12" fmla="*/ 444605 h 3939540"/>
              <a:gd name="csX13" fmla="*/ 6097845 w 6097845"/>
              <a:gd name="csY13" fmla="*/ 1086187 h 3939540"/>
              <a:gd name="csX14" fmla="*/ 6097845 w 6097845"/>
              <a:gd name="csY14" fmla="*/ 1688374 h 3939540"/>
              <a:gd name="csX15" fmla="*/ 6097845 w 6097845"/>
              <a:gd name="csY15" fmla="*/ 2132980 h 3939540"/>
              <a:gd name="csX16" fmla="*/ 6097845 w 6097845"/>
              <a:gd name="csY16" fmla="*/ 2774562 h 3939540"/>
              <a:gd name="csX17" fmla="*/ 6097845 w 6097845"/>
              <a:gd name="csY17" fmla="*/ 3219167 h 3939540"/>
              <a:gd name="csX18" fmla="*/ 6097845 w 6097845"/>
              <a:gd name="csY18" fmla="*/ 3939540 h 3939540"/>
              <a:gd name="csX19" fmla="*/ 5604474 w 6097845"/>
              <a:gd name="csY19" fmla="*/ 3939540 h 3939540"/>
              <a:gd name="csX20" fmla="*/ 4989146 w 6097845"/>
              <a:gd name="csY20" fmla="*/ 3939540 h 3939540"/>
              <a:gd name="csX21" fmla="*/ 4312839 w 6097845"/>
              <a:gd name="csY21" fmla="*/ 3939540 h 3939540"/>
              <a:gd name="csX22" fmla="*/ 3941425 w 6097845"/>
              <a:gd name="csY22" fmla="*/ 3939540 h 3939540"/>
              <a:gd name="csX23" fmla="*/ 3265119 w 6097845"/>
              <a:gd name="csY23" fmla="*/ 3939540 h 3939540"/>
              <a:gd name="csX24" fmla="*/ 2588812 w 6097845"/>
              <a:gd name="csY24" fmla="*/ 3939540 h 3939540"/>
              <a:gd name="csX25" fmla="*/ 2217398 w 6097845"/>
              <a:gd name="csY25" fmla="*/ 3939540 h 3939540"/>
              <a:gd name="csX26" fmla="*/ 1785006 w 6097845"/>
              <a:gd name="csY26" fmla="*/ 3939540 h 3939540"/>
              <a:gd name="csX27" fmla="*/ 1352613 w 6097845"/>
              <a:gd name="csY27" fmla="*/ 3939540 h 3939540"/>
              <a:gd name="csX28" fmla="*/ 981199 w 6097845"/>
              <a:gd name="csY28" fmla="*/ 3939540 h 3939540"/>
              <a:gd name="csX29" fmla="*/ 487828 w 6097845"/>
              <a:gd name="csY29" fmla="*/ 3939540 h 3939540"/>
              <a:gd name="csX30" fmla="*/ 0 w 6097845"/>
              <a:gd name="csY30" fmla="*/ 3939540 h 3939540"/>
              <a:gd name="csX31" fmla="*/ 0 w 6097845"/>
              <a:gd name="csY31" fmla="*/ 3337353 h 3939540"/>
              <a:gd name="csX32" fmla="*/ 0 w 6097845"/>
              <a:gd name="csY32" fmla="*/ 2735166 h 3939540"/>
              <a:gd name="csX33" fmla="*/ 0 w 6097845"/>
              <a:gd name="csY33" fmla="*/ 2211770 h 3939540"/>
              <a:gd name="csX34" fmla="*/ 0 w 6097845"/>
              <a:gd name="csY34" fmla="*/ 1648979 h 3939540"/>
              <a:gd name="csX35" fmla="*/ 0 w 6097845"/>
              <a:gd name="csY35" fmla="*/ 1086187 h 3939540"/>
              <a:gd name="csX36" fmla="*/ 0 w 6097845"/>
              <a:gd name="csY36" fmla="*/ 523396 h 3939540"/>
              <a:gd name="csX37" fmla="*/ 0 w 6097845"/>
              <a:gd name="csY37" fmla="*/ 0 h 39395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6097845" h="3939540" fill="none" extrusionOk="0">
                <a:moveTo>
                  <a:pt x="0" y="0"/>
                </a:moveTo>
                <a:cubicBezTo>
                  <a:pt x="273756" y="-36772"/>
                  <a:pt x="426600" y="42031"/>
                  <a:pt x="615328" y="0"/>
                </a:cubicBezTo>
                <a:cubicBezTo>
                  <a:pt x="804056" y="-42031"/>
                  <a:pt x="1041694" y="23480"/>
                  <a:pt x="1169678" y="0"/>
                </a:cubicBezTo>
                <a:cubicBezTo>
                  <a:pt x="1297662" y="-23480"/>
                  <a:pt x="1606651" y="50063"/>
                  <a:pt x="1724027" y="0"/>
                </a:cubicBezTo>
                <a:cubicBezTo>
                  <a:pt x="1841403" y="-50063"/>
                  <a:pt x="1984318" y="11390"/>
                  <a:pt x="2095441" y="0"/>
                </a:cubicBezTo>
                <a:cubicBezTo>
                  <a:pt x="2206564" y="-11390"/>
                  <a:pt x="2562555" y="30027"/>
                  <a:pt x="2710769" y="0"/>
                </a:cubicBezTo>
                <a:cubicBezTo>
                  <a:pt x="2858983" y="-30027"/>
                  <a:pt x="3020881" y="50400"/>
                  <a:pt x="3143162" y="0"/>
                </a:cubicBezTo>
                <a:cubicBezTo>
                  <a:pt x="3265443" y="-50400"/>
                  <a:pt x="3576214" y="42460"/>
                  <a:pt x="3819468" y="0"/>
                </a:cubicBezTo>
                <a:cubicBezTo>
                  <a:pt x="4062722" y="-42460"/>
                  <a:pt x="4115097" y="17815"/>
                  <a:pt x="4190883" y="0"/>
                </a:cubicBezTo>
                <a:cubicBezTo>
                  <a:pt x="4266669" y="-17815"/>
                  <a:pt x="4672939" y="34759"/>
                  <a:pt x="4806211" y="0"/>
                </a:cubicBezTo>
                <a:cubicBezTo>
                  <a:pt x="4939483" y="-34759"/>
                  <a:pt x="5032475" y="38061"/>
                  <a:pt x="5238603" y="0"/>
                </a:cubicBezTo>
                <a:cubicBezTo>
                  <a:pt x="5444731" y="-38061"/>
                  <a:pt x="5835608" y="4792"/>
                  <a:pt x="6097845" y="0"/>
                </a:cubicBezTo>
                <a:cubicBezTo>
                  <a:pt x="6109007" y="92081"/>
                  <a:pt x="6068784" y="230877"/>
                  <a:pt x="6097845" y="444605"/>
                </a:cubicBezTo>
                <a:cubicBezTo>
                  <a:pt x="6126906" y="658334"/>
                  <a:pt x="6044021" y="868987"/>
                  <a:pt x="6097845" y="1086187"/>
                </a:cubicBezTo>
                <a:cubicBezTo>
                  <a:pt x="6151669" y="1303387"/>
                  <a:pt x="6049914" y="1491644"/>
                  <a:pt x="6097845" y="1688374"/>
                </a:cubicBezTo>
                <a:cubicBezTo>
                  <a:pt x="6145776" y="1885104"/>
                  <a:pt x="6073276" y="1913676"/>
                  <a:pt x="6097845" y="2132980"/>
                </a:cubicBezTo>
                <a:cubicBezTo>
                  <a:pt x="6122414" y="2352284"/>
                  <a:pt x="6086281" y="2477968"/>
                  <a:pt x="6097845" y="2774562"/>
                </a:cubicBezTo>
                <a:cubicBezTo>
                  <a:pt x="6109409" y="3071156"/>
                  <a:pt x="6072812" y="3073342"/>
                  <a:pt x="6097845" y="3219167"/>
                </a:cubicBezTo>
                <a:cubicBezTo>
                  <a:pt x="6122878" y="3364992"/>
                  <a:pt x="6075888" y="3771671"/>
                  <a:pt x="6097845" y="3939540"/>
                </a:cubicBezTo>
                <a:cubicBezTo>
                  <a:pt x="5970002" y="3957845"/>
                  <a:pt x="5773975" y="3901481"/>
                  <a:pt x="5604474" y="3939540"/>
                </a:cubicBezTo>
                <a:cubicBezTo>
                  <a:pt x="5434973" y="3977599"/>
                  <a:pt x="5269420" y="3875130"/>
                  <a:pt x="4989146" y="3939540"/>
                </a:cubicBezTo>
                <a:cubicBezTo>
                  <a:pt x="4708872" y="4003950"/>
                  <a:pt x="4482417" y="3879484"/>
                  <a:pt x="4312839" y="3939540"/>
                </a:cubicBezTo>
                <a:cubicBezTo>
                  <a:pt x="4143261" y="3999596"/>
                  <a:pt x="4119417" y="3939269"/>
                  <a:pt x="3941425" y="3939540"/>
                </a:cubicBezTo>
                <a:cubicBezTo>
                  <a:pt x="3763433" y="3939811"/>
                  <a:pt x="3406471" y="3875052"/>
                  <a:pt x="3265119" y="3939540"/>
                </a:cubicBezTo>
                <a:cubicBezTo>
                  <a:pt x="3123767" y="4004028"/>
                  <a:pt x="2793966" y="3869866"/>
                  <a:pt x="2588812" y="3939540"/>
                </a:cubicBezTo>
                <a:cubicBezTo>
                  <a:pt x="2383658" y="4009214"/>
                  <a:pt x="2299254" y="3895466"/>
                  <a:pt x="2217398" y="3939540"/>
                </a:cubicBezTo>
                <a:cubicBezTo>
                  <a:pt x="2135542" y="3983614"/>
                  <a:pt x="1967670" y="3890685"/>
                  <a:pt x="1785006" y="3939540"/>
                </a:cubicBezTo>
                <a:cubicBezTo>
                  <a:pt x="1602342" y="3988395"/>
                  <a:pt x="1535074" y="3906831"/>
                  <a:pt x="1352613" y="3939540"/>
                </a:cubicBezTo>
                <a:cubicBezTo>
                  <a:pt x="1170152" y="3972249"/>
                  <a:pt x="1112849" y="3907860"/>
                  <a:pt x="981199" y="3939540"/>
                </a:cubicBezTo>
                <a:cubicBezTo>
                  <a:pt x="849549" y="3971220"/>
                  <a:pt x="699431" y="3911248"/>
                  <a:pt x="487828" y="3939540"/>
                </a:cubicBezTo>
                <a:cubicBezTo>
                  <a:pt x="276225" y="3967832"/>
                  <a:pt x="180104" y="3881092"/>
                  <a:pt x="0" y="3939540"/>
                </a:cubicBezTo>
                <a:cubicBezTo>
                  <a:pt x="-61049" y="3796482"/>
                  <a:pt x="24135" y="3592975"/>
                  <a:pt x="0" y="3337353"/>
                </a:cubicBezTo>
                <a:cubicBezTo>
                  <a:pt x="-24135" y="3081731"/>
                  <a:pt x="23562" y="3003945"/>
                  <a:pt x="0" y="2735166"/>
                </a:cubicBezTo>
                <a:cubicBezTo>
                  <a:pt x="-23562" y="2466387"/>
                  <a:pt x="13731" y="2359053"/>
                  <a:pt x="0" y="2211770"/>
                </a:cubicBezTo>
                <a:cubicBezTo>
                  <a:pt x="-13731" y="2064487"/>
                  <a:pt x="45170" y="1912948"/>
                  <a:pt x="0" y="1648979"/>
                </a:cubicBezTo>
                <a:cubicBezTo>
                  <a:pt x="-45170" y="1385010"/>
                  <a:pt x="24811" y="1280734"/>
                  <a:pt x="0" y="1086187"/>
                </a:cubicBezTo>
                <a:cubicBezTo>
                  <a:pt x="-24811" y="891640"/>
                  <a:pt x="27246" y="752132"/>
                  <a:pt x="0" y="523396"/>
                </a:cubicBezTo>
                <a:cubicBezTo>
                  <a:pt x="-27246" y="294660"/>
                  <a:pt x="39478" y="228166"/>
                  <a:pt x="0" y="0"/>
                </a:cubicBezTo>
                <a:close/>
              </a:path>
              <a:path w="6097845" h="3939540" stroke="0" extrusionOk="0">
                <a:moveTo>
                  <a:pt x="0" y="0"/>
                </a:moveTo>
                <a:cubicBezTo>
                  <a:pt x="298533" y="-26206"/>
                  <a:pt x="443854" y="51234"/>
                  <a:pt x="615328" y="0"/>
                </a:cubicBezTo>
                <a:cubicBezTo>
                  <a:pt x="786802" y="-51234"/>
                  <a:pt x="984091" y="23266"/>
                  <a:pt x="1169678" y="0"/>
                </a:cubicBezTo>
                <a:cubicBezTo>
                  <a:pt x="1355265" y="-23266"/>
                  <a:pt x="1538099" y="31327"/>
                  <a:pt x="1845984" y="0"/>
                </a:cubicBezTo>
                <a:cubicBezTo>
                  <a:pt x="2153869" y="-31327"/>
                  <a:pt x="2181238" y="6660"/>
                  <a:pt x="2461312" y="0"/>
                </a:cubicBezTo>
                <a:cubicBezTo>
                  <a:pt x="2741386" y="-6660"/>
                  <a:pt x="2816561" y="50496"/>
                  <a:pt x="2954683" y="0"/>
                </a:cubicBezTo>
                <a:cubicBezTo>
                  <a:pt x="3092805" y="-50496"/>
                  <a:pt x="3395556" y="34665"/>
                  <a:pt x="3570011" y="0"/>
                </a:cubicBezTo>
                <a:cubicBezTo>
                  <a:pt x="3744466" y="-34665"/>
                  <a:pt x="3884415" y="44086"/>
                  <a:pt x="4063382" y="0"/>
                </a:cubicBezTo>
                <a:cubicBezTo>
                  <a:pt x="4242349" y="-44086"/>
                  <a:pt x="4502521" y="26448"/>
                  <a:pt x="4617732" y="0"/>
                </a:cubicBezTo>
                <a:cubicBezTo>
                  <a:pt x="4732943" y="-26448"/>
                  <a:pt x="4938913" y="20051"/>
                  <a:pt x="5050124" y="0"/>
                </a:cubicBezTo>
                <a:cubicBezTo>
                  <a:pt x="5161335" y="-20051"/>
                  <a:pt x="5413301" y="3343"/>
                  <a:pt x="5604474" y="0"/>
                </a:cubicBezTo>
                <a:cubicBezTo>
                  <a:pt x="5795647" y="-3343"/>
                  <a:pt x="5976921" y="35392"/>
                  <a:pt x="6097845" y="0"/>
                </a:cubicBezTo>
                <a:cubicBezTo>
                  <a:pt x="6107511" y="204046"/>
                  <a:pt x="6092314" y="362431"/>
                  <a:pt x="6097845" y="641582"/>
                </a:cubicBezTo>
                <a:cubicBezTo>
                  <a:pt x="6103376" y="920733"/>
                  <a:pt x="6086837" y="952726"/>
                  <a:pt x="6097845" y="1125583"/>
                </a:cubicBezTo>
                <a:cubicBezTo>
                  <a:pt x="6108853" y="1298440"/>
                  <a:pt x="6053918" y="1435145"/>
                  <a:pt x="6097845" y="1609583"/>
                </a:cubicBezTo>
                <a:cubicBezTo>
                  <a:pt x="6141772" y="1784021"/>
                  <a:pt x="6082120" y="1886916"/>
                  <a:pt x="6097845" y="2132980"/>
                </a:cubicBezTo>
                <a:cubicBezTo>
                  <a:pt x="6113570" y="2379044"/>
                  <a:pt x="6085717" y="2573148"/>
                  <a:pt x="6097845" y="2735166"/>
                </a:cubicBezTo>
                <a:cubicBezTo>
                  <a:pt x="6109973" y="2897184"/>
                  <a:pt x="6045412" y="3153696"/>
                  <a:pt x="6097845" y="3376749"/>
                </a:cubicBezTo>
                <a:cubicBezTo>
                  <a:pt x="6150278" y="3599802"/>
                  <a:pt x="6056516" y="3722622"/>
                  <a:pt x="6097845" y="3939540"/>
                </a:cubicBezTo>
                <a:cubicBezTo>
                  <a:pt x="5998937" y="3958276"/>
                  <a:pt x="5783969" y="3926150"/>
                  <a:pt x="5665452" y="3939540"/>
                </a:cubicBezTo>
                <a:cubicBezTo>
                  <a:pt x="5546935" y="3952930"/>
                  <a:pt x="5273415" y="3895935"/>
                  <a:pt x="5050124" y="3939540"/>
                </a:cubicBezTo>
                <a:cubicBezTo>
                  <a:pt x="4826833" y="3983145"/>
                  <a:pt x="4732918" y="3938119"/>
                  <a:pt x="4556753" y="3939540"/>
                </a:cubicBezTo>
                <a:cubicBezTo>
                  <a:pt x="4380588" y="3940961"/>
                  <a:pt x="4263961" y="3923314"/>
                  <a:pt x="4124361" y="3939540"/>
                </a:cubicBezTo>
                <a:cubicBezTo>
                  <a:pt x="3984761" y="3955766"/>
                  <a:pt x="3842430" y="3917550"/>
                  <a:pt x="3691968" y="3939540"/>
                </a:cubicBezTo>
                <a:cubicBezTo>
                  <a:pt x="3541506" y="3961530"/>
                  <a:pt x="3289733" y="3892480"/>
                  <a:pt x="3076640" y="3939540"/>
                </a:cubicBezTo>
                <a:cubicBezTo>
                  <a:pt x="2863547" y="3986600"/>
                  <a:pt x="2848083" y="3900155"/>
                  <a:pt x="2705226" y="3939540"/>
                </a:cubicBezTo>
                <a:cubicBezTo>
                  <a:pt x="2562369" y="3978925"/>
                  <a:pt x="2354039" y="3899450"/>
                  <a:pt x="2150876" y="3939540"/>
                </a:cubicBezTo>
                <a:cubicBezTo>
                  <a:pt x="1947713" y="3979630"/>
                  <a:pt x="1702092" y="3913534"/>
                  <a:pt x="1535548" y="3939540"/>
                </a:cubicBezTo>
                <a:cubicBezTo>
                  <a:pt x="1369004" y="3965546"/>
                  <a:pt x="1157390" y="3918395"/>
                  <a:pt x="859242" y="3939540"/>
                </a:cubicBezTo>
                <a:cubicBezTo>
                  <a:pt x="561094" y="3960685"/>
                  <a:pt x="246242" y="3839982"/>
                  <a:pt x="0" y="3939540"/>
                </a:cubicBezTo>
                <a:cubicBezTo>
                  <a:pt x="-36195" y="3750379"/>
                  <a:pt x="51150" y="3658869"/>
                  <a:pt x="0" y="3494935"/>
                </a:cubicBezTo>
                <a:cubicBezTo>
                  <a:pt x="-51150" y="3331002"/>
                  <a:pt x="26286" y="3214018"/>
                  <a:pt x="0" y="3010934"/>
                </a:cubicBezTo>
                <a:cubicBezTo>
                  <a:pt x="-26286" y="2807850"/>
                  <a:pt x="667" y="2681216"/>
                  <a:pt x="0" y="2408747"/>
                </a:cubicBezTo>
                <a:cubicBezTo>
                  <a:pt x="-667" y="2136278"/>
                  <a:pt x="13028" y="2003377"/>
                  <a:pt x="0" y="1767165"/>
                </a:cubicBezTo>
                <a:cubicBezTo>
                  <a:pt x="-13028" y="1530953"/>
                  <a:pt x="62227" y="1441220"/>
                  <a:pt x="0" y="1204374"/>
                </a:cubicBezTo>
                <a:cubicBezTo>
                  <a:pt x="-62227" y="967528"/>
                  <a:pt x="25131" y="930530"/>
                  <a:pt x="0" y="759768"/>
                </a:cubicBezTo>
                <a:cubicBezTo>
                  <a:pt x="-25131" y="589006"/>
                  <a:pt x="5441" y="319485"/>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Broader market appeal with new sports</a:t>
            </a:r>
          </a:p>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Possible global expansion depending on areas with popular sports</a:t>
            </a:r>
          </a:p>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Loyalty program for recurring members</a:t>
            </a:r>
          </a:p>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Brand sponsorship possibilities with various sports</a:t>
            </a:r>
          </a:p>
        </p:txBody>
      </p:sp>
      <p:sp>
        <p:nvSpPr>
          <p:cNvPr id="16" name="TextBox 15">
            <a:extLst>
              <a:ext uri="{FF2B5EF4-FFF2-40B4-BE49-F238E27FC236}">
                <a16:creationId xmlns:a16="http://schemas.microsoft.com/office/drawing/2014/main" id="{2D83F747-062F-F0A4-3405-646CA1B8BCF9}"/>
              </a:ext>
            </a:extLst>
          </p:cNvPr>
          <p:cNvSpPr txBox="1"/>
          <p:nvPr/>
        </p:nvSpPr>
        <p:spPr>
          <a:xfrm>
            <a:off x="9447878" y="5372100"/>
            <a:ext cx="6097845" cy="3447098"/>
          </a:xfrm>
          <a:custGeom>
            <a:avLst/>
            <a:gdLst>
              <a:gd name="csX0" fmla="*/ 0 w 6097845"/>
              <a:gd name="csY0" fmla="*/ 0 h 3447098"/>
              <a:gd name="csX1" fmla="*/ 371414 w 6097845"/>
              <a:gd name="csY1" fmla="*/ 0 h 3447098"/>
              <a:gd name="csX2" fmla="*/ 864785 w 6097845"/>
              <a:gd name="csY2" fmla="*/ 0 h 3447098"/>
              <a:gd name="csX3" fmla="*/ 1480113 w 6097845"/>
              <a:gd name="csY3" fmla="*/ 0 h 3447098"/>
              <a:gd name="csX4" fmla="*/ 2034463 w 6097845"/>
              <a:gd name="csY4" fmla="*/ 0 h 3447098"/>
              <a:gd name="csX5" fmla="*/ 2588812 w 6097845"/>
              <a:gd name="csY5" fmla="*/ 0 h 3447098"/>
              <a:gd name="csX6" fmla="*/ 2960227 w 6097845"/>
              <a:gd name="csY6" fmla="*/ 0 h 3447098"/>
              <a:gd name="csX7" fmla="*/ 3575555 w 6097845"/>
              <a:gd name="csY7" fmla="*/ 0 h 3447098"/>
              <a:gd name="csX8" fmla="*/ 4007947 w 6097845"/>
              <a:gd name="csY8" fmla="*/ 0 h 3447098"/>
              <a:gd name="csX9" fmla="*/ 4684254 w 6097845"/>
              <a:gd name="csY9" fmla="*/ 0 h 3447098"/>
              <a:gd name="csX10" fmla="*/ 5055668 w 6097845"/>
              <a:gd name="csY10" fmla="*/ 0 h 3447098"/>
              <a:gd name="csX11" fmla="*/ 6097845 w 6097845"/>
              <a:gd name="csY11" fmla="*/ 0 h 3447098"/>
              <a:gd name="csX12" fmla="*/ 6097845 w 6097845"/>
              <a:gd name="csY12" fmla="*/ 505574 h 3447098"/>
              <a:gd name="csX13" fmla="*/ 6097845 w 6097845"/>
              <a:gd name="csY13" fmla="*/ 1114562 h 3447098"/>
              <a:gd name="csX14" fmla="*/ 6097845 w 6097845"/>
              <a:gd name="csY14" fmla="*/ 1723549 h 3447098"/>
              <a:gd name="csX15" fmla="*/ 6097845 w 6097845"/>
              <a:gd name="csY15" fmla="*/ 2367007 h 3447098"/>
              <a:gd name="csX16" fmla="*/ 6097845 w 6097845"/>
              <a:gd name="csY16" fmla="*/ 3447098 h 3447098"/>
              <a:gd name="csX17" fmla="*/ 5726431 w 6097845"/>
              <a:gd name="csY17" fmla="*/ 3447098 h 3447098"/>
              <a:gd name="csX18" fmla="*/ 5172081 w 6097845"/>
              <a:gd name="csY18" fmla="*/ 3447098 h 3447098"/>
              <a:gd name="csX19" fmla="*/ 4495775 w 6097845"/>
              <a:gd name="csY19" fmla="*/ 3447098 h 3447098"/>
              <a:gd name="csX20" fmla="*/ 3819468 w 6097845"/>
              <a:gd name="csY20" fmla="*/ 3447098 h 3447098"/>
              <a:gd name="csX21" fmla="*/ 3204140 w 6097845"/>
              <a:gd name="csY21" fmla="*/ 3447098 h 3447098"/>
              <a:gd name="csX22" fmla="*/ 2588812 w 6097845"/>
              <a:gd name="csY22" fmla="*/ 3447098 h 3447098"/>
              <a:gd name="csX23" fmla="*/ 1912506 w 6097845"/>
              <a:gd name="csY23" fmla="*/ 3447098 h 3447098"/>
              <a:gd name="csX24" fmla="*/ 1541092 w 6097845"/>
              <a:gd name="csY24" fmla="*/ 3447098 h 3447098"/>
              <a:gd name="csX25" fmla="*/ 864785 w 6097845"/>
              <a:gd name="csY25" fmla="*/ 3447098 h 3447098"/>
              <a:gd name="csX26" fmla="*/ 0 w 6097845"/>
              <a:gd name="csY26" fmla="*/ 3447098 h 3447098"/>
              <a:gd name="csX27" fmla="*/ 0 w 6097845"/>
              <a:gd name="csY27" fmla="*/ 2975995 h 3447098"/>
              <a:gd name="csX28" fmla="*/ 0 w 6097845"/>
              <a:gd name="csY28" fmla="*/ 2367007 h 3447098"/>
              <a:gd name="csX29" fmla="*/ 0 w 6097845"/>
              <a:gd name="csY29" fmla="*/ 1758020 h 3447098"/>
              <a:gd name="csX30" fmla="*/ 0 w 6097845"/>
              <a:gd name="csY30" fmla="*/ 1183504 h 3447098"/>
              <a:gd name="csX31" fmla="*/ 0 w 6097845"/>
              <a:gd name="csY31" fmla="*/ 643458 h 3447098"/>
              <a:gd name="csX32" fmla="*/ 0 w 6097845"/>
              <a:gd name="csY32" fmla="*/ 0 h 34470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097845" h="3447098" fill="none" extrusionOk="0">
                <a:moveTo>
                  <a:pt x="0" y="0"/>
                </a:moveTo>
                <a:cubicBezTo>
                  <a:pt x="157590" y="-10068"/>
                  <a:pt x="188793" y="8901"/>
                  <a:pt x="371414" y="0"/>
                </a:cubicBezTo>
                <a:cubicBezTo>
                  <a:pt x="554035" y="-8901"/>
                  <a:pt x="660311" y="51982"/>
                  <a:pt x="864785" y="0"/>
                </a:cubicBezTo>
                <a:cubicBezTo>
                  <a:pt x="1069259" y="-51982"/>
                  <a:pt x="1291385" y="42031"/>
                  <a:pt x="1480113" y="0"/>
                </a:cubicBezTo>
                <a:cubicBezTo>
                  <a:pt x="1668841" y="-42031"/>
                  <a:pt x="1906479" y="23480"/>
                  <a:pt x="2034463" y="0"/>
                </a:cubicBezTo>
                <a:cubicBezTo>
                  <a:pt x="2162447" y="-23480"/>
                  <a:pt x="2471436" y="50063"/>
                  <a:pt x="2588812" y="0"/>
                </a:cubicBezTo>
                <a:cubicBezTo>
                  <a:pt x="2706188" y="-50063"/>
                  <a:pt x="2841114" y="1113"/>
                  <a:pt x="2960227" y="0"/>
                </a:cubicBezTo>
                <a:cubicBezTo>
                  <a:pt x="3079340" y="-1113"/>
                  <a:pt x="3427341" y="30027"/>
                  <a:pt x="3575555" y="0"/>
                </a:cubicBezTo>
                <a:cubicBezTo>
                  <a:pt x="3723769" y="-30027"/>
                  <a:pt x="3891180" y="50712"/>
                  <a:pt x="4007947" y="0"/>
                </a:cubicBezTo>
                <a:cubicBezTo>
                  <a:pt x="4124714" y="-50712"/>
                  <a:pt x="4440299" y="37992"/>
                  <a:pt x="4684254" y="0"/>
                </a:cubicBezTo>
                <a:cubicBezTo>
                  <a:pt x="4928209" y="-37992"/>
                  <a:pt x="4871691" y="24729"/>
                  <a:pt x="5055668" y="0"/>
                </a:cubicBezTo>
                <a:cubicBezTo>
                  <a:pt x="5239645" y="-24729"/>
                  <a:pt x="5631936" y="30985"/>
                  <a:pt x="6097845" y="0"/>
                </a:cubicBezTo>
                <a:cubicBezTo>
                  <a:pt x="6138767" y="176512"/>
                  <a:pt x="6078718" y="395179"/>
                  <a:pt x="6097845" y="505574"/>
                </a:cubicBezTo>
                <a:cubicBezTo>
                  <a:pt x="6116972" y="615969"/>
                  <a:pt x="6058055" y="945715"/>
                  <a:pt x="6097845" y="1114562"/>
                </a:cubicBezTo>
                <a:cubicBezTo>
                  <a:pt x="6137635" y="1283409"/>
                  <a:pt x="6092619" y="1535154"/>
                  <a:pt x="6097845" y="1723549"/>
                </a:cubicBezTo>
                <a:cubicBezTo>
                  <a:pt x="6103071" y="1911944"/>
                  <a:pt x="6081115" y="2186499"/>
                  <a:pt x="6097845" y="2367007"/>
                </a:cubicBezTo>
                <a:cubicBezTo>
                  <a:pt x="6114575" y="2547515"/>
                  <a:pt x="5998316" y="2997282"/>
                  <a:pt x="6097845" y="3447098"/>
                </a:cubicBezTo>
                <a:cubicBezTo>
                  <a:pt x="5940745" y="3478505"/>
                  <a:pt x="5857939" y="3426391"/>
                  <a:pt x="5726431" y="3447098"/>
                </a:cubicBezTo>
                <a:cubicBezTo>
                  <a:pt x="5594923" y="3467805"/>
                  <a:pt x="5333974" y="3434067"/>
                  <a:pt x="5172081" y="3447098"/>
                </a:cubicBezTo>
                <a:cubicBezTo>
                  <a:pt x="5010188" y="3460129"/>
                  <a:pt x="4785124" y="3382547"/>
                  <a:pt x="4495775" y="3447098"/>
                </a:cubicBezTo>
                <a:cubicBezTo>
                  <a:pt x="4206426" y="3511649"/>
                  <a:pt x="4148354" y="3432928"/>
                  <a:pt x="3819468" y="3447098"/>
                </a:cubicBezTo>
                <a:cubicBezTo>
                  <a:pt x="3490582" y="3461268"/>
                  <a:pt x="3334318" y="3423340"/>
                  <a:pt x="3204140" y="3447098"/>
                </a:cubicBezTo>
                <a:cubicBezTo>
                  <a:pt x="3073962" y="3470856"/>
                  <a:pt x="2869086" y="3382688"/>
                  <a:pt x="2588812" y="3447098"/>
                </a:cubicBezTo>
                <a:cubicBezTo>
                  <a:pt x="2308538" y="3511508"/>
                  <a:pt x="2081716" y="3386484"/>
                  <a:pt x="1912506" y="3447098"/>
                </a:cubicBezTo>
                <a:cubicBezTo>
                  <a:pt x="1743296" y="3507712"/>
                  <a:pt x="1719084" y="3446827"/>
                  <a:pt x="1541092" y="3447098"/>
                </a:cubicBezTo>
                <a:cubicBezTo>
                  <a:pt x="1363100" y="3447369"/>
                  <a:pt x="1007985" y="3383289"/>
                  <a:pt x="864785" y="3447098"/>
                </a:cubicBezTo>
                <a:cubicBezTo>
                  <a:pt x="721585" y="3510907"/>
                  <a:pt x="387961" y="3383008"/>
                  <a:pt x="0" y="3447098"/>
                </a:cubicBezTo>
                <a:cubicBezTo>
                  <a:pt x="-20007" y="3250420"/>
                  <a:pt x="38438" y="3084908"/>
                  <a:pt x="0" y="2975995"/>
                </a:cubicBezTo>
                <a:cubicBezTo>
                  <a:pt x="-38438" y="2867082"/>
                  <a:pt x="44612" y="2611356"/>
                  <a:pt x="0" y="2367007"/>
                </a:cubicBezTo>
                <a:cubicBezTo>
                  <a:pt x="-44612" y="2122658"/>
                  <a:pt x="26822" y="2052297"/>
                  <a:pt x="0" y="1758020"/>
                </a:cubicBezTo>
                <a:cubicBezTo>
                  <a:pt x="-26822" y="1463743"/>
                  <a:pt x="55279" y="1440065"/>
                  <a:pt x="0" y="1183504"/>
                </a:cubicBezTo>
                <a:cubicBezTo>
                  <a:pt x="-55279" y="926943"/>
                  <a:pt x="47165" y="771193"/>
                  <a:pt x="0" y="643458"/>
                </a:cubicBezTo>
                <a:cubicBezTo>
                  <a:pt x="-47165" y="515723"/>
                  <a:pt x="63527" y="157398"/>
                  <a:pt x="0" y="0"/>
                </a:cubicBezTo>
                <a:close/>
              </a:path>
              <a:path w="6097845" h="3447098" stroke="0" extrusionOk="0">
                <a:moveTo>
                  <a:pt x="0" y="0"/>
                </a:moveTo>
                <a:cubicBezTo>
                  <a:pt x="298533" y="-26206"/>
                  <a:pt x="443854" y="51234"/>
                  <a:pt x="615328" y="0"/>
                </a:cubicBezTo>
                <a:cubicBezTo>
                  <a:pt x="786802" y="-51234"/>
                  <a:pt x="984091" y="23266"/>
                  <a:pt x="1169678" y="0"/>
                </a:cubicBezTo>
                <a:cubicBezTo>
                  <a:pt x="1355265" y="-23266"/>
                  <a:pt x="1538099" y="31327"/>
                  <a:pt x="1845984" y="0"/>
                </a:cubicBezTo>
                <a:cubicBezTo>
                  <a:pt x="2153869" y="-31327"/>
                  <a:pt x="2181238" y="6660"/>
                  <a:pt x="2461312" y="0"/>
                </a:cubicBezTo>
                <a:cubicBezTo>
                  <a:pt x="2741386" y="-6660"/>
                  <a:pt x="2816561" y="50496"/>
                  <a:pt x="2954683" y="0"/>
                </a:cubicBezTo>
                <a:cubicBezTo>
                  <a:pt x="3092805" y="-50496"/>
                  <a:pt x="3395556" y="34665"/>
                  <a:pt x="3570011" y="0"/>
                </a:cubicBezTo>
                <a:cubicBezTo>
                  <a:pt x="3744466" y="-34665"/>
                  <a:pt x="3884415" y="44086"/>
                  <a:pt x="4063382" y="0"/>
                </a:cubicBezTo>
                <a:cubicBezTo>
                  <a:pt x="4242349" y="-44086"/>
                  <a:pt x="4502521" y="26448"/>
                  <a:pt x="4617732" y="0"/>
                </a:cubicBezTo>
                <a:cubicBezTo>
                  <a:pt x="4732943" y="-26448"/>
                  <a:pt x="4938913" y="20051"/>
                  <a:pt x="5050124" y="0"/>
                </a:cubicBezTo>
                <a:cubicBezTo>
                  <a:pt x="5161335" y="-20051"/>
                  <a:pt x="5413301" y="3343"/>
                  <a:pt x="5604474" y="0"/>
                </a:cubicBezTo>
                <a:cubicBezTo>
                  <a:pt x="5795647" y="-3343"/>
                  <a:pt x="5976921" y="35392"/>
                  <a:pt x="6097845" y="0"/>
                </a:cubicBezTo>
                <a:cubicBezTo>
                  <a:pt x="6152445" y="197054"/>
                  <a:pt x="6072094" y="353161"/>
                  <a:pt x="6097845" y="643458"/>
                </a:cubicBezTo>
                <a:cubicBezTo>
                  <a:pt x="6123596" y="933755"/>
                  <a:pt x="6096773" y="1047471"/>
                  <a:pt x="6097845" y="1149033"/>
                </a:cubicBezTo>
                <a:cubicBezTo>
                  <a:pt x="6098917" y="1250595"/>
                  <a:pt x="6094736" y="1513828"/>
                  <a:pt x="6097845" y="1654607"/>
                </a:cubicBezTo>
                <a:cubicBezTo>
                  <a:pt x="6100954" y="1795386"/>
                  <a:pt x="6085940" y="1930829"/>
                  <a:pt x="6097845" y="2194652"/>
                </a:cubicBezTo>
                <a:cubicBezTo>
                  <a:pt x="6109750" y="2458476"/>
                  <a:pt x="6039082" y="2664986"/>
                  <a:pt x="6097845" y="2803640"/>
                </a:cubicBezTo>
                <a:cubicBezTo>
                  <a:pt x="6156608" y="2942294"/>
                  <a:pt x="6079965" y="3160378"/>
                  <a:pt x="6097845" y="3447098"/>
                </a:cubicBezTo>
                <a:cubicBezTo>
                  <a:pt x="5866021" y="3492311"/>
                  <a:pt x="5805717" y="3435045"/>
                  <a:pt x="5604474" y="3447098"/>
                </a:cubicBezTo>
                <a:cubicBezTo>
                  <a:pt x="5403231" y="3459151"/>
                  <a:pt x="5241164" y="3413941"/>
                  <a:pt x="4989146" y="3447098"/>
                </a:cubicBezTo>
                <a:cubicBezTo>
                  <a:pt x="4737128" y="3480255"/>
                  <a:pt x="4597109" y="3403493"/>
                  <a:pt x="4373818" y="3447098"/>
                </a:cubicBezTo>
                <a:cubicBezTo>
                  <a:pt x="4150527" y="3490703"/>
                  <a:pt x="4056612" y="3445677"/>
                  <a:pt x="3880447" y="3447098"/>
                </a:cubicBezTo>
                <a:cubicBezTo>
                  <a:pt x="3704282" y="3448519"/>
                  <a:pt x="3597531" y="3439504"/>
                  <a:pt x="3448054" y="3447098"/>
                </a:cubicBezTo>
                <a:cubicBezTo>
                  <a:pt x="3298577" y="3454692"/>
                  <a:pt x="3158101" y="3419131"/>
                  <a:pt x="3015662" y="3447098"/>
                </a:cubicBezTo>
                <a:cubicBezTo>
                  <a:pt x="2873223" y="3475065"/>
                  <a:pt x="2613427" y="3400038"/>
                  <a:pt x="2400334" y="3447098"/>
                </a:cubicBezTo>
                <a:cubicBezTo>
                  <a:pt x="2187241" y="3494158"/>
                  <a:pt x="2176820" y="3409803"/>
                  <a:pt x="2028919" y="3447098"/>
                </a:cubicBezTo>
                <a:cubicBezTo>
                  <a:pt x="1881019" y="3484393"/>
                  <a:pt x="1672037" y="3399648"/>
                  <a:pt x="1474570" y="3447098"/>
                </a:cubicBezTo>
                <a:cubicBezTo>
                  <a:pt x="1277103" y="3494548"/>
                  <a:pt x="1025786" y="3421092"/>
                  <a:pt x="859242" y="3447098"/>
                </a:cubicBezTo>
                <a:cubicBezTo>
                  <a:pt x="692698" y="3473104"/>
                  <a:pt x="176394" y="3409258"/>
                  <a:pt x="0" y="3447098"/>
                </a:cubicBezTo>
                <a:cubicBezTo>
                  <a:pt x="-2393" y="3304064"/>
                  <a:pt x="16889" y="3115610"/>
                  <a:pt x="0" y="2907053"/>
                </a:cubicBezTo>
                <a:cubicBezTo>
                  <a:pt x="-16889" y="2698496"/>
                  <a:pt x="70003" y="2467880"/>
                  <a:pt x="0" y="2263594"/>
                </a:cubicBezTo>
                <a:cubicBezTo>
                  <a:pt x="-70003" y="2059308"/>
                  <a:pt x="39155" y="1863145"/>
                  <a:pt x="0" y="1758020"/>
                </a:cubicBezTo>
                <a:cubicBezTo>
                  <a:pt x="-39155" y="1652895"/>
                  <a:pt x="58212" y="1348781"/>
                  <a:pt x="0" y="1149033"/>
                </a:cubicBezTo>
                <a:cubicBezTo>
                  <a:pt x="-58212" y="949285"/>
                  <a:pt x="14378" y="812807"/>
                  <a:pt x="0" y="505574"/>
                </a:cubicBezTo>
                <a:cubicBezTo>
                  <a:pt x="-14378" y="198341"/>
                  <a:pt x="13183" y="185104"/>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Possible brand dilution with so many different sports</a:t>
            </a:r>
          </a:p>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Affordable alternatives entering the market</a:t>
            </a:r>
          </a:p>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Lack of consumer interest </a:t>
            </a:r>
          </a:p>
          <a:p>
            <a:pPr marL="457200" lvl="0" indent="-457200">
              <a:spcBef>
                <a:spcPct val="0"/>
              </a:spcBef>
              <a:buFont typeface="Arial" panose="020B0604020202020204" pitchFamily="34" charset="0"/>
              <a:buChar char="•"/>
            </a:pPr>
            <a:r>
              <a:rPr lang="en-US" sz="3200" b="1">
                <a:solidFill>
                  <a:srgbClr val="2BF6FF"/>
                </a:solidFill>
                <a:latin typeface="Big Shoulders Display Bold"/>
                <a:ea typeface="Big Shoulders Display Bold"/>
                <a:cs typeface="Big Shoulders Display Bold"/>
                <a:sym typeface="Big Shoulders Display Bold"/>
              </a:rPr>
              <a:t>Cost of technology development for other venues </a:t>
            </a:r>
          </a:p>
        </p:txBody>
      </p:sp>
      <p:sp>
        <p:nvSpPr>
          <p:cNvPr id="17" name="Freeform 4">
            <a:extLst>
              <a:ext uri="{FF2B5EF4-FFF2-40B4-BE49-F238E27FC236}">
                <a16:creationId xmlns:a16="http://schemas.microsoft.com/office/drawing/2014/main" id="{E9F25D77-D624-DA9E-FBA9-CED487E76773}"/>
              </a:ext>
            </a:extLst>
          </p:cNvPr>
          <p:cNvSpPr/>
          <p:nvPr/>
        </p:nvSpPr>
        <p:spPr>
          <a:xfrm>
            <a:off x="16764000" y="8648699"/>
            <a:ext cx="1524000" cy="1623527"/>
          </a:xfrm>
          <a:custGeom>
            <a:avLst/>
            <a:gdLst/>
            <a:ahLst/>
            <a:cxnLst/>
            <a:rect l="l" t="t" r="r" b="b"/>
            <a:pathLst>
              <a:path w="3677810" h="3576670">
                <a:moveTo>
                  <a:pt x="0" y="0"/>
                </a:moveTo>
                <a:lnTo>
                  <a:pt x="3677810" y="0"/>
                </a:lnTo>
                <a:lnTo>
                  <a:pt x="3677810" y="3576670"/>
                </a:lnTo>
                <a:lnTo>
                  <a:pt x="0" y="3576670"/>
                </a:lnTo>
                <a:lnTo>
                  <a:pt x="0" y="0"/>
                </a:lnTo>
                <a:close/>
              </a:path>
            </a:pathLst>
          </a:custGeom>
          <a:blipFill>
            <a:blip r:embed="rId3"/>
            <a:stretch>
              <a:fillRect/>
            </a:stretch>
          </a:blipFill>
        </p:spPr>
        <p:txBody>
          <a:bodyPr/>
          <a:lstStyle/>
          <a:p>
            <a:endParaRPr lang="en-US"/>
          </a:p>
        </p:txBody>
      </p:sp>
      <p:sp>
        <p:nvSpPr>
          <p:cNvPr id="18" name="Left-Right Arrow 17">
            <a:extLst>
              <a:ext uri="{FF2B5EF4-FFF2-40B4-BE49-F238E27FC236}">
                <a16:creationId xmlns:a16="http://schemas.microsoft.com/office/drawing/2014/main" id="{2D379816-9FAA-1B0F-AC0B-63AA1373BF6A}"/>
              </a:ext>
            </a:extLst>
          </p:cNvPr>
          <p:cNvSpPr/>
          <p:nvPr/>
        </p:nvSpPr>
        <p:spPr>
          <a:xfrm>
            <a:off x="2286000" y="4914900"/>
            <a:ext cx="13716000" cy="457200"/>
          </a:xfrm>
          <a:prstGeom prst="leftRightArrow">
            <a:avLst/>
          </a:prstGeom>
          <a:solidFill>
            <a:srgbClr val="2BF7FF"/>
          </a:solidFill>
          <a:effectLst>
            <a:glow rad="384685">
              <a:srgbClr val="0070C0">
                <a:alpha val="7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glow rad="256618">
                  <a:srgbClr val="DE00E7"/>
                </a:glow>
                <a:outerShdw blurRad="50800" dist="38100" dir="18900000" algn="bl" rotWithShape="0">
                  <a:prstClr val="black">
                    <a:alpha val="40000"/>
                  </a:prstClr>
                </a:outerShdw>
              </a:effectLst>
            </a:endParaRPr>
          </a:p>
        </p:txBody>
      </p:sp>
    </p:spTree>
    <p:extLst>
      <p:ext uri="{BB962C8B-B14F-4D97-AF65-F5344CB8AC3E}">
        <p14:creationId xmlns:p14="http://schemas.microsoft.com/office/powerpoint/2010/main" val="71427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dissolv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dissolv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13" grpId="0"/>
      <p:bldP spid="14" grpId="0"/>
      <p:bldP spid="15" grpId="0"/>
      <p:bldP spid="16" grpId="0"/>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4" name="AutoShape 4"/>
          <p:cNvSpPr/>
          <p:nvPr/>
        </p:nvSpPr>
        <p:spPr>
          <a:xfrm>
            <a:off x="824203" y="4826227"/>
            <a:ext cx="16639594" cy="0"/>
          </a:xfrm>
          <a:prstGeom prst="line">
            <a:avLst/>
          </a:prstGeom>
          <a:ln w="47625" cap="flat">
            <a:solidFill>
              <a:srgbClr val="FFFFFF"/>
            </a:solidFill>
            <a:prstDash val="solid"/>
            <a:headEnd type="none" w="sm" len="sm"/>
            <a:tailEnd type="none" w="sm" len="sm"/>
          </a:ln>
        </p:spPr>
        <p:txBody>
          <a:bodyPr/>
          <a:lstStyle/>
          <a:p>
            <a:endParaRPr lang="en-US"/>
          </a:p>
        </p:txBody>
      </p:sp>
      <p:grpSp>
        <p:nvGrpSpPr>
          <p:cNvPr id="6" name="Group 6"/>
          <p:cNvGrpSpPr/>
          <p:nvPr/>
        </p:nvGrpSpPr>
        <p:grpSpPr>
          <a:xfrm>
            <a:off x="5660511" y="3502446"/>
            <a:ext cx="2599937" cy="259993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FFF00"/>
            </a:solidFill>
          </p:spPr>
          <p:txBody>
            <a:bodyPr/>
            <a:lstStyle/>
            <a:p>
              <a:endParaRPr lang="en-US"/>
            </a:p>
          </p:txBody>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11" name="Group 11"/>
          <p:cNvGrpSpPr/>
          <p:nvPr/>
        </p:nvGrpSpPr>
        <p:grpSpPr>
          <a:xfrm>
            <a:off x="9954630" y="3502446"/>
            <a:ext cx="2599937" cy="259993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FFF00"/>
            </a:solidFill>
          </p:spPr>
          <p:txBody>
            <a:bodyPr/>
            <a:lstStyle/>
            <a:p>
              <a:endParaRPr lang="en-US"/>
            </a:p>
          </p:txBody>
        </p:sp>
        <p:sp>
          <p:nvSpPr>
            <p:cNvPr id="13" name="TextBox 13"/>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16" name="Group 16"/>
          <p:cNvGrpSpPr/>
          <p:nvPr/>
        </p:nvGrpSpPr>
        <p:grpSpPr>
          <a:xfrm>
            <a:off x="14248749" y="3502446"/>
            <a:ext cx="2599937" cy="259993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FFF00"/>
            </a:solidFill>
          </p:spPr>
          <p:txBody>
            <a:bodyPr/>
            <a:lstStyle/>
            <a:p>
              <a:endParaRPr lang="en-US"/>
            </a:p>
          </p:txBody>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grpSp>
        <p:nvGrpSpPr>
          <p:cNvPr id="21" name="Group 21"/>
          <p:cNvGrpSpPr/>
          <p:nvPr/>
        </p:nvGrpSpPr>
        <p:grpSpPr>
          <a:xfrm>
            <a:off x="1366392" y="3502446"/>
            <a:ext cx="2599937" cy="2599937"/>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FFF00"/>
            </a:solidFill>
          </p:spPr>
          <p:txBody>
            <a:bodyPr/>
            <a:lstStyle/>
            <a:p>
              <a:endParaRPr lang="en-US"/>
            </a:p>
          </p:txBody>
        </p:sp>
        <p:sp>
          <p:nvSpPr>
            <p:cNvPr id="23" name="TextBox 23"/>
            <p:cNvSpPr txBox="1"/>
            <p:nvPr/>
          </p:nvSpPr>
          <p:spPr>
            <a:xfrm>
              <a:off x="76200" y="28575"/>
              <a:ext cx="660400" cy="708025"/>
            </a:xfrm>
            <a:prstGeom prst="rect">
              <a:avLst/>
            </a:prstGeom>
          </p:spPr>
          <p:txBody>
            <a:bodyPr lIns="50800" tIns="50800" rIns="50800" bIns="50800" rtlCol="0" anchor="ctr"/>
            <a:lstStyle/>
            <a:p>
              <a:pPr algn="ctr">
                <a:lnSpc>
                  <a:spcPts val="3360"/>
                </a:lnSpc>
              </a:pPr>
              <a:endParaRPr/>
            </a:p>
          </p:txBody>
        </p:sp>
      </p:grpSp>
      <p:sp>
        <p:nvSpPr>
          <p:cNvPr id="25" name="TextBox 25"/>
          <p:cNvSpPr txBox="1"/>
          <p:nvPr/>
        </p:nvSpPr>
        <p:spPr>
          <a:xfrm>
            <a:off x="1028700" y="1019175"/>
            <a:ext cx="16230600" cy="1260473"/>
          </a:xfrm>
          <a:prstGeom prst="rect">
            <a:avLst/>
          </a:prstGeom>
        </p:spPr>
        <p:txBody>
          <a:bodyPr lIns="0" tIns="0" rIns="0" bIns="0" rtlCol="0" anchor="t">
            <a:spAutoFit/>
          </a:bodyPr>
          <a:lstStyle/>
          <a:p>
            <a:pPr marL="0" lvl="0" indent="0" algn="ctr">
              <a:lnSpc>
                <a:spcPts val="10560"/>
              </a:lnSpc>
              <a:spcBef>
                <a:spcPct val="0"/>
              </a:spcBef>
            </a:pPr>
            <a:r>
              <a:rPr lang="en-US" sz="8800" b="1">
                <a:solidFill>
                  <a:srgbClr val="2BF6FF"/>
                </a:solidFill>
                <a:latin typeface="Big Shoulders Display Bold"/>
                <a:ea typeface="Big Shoulders Display Bold"/>
                <a:cs typeface="Big Shoulders Display Bold"/>
                <a:sym typeface="Big Shoulders Display Bold"/>
              </a:rPr>
              <a:t>Primary Competition</a:t>
            </a:r>
          </a:p>
        </p:txBody>
      </p:sp>
      <p:grpSp>
        <p:nvGrpSpPr>
          <p:cNvPr id="26" name="Group 26"/>
          <p:cNvGrpSpPr/>
          <p:nvPr/>
        </p:nvGrpSpPr>
        <p:grpSpPr>
          <a:xfrm>
            <a:off x="857476" y="6350503"/>
            <a:ext cx="3617771" cy="1347164"/>
            <a:chOff x="0" y="0"/>
            <a:chExt cx="4823694" cy="1796219"/>
          </a:xfrm>
        </p:grpSpPr>
        <p:sp>
          <p:nvSpPr>
            <p:cNvPr id="27" name="TextBox 27"/>
            <p:cNvSpPr txBox="1"/>
            <p:nvPr/>
          </p:nvSpPr>
          <p:spPr>
            <a:xfrm>
              <a:off x="337127" y="0"/>
              <a:ext cx="4486567" cy="649751"/>
            </a:xfrm>
            <a:prstGeom prst="rect">
              <a:avLst/>
            </a:prstGeom>
          </p:spPr>
          <p:txBody>
            <a:bodyPr lIns="0" tIns="0" rIns="0" bIns="0" rtlCol="0" anchor="t">
              <a:spAutoFit/>
            </a:bodyPr>
            <a:lstStyle/>
            <a:p>
              <a:pPr marL="0" lvl="0" indent="0" algn="l">
                <a:lnSpc>
                  <a:spcPts val="3840"/>
                </a:lnSpc>
                <a:spcBef>
                  <a:spcPct val="0"/>
                </a:spcBef>
              </a:pPr>
              <a:r>
                <a:rPr lang="en-US" sz="3200">
                  <a:solidFill>
                    <a:srgbClr val="CFFF00"/>
                  </a:solidFill>
                  <a:latin typeface="Norwester"/>
                  <a:ea typeface="Norwester"/>
                  <a:cs typeface="Norwester"/>
                  <a:sym typeface="Norwester"/>
                </a:rPr>
                <a:t>Dave and buster’s</a:t>
              </a:r>
              <a:endParaRPr lang="en-US" sz="3200" u="none">
                <a:solidFill>
                  <a:srgbClr val="CFFF00"/>
                </a:solidFill>
                <a:latin typeface="Norwester"/>
                <a:ea typeface="Norwester"/>
                <a:cs typeface="Norwester"/>
                <a:sym typeface="Norwester"/>
              </a:endParaRPr>
            </a:p>
          </p:txBody>
        </p:sp>
        <p:sp>
          <p:nvSpPr>
            <p:cNvPr id="28" name="TextBox 28"/>
            <p:cNvSpPr txBox="1"/>
            <p:nvPr/>
          </p:nvSpPr>
          <p:spPr>
            <a:xfrm>
              <a:off x="0" y="782095"/>
              <a:ext cx="4486566" cy="1014124"/>
            </a:xfrm>
            <a:prstGeom prst="rect">
              <a:avLst/>
            </a:prstGeom>
          </p:spPr>
          <p:txBody>
            <a:bodyPr lIns="0" tIns="0" rIns="0" bIns="0" rtlCol="0" anchor="t">
              <a:spAutoFit/>
            </a:bodyPr>
            <a:lstStyle/>
            <a:p>
              <a:pPr marL="0" lvl="0" indent="0" algn="ctr">
                <a:lnSpc>
                  <a:spcPts val="3080"/>
                </a:lnSpc>
                <a:spcBef>
                  <a:spcPct val="0"/>
                </a:spcBef>
              </a:pPr>
              <a:r>
                <a:rPr lang="en-US" sz="2200">
                  <a:solidFill>
                    <a:srgbClr val="FFFFFF"/>
                  </a:solidFill>
                  <a:latin typeface="Open Sauce"/>
                  <a:ea typeface="Open Sauce"/>
                  <a:cs typeface="Open Sauce"/>
                  <a:sym typeface="Open Sauce"/>
                </a:rPr>
                <a:t>Interactive Arcade with Advanced Games</a:t>
              </a:r>
              <a:endParaRPr lang="en-US" sz="2200" u="none">
                <a:solidFill>
                  <a:srgbClr val="FFFFFF"/>
                </a:solidFill>
                <a:latin typeface="Open Sauce"/>
                <a:ea typeface="Open Sauce"/>
                <a:cs typeface="Open Sauce"/>
                <a:sym typeface="Open Sauce"/>
              </a:endParaRPr>
            </a:p>
          </p:txBody>
        </p:sp>
      </p:grpSp>
      <p:grpSp>
        <p:nvGrpSpPr>
          <p:cNvPr id="29" name="Group 29"/>
          <p:cNvGrpSpPr/>
          <p:nvPr/>
        </p:nvGrpSpPr>
        <p:grpSpPr>
          <a:xfrm>
            <a:off x="5186994" y="6350503"/>
            <a:ext cx="3617771" cy="1347164"/>
            <a:chOff x="0" y="0"/>
            <a:chExt cx="4823694" cy="1796219"/>
          </a:xfrm>
        </p:grpSpPr>
        <p:sp>
          <p:nvSpPr>
            <p:cNvPr id="30" name="TextBox 30"/>
            <p:cNvSpPr txBox="1"/>
            <p:nvPr/>
          </p:nvSpPr>
          <p:spPr>
            <a:xfrm>
              <a:off x="337127" y="0"/>
              <a:ext cx="4486567" cy="649751"/>
            </a:xfrm>
            <a:prstGeom prst="rect">
              <a:avLst/>
            </a:prstGeom>
          </p:spPr>
          <p:txBody>
            <a:bodyPr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XGolf</a:t>
              </a:r>
              <a:endParaRPr lang="en-US" sz="3200" u="none">
                <a:solidFill>
                  <a:srgbClr val="CFFF00"/>
                </a:solidFill>
                <a:latin typeface="Norwester"/>
                <a:ea typeface="Norwester"/>
                <a:cs typeface="Norwester"/>
                <a:sym typeface="Norwester"/>
              </a:endParaRPr>
            </a:p>
          </p:txBody>
        </p:sp>
        <p:sp>
          <p:nvSpPr>
            <p:cNvPr id="31" name="TextBox 31"/>
            <p:cNvSpPr txBox="1"/>
            <p:nvPr/>
          </p:nvSpPr>
          <p:spPr>
            <a:xfrm>
              <a:off x="0" y="782095"/>
              <a:ext cx="4486566" cy="1014124"/>
            </a:xfrm>
            <a:prstGeom prst="rect">
              <a:avLst/>
            </a:prstGeom>
          </p:spPr>
          <p:txBody>
            <a:bodyPr lIns="0" tIns="0" rIns="0" bIns="0" rtlCol="0" anchor="t">
              <a:spAutoFit/>
            </a:bodyPr>
            <a:lstStyle/>
            <a:p>
              <a:pPr marL="0" lvl="0" indent="0" algn="ctr">
                <a:lnSpc>
                  <a:spcPts val="3080"/>
                </a:lnSpc>
                <a:spcBef>
                  <a:spcPct val="0"/>
                </a:spcBef>
              </a:pPr>
              <a:r>
                <a:rPr lang="en-US" sz="2200">
                  <a:solidFill>
                    <a:srgbClr val="FFFFFF"/>
                  </a:solidFill>
                  <a:latin typeface="Open Sauce"/>
                  <a:ea typeface="Open Sauce"/>
                  <a:cs typeface="Open Sauce"/>
                  <a:sym typeface="Open Sauce"/>
                </a:rPr>
                <a:t>Golf Simulators Venue with Food and Drink</a:t>
              </a:r>
              <a:endParaRPr lang="en-US" sz="2200" u="none">
                <a:solidFill>
                  <a:srgbClr val="FFFFFF"/>
                </a:solidFill>
                <a:latin typeface="Open Sauce"/>
                <a:ea typeface="Open Sauce"/>
                <a:cs typeface="Open Sauce"/>
                <a:sym typeface="Open Sauce"/>
              </a:endParaRPr>
            </a:p>
          </p:txBody>
        </p:sp>
      </p:grpSp>
      <p:grpSp>
        <p:nvGrpSpPr>
          <p:cNvPr id="32" name="Group 32"/>
          <p:cNvGrpSpPr/>
          <p:nvPr/>
        </p:nvGrpSpPr>
        <p:grpSpPr>
          <a:xfrm>
            <a:off x="9516511" y="6350503"/>
            <a:ext cx="3617771" cy="1347164"/>
            <a:chOff x="0" y="0"/>
            <a:chExt cx="4823694" cy="1796219"/>
          </a:xfrm>
        </p:grpSpPr>
        <p:sp>
          <p:nvSpPr>
            <p:cNvPr id="33" name="TextBox 33"/>
            <p:cNvSpPr txBox="1"/>
            <p:nvPr/>
          </p:nvSpPr>
          <p:spPr>
            <a:xfrm>
              <a:off x="337127" y="0"/>
              <a:ext cx="4486567" cy="649751"/>
            </a:xfrm>
            <a:prstGeom prst="rect">
              <a:avLst/>
            </a:prstGeom>
          </p:spPr>
          <p:txBody>
            <a:bodyPr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Main Event</a:t>
              </a:r>
              <a:endParaRPr lang="en-US" sz="3200" u="none">
                <a:solidFill>
                  <a:srgbClr val="CFFF00"/>
                </a:solidFill>
                <a:latin typeface="Norwester"/>
                <a:ea typeface="Norwester"/>
                <a:cs typeface="Norwester"/>
                <a:sym typeface="Norwester"/>
              </a:endParaRPr>
            </a:p>
          </p:txBody>
        </p:sp>
        <p:sp>
          <p:nvSpPr>
            <p:cNvPr id="34" name="TextBox 34"/>
            <p:cNvSpPr txBox="1"/>
            <p:nvPr/>
          </p:nvSpPr>
          <p:spPr>
            <a:xfrm>
              <a:off x="0" y="782095"/>
              <a:ext cx="4486566" cy="1014124"/>
            </a:xfrm>
            <a:prstGeom prst="rect">
              <a:avLst/>
            </a:prstGeom>
          </p:spPr>
          <p:txBody>
            <a:bodyPr lIns="0" tIns="0" rIns="0" bIns="0" rtlCol="0" anchor="t">
              <a:spAutoFit/>
            </a:bodyPr>
            <a:lstStyle/>
            <a:p>
              <a:pPr marL="0" lvl="0" indent="0" algn="ctr">
                <a:lnSpc>
                  <a:spcPts val="3080"/>
                </a:lnSpc>
                <a:spcBef>
                  <a:spcPct val="0"/>
                </a:spcBef>
              </a:pPr>
              <a:r>
                <a:rPr lang="en-US" sz="2200">
                  <a:solidFill>
                    <a:srgbClr val="FFFFFF"/>
                  </a:solidFill>
                  <a:latin typeface="Open Sauce"/>
                  <a:ea typeface="Open Sauce"/>
                  <a:cs typeface="Open Sauce"/>
                  <a:sym typeface="Open Sauce"/>
                </a:rPr>
                <a:t>Arcade and Bowling Entertainment</a:t>
              </a:r>
              <a:endParaRPr lang="en-US" sz="2200" u="none">
                <a:solidFill>
                  <a:srgbClr val="FFFFFF"/>
                </a:solidFill>
                <a:latin typeface="Open Sauce"/>
                <a:ea typeface="Open Sauce"/>
                <a:cs typeface="Open Sauce"/>
                <a:sym typeface="Open Sauce"/>
              </a:endParaRPr>
            </a:p>
          </p:txBody>
        </p:sp>
      </p:grpSp>
      <p:grpSp>
        <p:nvGrpSpPr>
          <p:cNvPr id="35" name="Group 35"/>
          <p:cNvGrpSpPr/>
          <p:nvPr/>
        </p:nvGrpSpPr>
        <p:grpSpPr>
          <a:xfrm>
            <a:off x="13846028" y="6350503"/>
            <a:ext cx="3617771" cy="1347164"/>
            <a:chOff x="0" y="0"/>
            <a:chExt cx="4823694" cy="1796219"/>
          </a:xfrm>
        </p:grpSpPr>
        <p:sp>
          <p:nvSpPr>
            <p:cNvPr id="36" name="TextBox 36"/>
            <p:cNvSpPr txBox="1"/>
            <p:nvPr/>
          </p:nvSpPr>
          <p:spPr>
            <a:xfrm>
              <a:off x="337127" y="0"/>
              <a:ext cx="4486567" cy="649751"/>
            </a:xfrm>
            <a:prstGeom prst="rect">
              <a:avLst/>
            </a:prstGeom>
          </p:spPr>
          <p:txBody>
            <a:bodyPr lIns="0" tIns="0" rIns="0" bIns="0" rtlCol="0" anchor="t">
              <a:spAutoFit/>
            </a:bodyPr>
            <a:lstStyle/>
            <a:p>
              <a:pPr marL="0" lvl="0" indent="0" algn="ctr">
                <a:lnSpc>
                  <a:spcPts val="3840"/>
                </a:lnSpc>
                <a:spcBef>
                  <a:spcPct val="0"/>
                </a:spcBef>
              </a:pPr>
              <a:r>
                <a:rPr lang="en-US" sz="3200" u="none">
                  <a:solidFill>
                    <a:srgbClr val="CFFF00"/>
                  </a:solidFill>
                  <a:latin typeface="Norwester"/>
                  <a:ea typeface="Norwester"/>
                  <a:cs typeface="Norwester"/>
                  <a:sym typeface="Norwester"/>
                </a:rPr>
                <a:t>Bowlero</a:t>
              </a:r>
            </a:p>
          </p:txBody>
        </p:sp>
        <p:sp>
          <p:nvSpPr>
            <p:cNvPr id="37" name="TextBox 37"/>
            <p:cNvSpPr txBox="1"/>
            <p:nvPr/>
          </p:nvSpPr>
          <p:spPr>
            <a:xfrm>
              <a:off x="0" y="782095"/>
              <a:ext cx="4486566" cy="1014124"/>
            </a:xfrm>
            <a:prstGeom prst="rect">
              <a:avLst/>
            </a:prstGeom>
          </p:spPr>
          <p:txBody>
            <a:bodyPr lIns="0" tIns="0" rIns="0" bIns="0" rtlCol="0" anchor="t">
              <a:spAutoFit/>
            </a:bodyPr>
            <a:lstStyle/>
            <a:p>
              <a:pPr marL="0" lvl="0" indent="0" algn="ctr">
                <a:lnSpc>
                  <a:spcPts val="3080"/>
                </a:lnSpc>
                <a:spcBef>
                  <a:spcPct val="0"/>
                </a:spcBef>
              </a:pPr>
              <a:r>
                <a:rPr lang="en-US" sz="2200" u="none">
                  <a:solidFill>
                    <a:srgbClr val="FFFFFF"/>
                  </a:solidFill>
                  <a:latin typeface="Open Sauce"/>
                  <a:ea typeface="Open Sauce"/>
                  <a:cs typeface="Open Sauce"/>
                  <a:sym typeface="Open Sauce"/>
                </a:rPr>
                <a:t>Upscale Bowling Ally and Arcade Venue</a:t>
              </a:r>
            </a:p>
          </p:txBody>
        </p:sp>
      </p:grpSp>
      <p:pic>
        <p:nvPicPr>
          <p:cNvPr id="1026" name="Picture 2" descr="A Dive into Dave and Buster's – the mane street mirror">
            <a:extLst>
              <a:ext uri="{FF2B5EF4-FFF2-40B4-BE49-F238E27FC236}">
                <a16:creationId xmlns:a16="http://schemas.microsoft.com/office/drawing/2014/main" id="{585379C7-F0F8-0AA4-311F-1906B922A2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861" y="3671721"/>
            <a:ext cx="2324998" cy="2308790"/>
          </a:xfrm>
          <a:prstGeom prst="ellipse">
            <a:avLst/>
          </a:prstGeom>
          <a:noFill/>
          <a:extLst>
            <a:ext uri="{909E8E84-426E-40DD-AFC4-6F175D3DCCD1}">
              <a14:hiddenFill xmlns:a14="http://schemas.microsoft.com/office/drawing/2010/main">
                <a:solidFill>
                  <a:srgbClr val="FFFFFF"/>
                </a:solidFill>
              </a14:hiddenFill>
            </a:ext>
          </a:extLst>
        </p:spPr>
      </p:pic>
      <p:pic>
        <p:nvPicPr>
          <p:cNvPr id="1028" name="Picture 4" descr="X-Golf Solon">
            <a:extLst>
              <a:ext uri="{FF2B5EF4-FFF2-40B4-BE49-F238E27FC236}">
                <a16:creationId xmlns:a16="http://schemas.microsoft.com/office/drawing/2014/main" id="{67D62C1B-B7DC-5A6E-A175-AE5CB5CF4D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4028" y="3667609"/>
            <a:ext cx="2312902" cy="2312902"/>
          </a:xfrm>
          <a:prstGeom prst="ellipse">
            <a:avLst/>
          </a:prstGeom>
          <a:noFill/>
          <a:extLst>
            <a:ext uri="{909E8E84-426E-40DD-AFC4-6F175D3DCCD1}">
              <a14:hiddenFill xmlns:a14="http://schemas.microsoft.com/office/drawing/2010/main">
                <a:solidFill>
                  <a:srgbClr val="FFFFFF"/>
                </a:solidFill>
              </a14:hiddenFill>
            </a:ext>
          </a:extLst>
        </p:spPr>
      </p:pic>
      <p:pic>
        <p:nvPicPr>
          <p:cNvPr id="1030" name="Picture 6" descr="Main Event">
            <a:extLst>
              <a:ext uri="{FF2B5EF4-FFF2-40B4-BE49-F238E27FC236}">
                <a16:creationId xmlns:a16="http://schemas.microsoft.com/office/drawing/2014/main" id="{3171BAA3-7BA8-4EDB-201A-211098AB00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49781" y="3647481"/>
            <a:ext cx="2409634" cy="2353158"/>
          </a:xfrm>
          <a:prstGeom prst="ellipse">
            <a:avLst/>
          </a:prstGeom>
          <a:noFill/>
          <a:extLst>
            <a:ext uri="{909E8E84-426E-40DD-AFC4-6F175D3DCCD1}">
              <a14:hiddenFill xmlns:a14="http://schemas.microsoft.com/office/drawing/2010/main">
                <a:solidFill>
                  <a:srgbClr val="FFFFFF"/>
                </a:solidFill>
              </a14:hiddenFill>
            </a:ext>
          </a:extLst>
        </p:spPr>
      </p:pic>
      <p:pic>
        <p:nvPicPr>
          <p:cNvPr id="1034" name="Picture 10" descr="Bowlero case study">
            <a:extLst>
              <a:ext uri="{FF2B5EF4-FFF2-40B4-BE49-F238E27FC236}">
                <a16:creationId xmlns:a16="http://schemas.microsoft.com/office/drawing/2014/main" id="{6F92C828-7828-1AF0-5E15-F7244044C4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65281" y="3647481"/>
            <a:ext cx="2390866" cy="2333030"/>
          </a:xfrm>
          <a:prstGeom prst="ellipse">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par>
                                <p:cTn id="11" presetID="9"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dissolve">
                                      <p:cBhvr>
                                        <p:cTn id="13" dur="500"/>
                                        <p:tgtEl>
                                          <p:spTgt spid="21"/>
                                        </p:tgtEl>
                                      </p:cBhvr>
                                    </p:animEffect>
                                  </p:childTnLst>
                                </p:cTn>
                              </p:par>
                              <p:par>
                                <p:cTn id="14" presetID="9"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par>
                                <p:cTn id="17" presetID="9"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dissolve">
                                      <p:cBhvr>
                                        <p:cTn id="19" dur="500"/>
                                        <p:tgtEl>
                                          <p:spTgt spid="11"/>
                                        </p:tgtEl>
                                      </p:cBhvr>
                                    </p:animEffect>
                                  </p:childTnLst>
                                </p:cTn>
                              </p:par>
                              <p:par>
                                <p:cTn id="20" presetID="9"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dissolve">
                                      <p:cBhvr>
                                        <p:cTn id="27" dur="500"/>
                                        <p:tgtEl>
                                          <p:spTgt spid="1026"/>
                                        </p:tgtEl>
                                      </p:cBhvr>
                                    </p:animEffect>
                                  </p:childTnLst>
                                </p:cTn>
                              </p:par>
                              <p:par>
                                <p:cTn id="28" presetID="9" presetClass="entr" presetSubtype="0"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dissolve">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028"/>
                                        </p:tgtEl>
                                        <p:attrNameLst>
                                          <p:attrName>style.visibility</p:attrName>
                                        </p:attrNameLst>
                                      </p:cBhvr>
                                      <p:to>
                                        <p:strVal val="visible"/>
                                      </p:to>
                                    </p:set>
                                    <p:animEffect transition="in" filter="dissolve">
                                      <p:cBhvr>
                                        <p:cTn id="35" dur="500"/>
                                        <p:tgtEl>
                                          <p:spTgt spid="1028"/>
                                        </p:tgtEl>
                                      </p:cBhvr>
                                    </p:animEffect>
                                  </p:childTnLst>
                                </p:cTn>
                              </p:par>
                              <p:par>
                                <p:cTn id="36" presetID="9"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dissolve">
                                      <p:cBhvr>
                                        <p:cTn id="38" dur="500"/>
                                        <p:tgtEl>
                                          <p:spTgt spid="29"/>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1030"/>
                                        </p:tgtEl>
                                        <p:attrNameLst>
                                          <p:attrName>style.visibility</p:attrName>
                                        </p:attrNameLst>
                                      </p:cBhvr>
                                      <p:to>
                                        <p:strVal val="visible"/>
                                      </p:to>
                                    </p:set>
                                    <p:animEffect transition="in" filter="dissolve">
                                      <p:cBhvr>
                                        <p:cTn id="43" dur="500"/>
                                        <p:tgtEl>
                                          <p:spTgt spid="1030"/>
                                        </p:tgtEl>
                                      </p:cBhvr>
                                    </p:animEffect>
                                  </p:childTnLst>
                                </p:cTn>
                              </p:par>
                              <p:par>
                                <p:cTn id="44" presetID="9" presetClass="entr" presetSubtype="0" fill="hold"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dissolve">
                                      <p:cBhvr>
                                        <p:cTn id="46" dur="500"/>
                                        <p:tgtEl>
                                          <p:spTgt spid="32"/>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1034"/>
                                        </p:tgtEl>
                                        <p:attrNameLst>
                                          <p:attrName>style.visibility</p:attrName>
                                        </p:attrNameLst>
                                      </p:cBhvr>
                                      <p:to>
                                        <p:strVal val="visible"/>
                                      </p:to>
                                    </p:set>
                                    <p:animEffect transition="in" filter="dissolve">
                                      <p:cBhvr>
                                        <p:cTn id="51" dur="500"/>
                                        <p:tgtEl>
                                          <p:spTgt spid="1034"/>
                                        </p:tgtEl>
                                      </p:cBhvr>
                                    </p:animEffect>
                                  </p:childTnLst>
                                </p:cTn>
                              </p:par>
                              <p:par>
                                <p:cTn id="52" presetID="9" presetClass="entr" presetSubtype="0" fill="hold"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dissolve">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6" name="TextBox 6"/>
          <p:cNvSpPr txBox="1"/>
          <p:nvPr/>
        </p:nvSpPr>
        <p:spPr>
          <a:xfrm>
            <a:off x="6647702" y="3719324"/>
            <a:ext cx="11411698" cy="4118050"/>
          </a:xfrm>
          <a:prstGeom prst="rect">
            <a:avLst/>
          </a:prstGeom>
        </p:spPr>
        <p:txBody>
          <a:bodyPr wrap="square" lIns="0" tIns="0" rIns="0" bIns="0" rtlCol="0" anchor="t">
            <a:spAutoFit/>
          </a:bodyPr>
          <a:lstStyle/>
          <a:p>
            <a:pPr marL="0" lvl="0" indent="0" algn="ctr">
              <a:lnSpc>
                <a:spcPts val="16817"/>
              </a:lnSpc>
              <a:spcBef>
                <a:spcPct val="0"/>
              </a:spcBef>
            </a:pPr>
            <a:r>
              <a:rPr lang="en-US" sz="12700" b="1">
                <a:solidFill>
                  <a:srgbClr val="2BF6FF"/>
                </a:solidFill>
                <a:latin typeface="Big Shoulders Display Bold"/>
                <a:ea typeface="Big Shoulders Display Bold"/>
                <a:cs typeface="Big Shoulders Display Bold"/>
                <a:sym typeface="Big Shoulders Display Bold"/>
              </a:rPr>
              <a:t>Consumer Insights/ Positioning</a:t>
            </a:r>
          </a:p>
        </p:txBody>
      </p:sp>
      <p:sp>
        <p:nvSpPr>
          <p:cNvPr id="9" name="TextBox 9"/>
          <p:cNvSpPr txBox="1"/>
          <p:nvPr/>
        </p:nvSpPr>
        <p:spPr>
          <a:xfrm>
            <a:off x="7812376" y="1589135"/>
            <a:ext cx="8229600" cy="2257028"/>
          </a:xfrm>
          <a:prstGeom prst="rect">
            <a:avLst/>
          </a:prstGeom>
        </p:spPr>
        <p:txBody>
          <a:bodyPr lIns="0" tIns="0" rIns="0" bIns="0" rtlCol="0" anchor="t">
            <a:spAutoFit/>
          </a:bodyPr>
          <a:lstStyle/>
          <a:p>
            <a:pPr marL="0" lvl="0" indent="0" algn="ctr">
              <a:lnSpc>
                <a:spcPts val="17599"/>
              </a:lnSpc>
              <a:spcBef>
                <a:spcPct val="0"/>
              </a:spcBef>
            </a:pPr>
            <a:r>
              <a:rPr lang="en-US" sz="15999">
                <a:solidFill>
                  <a:srgbClr val="E62FA7"/>
                </a:solidFill>
                <a:latin typeface="Neoneon"/>
                <a:ea typeface="Neoneon"/>
                <a:cs typeface="Neoneon"/>
                <a:sym typeface="Neoneon"/>
              </a:rPr>
              <a:t>3</a:t>
            </a:r>
          </a:p>
        </p:txBody>
      </p:sp>
      <p:pic>
        <p:nvPicPr>
          <p:cNvPr id="10" name="Picture 8" descr="golf color neon line icon 27261407 PNG">
            <a:extLst>
              <a:ext uri="{FF2B5EF4-FFF2-40B4-BE49-F238E27FC236}">
                <a16:creationId xmlns:a16="http://schemas.microsoft.com/office/drawing/2014/main" id="{3EC32A23-24C7-9F76-BD2A-E62C96C406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858" y="2503926"/>
            <a:ext cx="6169694" cy="6169694"/>
          </a:xfrm>
          <a:prstGeom prst="rect">
            <a:avLst/>
          </a:prstGeom>
          <a:noFill/>
          <a:extLst>
            <a:ext uri="{909E8E84-426E-40DD-AFC4-6F175D3DCCD1}">
              <a14:hiddenFill xmlns:a14="http://schemas.microsoft.com/office/drawing/2010/main">
                <a:solidFill>
                  <a:srgbClr val="FFFFFF"/>
                </a:solidFill>
              </a14:hiddenFill>
            </a:ext>
          </a:extLst>
        </p:spPr>
      </p:pic>
      <p:sp>
        <p:nvSpPr>
          <p:cNvPr id="11" name="Freeform 6">
            <a:extLst>
              <a:ext uri="{FF2B5EF4-FFF2-40B4-BE49-F238E27FC236}">
                <a16:creationId xmlns:a16="http://schemas.microsoft.com/office/drawing/2014/main" id="{384AB61F-6BC8-EB85-A2D4-FE6770916303}"/>
              </a:ext>
            </a:extLst>
          </p:cNvPr>
          <p:cNvSpPr/>
          <p:nvPr/>
        </p:nvSpPr>
        <p:spPr>
          <a:xfrm>
            <a:off x="15461523" y="902899"/>
            <a:ext cx="1797777" cy="2130699"/>
          </a:xfrm>
          <a:custGeom>
            <a:avLst/>
            <a:gdLst/>
            <a:ahLst/>
            <a:cxnLst/>
            <a:rect l="l" t="t" r="r" b="b"/>
            <a:pathLst>
              <a:path w="1797777" h="2130699">
                <a:moveTo>
                  <a:pt x="0" y="0"/>
                </a:moveTo>
                <a:lnTo>
                  <a:pt x="1797777" y="0"/>
                </a:lnTo>
                <a:lnTo>
                  <a:pt x="1797777" y="2130699"/>
                </a:lnTo>
                <a:lnTo>
                  <a:pt x="0" y="2130699"/>
                </a:lnTo>
                <a:lnTo>
                  <a:pt x="0" y="0"/>
                </a:lnTo>
                <a:close/>
              </a:path>
            </a:pathLst>
          </a:custGeom>
          <a:blipFill>
            <a:blip r:embed="rId4"/>
            <a:stretch>
              <a:fillRect/>
            </a:stretch>
          </a:blipFill>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9" name="TextBox 8">
            <a:extLst>
              <a:ext uri="{FF2B5EF4-FFF2-40B4-BE49-F238E27FC236}">
                <a16:creationId xmlns:a16="http://schemas.microsoft.com/office/drawing/2014/main" id="{3B459A45-7BC9-79F1-3D4E-E4429D25AEA1}"/>
              </a:ext>
            </a:extLst>
          </p:cNvPr>
          <p:cNvSpPr txBox="1"/>
          <p:nvPr/>
        </p:nvSpPr>
        <p:spPr>
          <a:xfrm>
            <a:off x="3718163" y="59302"/>
            <a:ext cx="10851674" cy="2477217"/>
          </a:xfrm>
          <a:prstGeom prst="rect">
            <a:avLst/>
          </a:prstGeom>
        </p:spPr>
        <p:txBody>
          <a:bodyPr wrap="square" lIns="0" tIns="0" rIns="0" bIns="0" rtlCol="0" anchor="t">
            <a:spAutoFit/>
          </a:bodyPr>
          <a:lstStyle/>
          <a:p>
            <a:pPr marL="0" lvl="0" indent="0" algn="l">
              <a:lnSpc>
                <a:spcPts val="20021"/>
              </a:lnSpc>
              <a:spcBef>
                <a:spcPct val="0"/>
              </a:spcBef>
            </a:pPr>
            <a:r>
              <a:rPr lang="en-US" sz="15200">
                <a:solidFill>
                  <a:srgbClr val="CFFF00"/>
                </a:solidFill>
                <a:latin typeface="Yellowtail"/>
                <a:ea typeface="Yellowtail"/>
                <a:cs typeface="Yellowtail"/>
                <a:sym typeface="Yellowtail"/>
              </a:rPr>
              <a:t>Target Audience</a:t>
            </a:r>
          </a:p>
        </p:txBody>
      </p:sp>
      <p:pic>
        <p:nvPicPr>
          <p:cNvPr id="1026" name="Picture 2" descr="Nightlife people having fun in bars and clubs | Free Photo">
            <a:extLst>
              <a:ext uri="{FF2B5EF4-FFF2-40B4-BE49-F238E27FC236}">
                <a16:creationId xmlns:a16="http://schemas.microsoft.com/office/drawing/2014/main" id="{8C369040-9D66-464E-CA42-A8402981F2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659032"/>
            <a:ext cx="6400800" cy="36634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ree Family Arcade Fun Image | Download at StockCake">
            <a:extLst>
              <a:ext uri="{FF2B5EF4-FFF2-40B4-BE49-F238E27FC236}">
                <a16:creationId xmlns:a16="http://schemas.microsoft.com/office/drawing/2014/main" id="{92F9A8CD-3DBD-559F-DB60-82C225E20B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6322475"/>
            <a:ext cx="6400800" cy="358726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DB2B736-29AF-C8F5-D2B0-91BC8B51260B}"/>
              </a:ext>
            </a:extLst>
          </p:cNvPr>
          <p:cNvSpPr txBox="1"/>
          <p:nvPr/>
        </p:nvSpPr>
        <p:spPr>
          <a:xfrm>
            <a:off x="7137918" y="2659032"/>
            <a:ext cx="3317358" cy="1557079"/>
          </a:xfrm>
          <a:custGeom>
            <a:avLst/>
            <a:gdLst>
              <a:gd name="csX0" fmla="*/ 0 w 3317358"/>
              <a:gd name="csY0" fmla="*/ 0 h 1557079"/>
              <a:gd name="csX1" fmla="*/ 486546 w 3317358"/>
              <a:gd name="csY1" fmla="*/ 0 h 1557079"/>
              <a:gd name="csX2" fmla="*/ 973092 w 3317358"/>
              <a:gd name="csY2" fmla="*/ 0 h 1557079"/>
              <a:gd name="csX3" fmla="*/ 1559158 w 3317358"/>
              <a:gd name="csY3" fmla="*/ 0 h 1557079"/>
              <a:gd name="csX4" fmla="*/ 2045704 w 3317358"/>
              <a:gd name="csY4" fmla="*/ 0 h 1557079"/>
              <a:gd name="csX5" fmla="*/ 2499076 w 3317358"/>
              <a:gd name="csY5" fmla="*/ 0 h 1557079"/>
              <a:gd name="csX6" fmla="*/ 3317358 w 3317358"/>
              <a:gd name="csY6" fmla="*/ 0 h 1557079"/>
              <a:gd name="csX7" fmla="*/ 3317358 w 3317358"/>
              <a:gd name="csY7" fmla="*/ 503456 h 1557079"/>
              <a:gd name="csX8" fmla="*/ 3317358 w 3317358"/>
              <a:gd name="csY8" fmla="*/ 1038053 h 1557079"/>
              <a:gd name="csX9" fmla="*/ 3317358 w 3317358"/>
              <a:gd name="csY9" fmla="*/ 1557079 h 1557079"/>
              <a:gd name="csX10" fmla="*/ 2797639 w 3317358"/>
              <a:gd name="csY10" fmla="*/ 1557079 h 1557079"/>
              <a:gd name="csX11" fmla="*/ 2178398 w 3317358"/>
              <a:gd name="csY11" fmla="*/ 1557079 h 1557079"/>
              <a:gd name="csX12" fmla="*/ 1691853 w 3317358"/>
              <a:gd name="csY12" fmla="*/ 1557079 h 1557079"/>
              <a:gd name="csX13" fmla="*/ 1105786 w 3317358"/>
              <a:gd name="csY13" fmla="*/ 1557079 h 1557079"/>
              <a:gd name="csX14" fmla="*/ 486546 w 3317358"/>
              <a:gd name="csY14" fmla="*/ 1557079 h 1557079"/>
              <a:gd name="csX15" fmla="*/ 0 w 3317358"/>
              <a:gd name="csY15" fmla="*/ 1557079 h 1557079"/>
              <a:gd name="csX16" fmla="*/ 0 w 3317358"/>
              <a:gd name="csY16" fmla="*/ 1084765 h 1557079"/>
              <a:gd name="csX17" fmla="*/ 0 w 3317358"/>
              <a:gd name="csY17" fmla="*/ 581309 h 1557079"/>
              <a:gd name="csX18" fmla="*/ 0 w 3317358"/>
              <a:gd name="csY18" fmla="*/ 0 h 15570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17358" h="1557079" fill="none" extrusionOk="0">
                <a:moveTo>
                  <a:pt x="0" y="0"/>
                </a:moveTo>
                <a:cubicBezTo>
                  <a:pt x="166429" y="-14711"/>
                  <a:pt x="302140" y="77"/>
                  <a:pt x="486546" y="0"/>
                </a:cubicBezTo>
                <a:cubicBezTo>
                  <a:pt x="670952" y="-77"/>
                  <a:pt x="789603" y="36080"/>
                  <a:pt x="973092" y="0"/>
                </a:cubicBezTo>
                <a:cubicBezTo>
                  <a:pt x="1156581" y="-36080"/>
                  <a:pt x="1308841" y="47700"/>
                  <a:pt x="1559158" y="0"/>
                </a:cubicBezTo>
                <a:cubicBezTo>
                  <a:pt x="1809475" y="-47700"/>
                  <a:pt x="1941056" y="5966"/>
                  <a:pt x="2045704" y="0"/>
                </a:cubicBezTo>
                <a:cubicBezTo>
                  <a:pt x="2150352" y="-5966"/>
                  <a:pt x="2366519" y="38036"/>
                  <a:pt x="2499076" y="0"/>
                </a:cubicBezTo>
                <a:cubicBezTo>
                  <a:pt x="2631633" y="-38036"/>
                  <a:pt x="3023593" y="78408"/>
                  <a:pt x="3317358" y="0"/>
                </a:cubicBezTo>
                <a:cubicBezTo>
                  <a:pt x="3366072" y="110558"/>
                  <a:pt x="3258513" y="350979"/>
                  <a:pt x="3317358" y="503456"/>
                </a:cubicBezTo>
                <a:cubicBezTo>
                  <a:pt x="3376203" y="655933"/>
                  <a:pt x="3266694" y="931082"/>
                  <a:pt x="3317358" y="1038053"/>
                </a:cubicBezTo>
                <a:cubicBezTo>
                  <a:pt x="3368022" y="1145024"/>
                  <a:pt x="3315794" y="1421721"/>
                  <a:pt x="3317358" y="1557079"/>
                </a:cubicBezTo>
                <a:cubicBezTo>
                  <a:pt x="3115173" y="1592187"/>
                  <a:pt x="3055083" y="1540112"/>
                  <a:pt x="2797639" y="1557079"/>
                </a:cubicBezTo>
                <a:cubicBezTo>
                  <a:pt x="2540195" y="1574046"/>
                  <a:pt x="2335910" y="1540045"/>
                  <a:pt x="2178398" y="1557079"/>
                </a:cubicBezTo>
                <a:cubicBezTo>
                  <a:pt x="2020886" y="1574113"/>
                  <a:pt x="1875389" y="1518397"/>
                  <a:pt x="1691853" y="1557079"/>
                </a:cubicBezTo>
                <a:cubicBezTo>
                  <a:pt x="1508317" y="1595761"/>
                  <a:pt x="1381388" y="1489110"/>
                  <a:pt x="1105786" y="1557079"/>
                </a:cubicBezTo>
                <a:cubicBezTo>
                  <a:pt x="830184" y="1625048"/>
                  <a:pt x="649145" y="1546933"/>
                  <a:pt x="486546" y="1557079"/>
                </a:cubicBezTo>
                <a:cubicBezTo>
                  <a:pt x="323947" y="1567225"/>
                  <a:pt x="190767" y="1526797"/>
                  <a:pt x="0" y="1557079"/>
                </a:cubicBezTo>
                <a:cubicBezTo>
                  <a:pt x="-26808" y="1346446"/>
                  <a:pt x="27558" y="1312426"/>
                  <a:pt x="0" y="1084765"/>
                </a:cubicBezTo>
                <a:cubicBezTo>
                  <a:pt x="-27558" y="857104"/>
                  <a:pt x="9144" y="696779"/>
                  <a:pt x="0" y="581309"/>
                </a:cubicBezTo>
                <a:cubicBezTo>
                  <a:pt x="-9144" y="465839"/>
                  <a:pt x="60778" y="194406"/>
                  <a:pt x="0" y="0"/>
                </a:cubicBezTo>
                <a:close/>
              </a:path>
              <a:path w="3317358" h="1557079" stroke="0" extrusionOk="0">
                <a:moveTo>
                  <a:pt x="0" y="0"/>
                </a:moveTo>
                <a:cubicBezTo>
                  <a:pt x="215834" y="-31568"/>
                  <a:pt x="432283" y="42398"/>
                  <a:pt x="586067" y="0"/>
                </a:cubicBezTo>
                <a:cubicBezTo>
                  <a:pt x="739851" y="-42398"/>
                  <a:pt x="961909" y="30502"/>
                  <a:pt x="1138960" y="0"/>
                </a:cubicBezTo>
                <a:cubicBezTo>
                  <a:pt x="1316011" y="-30502"/>
                  <a:pt x="1491994" y="36308"/>
                  <a:pt x="1758200" y="0"/>
                </a:cubicBezTo>
                <a:cubicBezTo>
                  <a:pt x="2024406" y="-36308"/>
                  <a:pt x="2123876" y="16886"/>
                  <a:pt x="2344266" y="0"/>
                </a:cubicBezTo>
                <a:cubicBezTo>
                  <a:pt x="2564656" y="-16886"/>
                  <a:pt x="3099120" y="22750"/>
                  <a:pt x="3317358" y="0"/>
                </a:cubicBezTo>
                <a:cubicBezTo>
                  <a:pt x="3379954" y="112238"/>
                  <a:pt x="3294382" y="403024"/>
                  <a:pt x="3317358" y="534597"/>
                </a:cubicBezTo>
                <a:cubicBezTo>
                  <a:pt x="3340334" y="666170"/>
                  <a:pt x="3279686" y="911792"/>
                  <a:pt x="3317358" y="1053623"/>
                </a:cubicBezTo>
                <a:cubicBezTo>
                  <a:pt x="3355030" y="1195454"/>
                  <a:pt x="3276708" y="1386894"/>
                  <a:pt x="3317358" y="1557079"/>
                </a:cubicBezTo>
                <a:cubicBezTo>
                  <a:pt x="3137959" y="1614637"/>
                  <a:pt x="3066430" y="1534891"/>
                  <a:pt x="2830812" y="1557079"/>
                </a:cubicBezTo>
                <a:cubicBezTo>
                  <a:pt x="2595194" y="1579267"/>
                  <a:pt x="2577980" y="1537563"/>
                  <a:pt x="2377440" y="1557079"/>
                </a:cubicBezTo>
                <a:cubicBezTo>
                  <a:pt x="2176900" y="1576595"/>
                  <a:pt x="2056030" y="1530723"/>
                  <a:pt x="1791373" y="1557079"/>
                </a:cubicBezTo>
                <a:cubicBezTo>
                  <a:pt x="1526716" y="1583435"/>
                  <a:pt x="1339400" y="1554080"/>
                  <a:pt x="1172133" y="1557079"/>
                </a:cubicBezTo>
                <a:cubicBezTo>
                  <a:pt x="1004866" y="1560078"/>
                  <a:pt x="804343" y="1549013"/>
                  <a:pt x="685587" y="1557079"/>
                </a:cubicBezTo>
                <a:cubicBezTo>
                  <a:pt x="566831" y="1565145"/>
                  <a:pt x="172693" y="1538242"/>
                  <a:pt x="0" y="1557079"/>
                </a:cubicBezTo>
                <a:cubicBezTo>
                  <a:pt x="-53959" y="1380657"/>
                  <a:pt x="10091" y="1238525"/>
                  <a:pt x="0" y="1006911"/>
                </a:cubicBezTo>
                <a:cubicBezTo>
                  <a:pt x="-10091" y="775297"/>
                  <a:pt x="14286" y="744043"/>
                  <a:pt x="0" y="519026"/>
                </a:cubicBezTo>
                <a:cubicBezTo>
                  <a:pt x="-14286" y="294009"/>
                  <a:pt x="50649" y="209637"/>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endParaRPr lang="en-US" sz="32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200" b="1">
                <a:solidFill>
                  <a:srgbClr val="2BF6FF"/>
                </a:solidFill>
                <a:latin typeface="Big Shoulders Display Bold"/>
                <a:ea typeface="Big Shoulders Display Bold"/>
                <a:cs typeface="Big Shoulders Display Bold"/>
                <a:sym typeface="Big Shoulders Display Bold"/>
              </a:rPr>
              <a:t>18 to 30-year-olds</a:t>
            </a:r>
          </a:p>
        </p:txBody>
      </p:sp>
      <p:sp>
        <p:nvSpPr>
          <p:cNvPr id="11" name="TextBox 10">
            <a:extLst>
              <a:ext uri="{FF2B5EF4-FFF2-40B4-BE49-F238E27FC236}">
                <a16:creationId xmlns:a16="http://schemas.microsoft.com/office/drawing/2014/main" id="{C06ED2C0-51FB-0DD3-6D80-95A8593FDEA2}"/>
              </a:ext>
            </a:extLst>
          </p:cNvPr>
          <p:cNvSpPr txBox="1"/>
          <p:nvPr/>
        </p:nvSpPr>
        <p:spPr>
          <a:xfrm>
            <a:off x="10792733" y="2809572"/>
            <a:ext cx="3317358" cy="2333928"/>
          </a:xfrm>
          <a:custGeom>
            <a:avLst/>
            <a:gdLst>
              <a:gd name="csX0" fmla="*/ 0 w 3317358"/>
              <a:gd name="csY0" fmla="*/ 0 h 2333928"/>
              <a:gd name="csX1" fmla="*/ 552893 w 3317358"/>
              <a:gd name="csY1" fmla="*/ 0 h 2333928"/>
              <a:gd name="csX2" fmla="*/ 1039439 w 3317358"/>
              <a:gd name="csY2" fmla="*/ 0 h 2333928"/>
              <a:gd name="csX3" fmla="*/ 1492811 w 3317358"/>
              <a:gd name="csY3" fmla="*/ 0 h 2333928"/>
              <a:gd name="csX4" fmla="*/ 2045704 w 3317358"/>
              <a:gd name="csY4" fmla="*/ 0 h 2333928"/>
              <a:gd name="csX5" fmla="*/ 2565424 w 3317358"/>
              <a:gd name="csY5" fmla="*/ 0 h 2333928"/>
              <a:gd name="csX6" fmla="*/ 3317358 w 3317358"/>
              <a:gd name="csY6" fmla="*/ 0 h 2333928"/>
              <a:gd name="csX7" fmla="*/ 3317358 w 3317358"/>
              <a:gd name="csY7" fmla="*/ 536803 h 2333928"/>
              <a:gd name="csX8" fmla="*/ 3317358 w 3317358"/>
              <a:gd name="csY8" fmla="*/ 1096946 h 2333928"/>
              <a:gd name="csX9" fmla="*/ 3317358 w 3317358"/>
              <a:gd name="csY9" fmla="*/ 1610410 h 2333928"/>
              <a:gd name="csX10" fmla="*/ 3317358 w 3317358"/>
              <a:gd name="csY10" fmla="*/ 2333928 h 2333928"/>
              <a:gd name="csX11" fmla="*/ 2830812 w 3317358"/>
              <a:gd name="csY11" fmla="*/ 2333928 h 2333928"/>
              <a:gd name="csX12" fmla="*/ 2211572 w 3317358"/>
              <a:gd name="csY12" fmla="*/ 2333928 h 2333928"/>
              <a:gd name="csX13" fmla="*/ 1658679 w 3317358"/>
              <a:gd name="csY13" fmla="*/ 2333928 h 2333928"/>
              <a:gd name="csX14" fmla="*/ 1205307 w 3317358"/>
              <a:gd name="csY14" fmla="*/ 2333928 h 2333928"/>
              <a:gd name="csX15" fmla="*/ 619240 w 3317358"/>
              <a:gd name="csY15" fmla="*/ 2333928 h 2333928"/>
              <a:gd name="csX16" fmla="*/ 0 w 3317358"/>
              <a:gd name="csY16" fmla="*/ 2333928 h 2333928"/>
              <a:gd name="csX17" fmla="*/ 0 w 3317358"/>
              <a:gd name="csY17" fmla="*/ 1773785 h 2333928"/>
              <a:gd name="csX18" fmla="*/ 0 w 3317358"/>
              <a:gd name="csY18" fmla="*/ 1190303 h 2333928"/>
              <a:gd name="csX19" fmla="*/ 0 w 3317358"/>
              <a:gd name="csY19" fmla="*/ 676839 h 2333928"/>
              <a:gd name="csX20" fmla="*/ 0 w 3317358"/>
              <a:gd name="csY20" fmla="*/ 0 h 2333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317358" h="2333928" fill="none" extrusionOk="0">
                <a:moveTo>
                  <a:pt x="0" y="0"/>
                </a:moveTo>
                <a:cubicBezTo>
                  <a:pt x="139203" y="-543"/>
                  <a:pt x="402550" y="32609"/>
                  <a:pt x="552893" y="0"/>
                </a:cubicBezTo>
                <a:cubicBezTo>
                  <a:pt x="703236" y="-32609"/>
                  <a:pt x="934791" y="5966"/>
                  <a:pt x="1039439" y="0"/>
                </a:cubicBezTo>
                <a:cubicBezTo>
                  <a:pt x="1144087" y="-5966"/>
                  <a:pt x="1360254" y="38036"/>
                  <a:pt x="1492811" y="0"/>
                </a:cubicBezTo>
                <a:cubicBezTo>
                  <a:pt x="1625368" y="-38036"/>
                  <a:pt x="1876342" y="13867"/>
                  <a:pt x="2045704" y="0"/>
                </a:cubicBezTo>
                <a:cubicBezTo>
                  <a:pt x="2215066" y="-13867"/>
                  <a:pt x="2348738" y="3670"/>
                  <a:pt x="2565424" y="0"/>
                </a:cubicBezTo>
                <a:cubicBezTo>
                  <a:pt x="2782110" y="-3670"/>
                  <a:pt x="3021187" y="52882"/>
                  <a:pt x="3317358" y="0"/>
                </a:cubicBezTo>
                <a:cubicBezTo>
                  <a:pt x="3353764" y="159529"/>
                  <a:pt x="3299594" y="313495"/>
                  <a:pt x="3317358" y="536803"/>
                </a:cubicBezTo>
                <a:cubicBezTo>
                  <a:pt x="3335122" y="760111"/>
                  <a:pt x="3263080" y="917652"/>
                  <a:pt x="3317358" y="1096946"/>
                </a:cubicBezTo>
                <a:cubicBezTo>
                  <a:pt x="3371636" y="1276240"/>
                  <a:pt x="3266387" y="1448967"/>
                  <a:pt x="3317358" y="1610410"/>
                </a:cubicBezTo>
                <a:cubicBezTo>
                  <a:pt x="3368329" y="1771853"/>
                  <a:pt x="3302773" y="2037360"/>
                  <a:pt x="3317358" y="2333928"/>
                </a:cubicBezTo>
                <a:cubicBezTo>
                  <a:pt x="3095044" y="2371233"/>
                  <a:pt x="2965142" y="2312562"/>
                  <a:pt x="2830812" y="2333928"/>
                </a:cubicBezTo>
                <a:cubicBezTo>
                  <a:pt x="2696482" y="2355294"/>
                  <a:pt x="2374171" y="2323782"/>
                  <a:pt x="2211572" y="2333928"/>
                </a:cubicBezTo>
                <a:cubicBezTo>
                  <a:pt x="2048973" y="2344074"/>
                  <a:pt x="1893653" y="2295306"/>
                  <a:pt x="1658679" y="2333928"/>
                </a:cubicBezTo>
                <a:cubicBezTo>
                  <a:pt x="1423705" y="2372550"/>
                  <a:pt x="1334571" y="2291026"/>
                  <a:pt x="1205307" y="2333928"/>
                </a:cubicBezTo>
                <a:cubicBezTo>
                  <a:pt x="1076043" y="2376830"/>
                  <a:pt x="816394" y="2324585"/>
                  <a:pt x="619240" y="2333928"/>
                </a:cubicBezTo>
                <a:cubicBezTo>
                  <a:pt x="422086" y="2343271"/>
                  <a:pt x="193785" y="2315829"/>
                  <a:pt x="0" y="2333928"/>
                </a:cubicBezTo>
                <a:cubicBezTo>
                  <a:pt x="-27786" y="2123924"/>
                  <a:pt x="21391" y="1891534"/>
                  <a:pt x="0" y="1773785"/>
                </a:cubicBezTo>
                <a:cubicBezTo>
                  <a:pt x="-21391" y="1656036"/>
                  <a:pt x="25418" y="1466637"/>
                  <a:pt x="0" y="1190303"/>
                </a:cubicBezTo>
                <a:cubicBezTo>
                  <a:pt x="-25418" y="913969"/>
                  <a:pt x="52256" y="856088"/>
                  <a:pt x="0" y="676839"/>
                </a:cubicBezTo>
                <a:cubicBezTo>
                  <a:pt x="-52256" y="497590"/>
                  <a:pt x="30684" y="143965"/>
                  <a:pt x="0" y="0"/>
                </a:cubicBezTo>
                <a:close/>
              </a:path>
              <a:path w="3317358" h="2333928" stroke="0" extrusionOk="0">
                <a:moveTo>
                  <a:pt x="0" y="0"/>
                </a:moveTo>
                <a:cubicBezTo>
                  <a:pt x="215834" y="-31568"/>
                  <a:pt x="432283" y="42398"/>
                  <a:pt x="586067" y="0"/>
                </a:cubicBezTo>
                <a:cubicBezTo>
                  <a:pt x="739851" y="-42398"/>
                  <a:pt x="961909" y="30502"/>
                  <a:pt x="1138960" y="0"/>
                </a:cubicBezTo>
                <a:cubicBezTo>
                  <a:pt x="1316011" y="-30502"/>
                  <a:pt x="1491994" y="36308"/>
                  <a:pt x="1758200" y="0"/>
                </a:cubicBezTo>
                <a:cubicBezTo>
                  <a:pt x="2024406" y="-36308"/>
                  <a:pt x="2123876" y="16886"/>
                  <a:pt x="2344266" y="0"/>
                </a:cubicBezTo>
                <a:cubicBezTo>
                  <a:pt x="2564656" y="-16886"/>
                  <a:pt x="3099120" y="22750"/>
                  <a:pt x="3317358" y="0"/>
                </a:cubicBezTo>
                <a:cubicBezTo>
                  <a:pt x="3385693" y="198937"/>
                  <a:pt x="3276905" y="317217"/>
                  <a:pt x="3317358" y="606821"/>
                </a:cubicBezTo>
                <a:cubicBezTo>
                  <a:pt x="3357811" y="896425"/>
                  <a:pt x="3273661" y="899477"/>
                  <a:pt x="3317358" y="1190303"/>
                </a:cubicBezTo>
                <a:cubicBezTo>
                  <a:pt x="3361055" y="1481129"/>
                  <a:pt x="3293936" y="1468916"/>
                  <a:pt x="3317358" y="1703767"/>
                </a:cubicBezTo>
                <a:cubicBezTo>
                  <a:pt x="3340780" y="1938618"/>
                  <a:pt x="3285886" y="2026055"/>
                  <a:pt x="3317358" y="2333928"/>
                </a:cubicBezTo>
                <a:cubicBezTo>
                  <a:pt x="3132738" y="2389217"/>
                  <a:pt x="3001763" y="2308924"/>
                  <a:pt x="2830812" y="2333928"/>
                </a:cubicBezTo>
                <a:cubicBezTo>
                  <a:pt x="2659861" y="2358932"/>
                  <a:pt x="2504285" y="2303173"/>
                  <a:pt x="2244746" y="2333928"/>
                </a:cubicBezTo>
                <a:cubicBezTo>
                  <a:pt x="1985207" y="2364683"/>
                  <a:pt x="1796005" y="2261266"/>
                  <a:pt x="1625505" y="2333928"/>
                </a:cubicBezTo>
                <a:cubicBezTo>
                  <a:pt x="1455005" y="2406590"/>
                  <a:pt x="1250991" y="2317352"/>
                  <a:pt x="1138960" y="2333928"/>
                </a:cubicBezTo>
                <a:cubicBezTo>
                  <a:pt x="1026929" y="2350504"/>
                  <a:pt x="823120" y="2288812"/>
                  <a:pt x="652414" y="2333928"/>
                </a:cubicBezTo>
                <a:cubicBezTo>
                  <a:pt x="481708" y="2379044"/>
                  <a:pt x="232680" y="2274161"/>
                  <a:pt x="0" y="2333928"/>
                </a:cubicBezTo>
                <a:cubicBezTo>
                  <a:pt x="-62321" y="2068346"/>
                  <a:pt x="8027" y="1946387"/>
                  <a:pt x="0" y="1773785"/>
                </a:cubicBezTo>
                <a:cubicBezTo>
                  <a:pt x="-8027" y="1601183"/>
                  <a:pt x="11945" y="1407434"/>
                  <a:pt x="0" y="1213643"/>
                </a:cubicBezTo>
                <a:cubicBezTo>
                  <a:pt x="-11945" y="1019852"/>
                  <a:pt x="32770" y="887195"/>
                  <a:pt x="0" y="676839"/>
                </a:cubicBezTo>
                <a:cubicBezTo>
                  <a:pt x="-32770" y="466483"/>
                  <a:pt x="37838" y="287095"/>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endParaRPr lang="en-US" sz="32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200" b="1">
                <a:solidFill>
                  <a:srgbClr val="2BF6FF"/>
                </a:solidFill>
                <a:latin typeface="Big Shoulders Display Bold"/>
                <a:ea typeface="Big Shoulders Display Bold"/>
                <a:cs typeface="Big Shoulders Display Bold"/>
                <a:sym typeface="Big Shoulders Display Bold"/>
              </a:rPr>
              <a:t>Groups of friends seeking an interactive activity</a:t>
            </a:r>
          </a:p>
        </p:txBody>
      </p:sp>
      <p:sp>
        <p:nvSpPr>
          <p:cNvPr id="12" name="TextBox 11">
            <a:extLst>
              <a:ext uri="{FF2B5EF4-FFF2-40B4-BE49-F238E27FC236}">
                <a16:creationId xmlns:a16="http://schemas.microsoft.com/office/drawing/2014/main" id="{133572B0-85DF-78AA-EA9D-60FEE8AD47B3}"/>
              </a:ext>
            </a:extLst>
          </p:cNvPr>
          <p:cNvSpPr txBox="1"/>
          <p:nvPr/>
        </p:nvSpPr>
        <p:spPr>
          <a:xfrm>
            <a:off x="7137918" y="4366355"/>
            <a:ext cx="3317358" cy="1833311"/>
          </a:xfrm>
          <a:custGeom>
            <a:avLst/>
            <a:gdLst>
              <a:gd name="csX0" fmla="*/ 0 w 3317358"/>
              <a:gd name="csY0" fmla="*/ 0 h 1833311"/>
              <a:gd name="csX1" fmla="*/ 552893 w 3317358"/>
              <a:gd name="csY1" fmla="*/ 0 h 1833311"/>
              <a:gd name="csX2" fmla="*/ 1039439 w 3317358"/>
              <a:gd name="csY2" fmla="*/ 0 h 1833311"/>
              <a:gd name="csX3" fmla="*/ 1492811 w 3317358"/>
              <a:gd name="csY3" fmla="*/ 0 h 1833311"/>
              <a:gd name="csX4" fmla="*/ 2045704 w 3317358"/>
              <a:gd name="csY4" fmla="*/ 0 h 1833311"/>
              <a:gd name="csX5" fmla="*/ 2565424 w 3317358"/>
              <a:gd name="csY5" fmla="*/ 0 h 1833311"/>
              <a:gd name="csX6" fmla="*/ 3317358 w 3317358"/>
              <a:gd name="csY6" fmla="*/ 0 h 1833311"/>
              <a:gd name="csX7" fmla="*/ 3317358 w 3317358"/>
              <a:gd name="csY7" fmla="*/ 421662 h 1833311"/>
              <a:gd name="csX8" fmla="*/ 3317358 w 3317358"/>
              <a:gd name="csY8" fmla="*/ 861656 h 1833311"/>
              <a:gd name="csX9" fmla="*/ 3317358 w 3317358"/>
              <a:gd name="csY9" fmla="*/ 1264985 h 1833311"/>
              <a:gd name="csX10" fmla="*/ 3317358 w 3317358"/>
              <a:gd name="csY10" fmla="*/ 1833311 h 1833311"/>
              <a:gd name="csX11" fmla="*/ 2830812 w 3317358"/>
              <a:gd name="csY11" fmla="*/ 1833311 h 1833311"/>
              <a:gd name="csX12" fmla="*/ 2211572 w 3317358"/>
              <a:gd name="csY12" fmla="*/ 1833311 h 1833311"/>
              <a:gd name="csX13" fmla="*/ 1658679 w 3317358"/>
              <a:gd name="csY13" fmla="*/ 1833311 h 1833311"/>
              <a:gd name="csX14" fmla="*/ 1205307 w 3317358"/>
              <a:gd name="csY14" fmla="*/ 1833311 h 1833311"/>
              <a:gd name="csX15" fmla="*/ 619240 w 3317358"/>
              <a:gd name="csY15" fmla="*/ 1833311 h 1833311"/>
              <a:gd name="csX16" fmla="*/ 0 w 3317358"/>
              <a:gd name="csY16" fmla="*/ 1833311 h 1833311"/>
              <a:gd name="csX17" fmla="*/ 0 w 3317358"/>
              <a:gd name="csY17" fmla="*/ 1393316 h 1833311"/>
              <a:gd name="csX18" fmla="*/ 0 w 3317358"/>
              <a:gd name="csY18" fmla="*/ 934989 h 1833311"/>
              <a:gd name="csX19" fmla="*/ 0 w 3317358"/>
              <a:gd name="csY19" fmla="*/ 531660 h 1833311"/>
              <a:gd name="csX20" fmla="*/ 0 w 3317358"/>
              <a:gd name="csY20" fmla="*/ 0 h 1833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317358" h="1833311" fill="none" extrusionOk="0">
                <a:moveTo>
                  <a:pt x="0" y="0"/>
                </a:moveTo>
                <a:cubicBezTo>
                  <a:pt x="139203" y="-543"/>
                  <a:pt x="402550" y="32609"/>
                  <a:pt x="552893" y="0"/>
                </a:cubicBezTo>
                <a:cubicBezTo>
                  <a:pt x="703236" y="-32609"/>
                  <a:pt x="934791" y="5966"/>
                  <a:pt x="1039439" y="0"/>
                </a:cubicBezTo>
                <a:cubicBezTo>
                  <a:pt x="1144087" y="-5966"/>
                  <a:pt x="1360254" y="38036"/>
                  <a:pt x="1492811" y="0"/>
                </a:cubicBezTo>
                <a:cubicBezTo>
                  <a:pt x="1625368" y="-38036"/>
                  <a:pt x="1876342" y="13867"/>
                  <a:pt x="2045704" y="0"/>
                </a:cubicBezTo>
                <a:cubicBezTo>
                  <a:pt x="2215066" y="-13867"/>
                  <a:pt x="2348738" y="3670"/>
                  <a:pt x="2565424" y="0"/>
                </a:cubicBezTo>
                <a:cubicBezTo>
                  <a:pt x="2782110" y="-3670"/>
                  <a:pt x="3021187" y="52882"/>
                  <a:pt x="3317358" y="0"/>
                </a:cubicBezTo>
                <a:cubicBezTo>
                  <a:pt x="3337593" y="128639"/>
                  <a:pt x="3268081" y="333037"/>
                  <a:pt x="3317358" y="421662"/>
                </a:cubicBezTo>
                <a:cubicBezTo>
                  <a:pt x="3366635" y="510287"/>
                  <a:pt x="3284790" y="728353"/>
                  <a:pt x="3317358" y="861656"/>
                </a:cubicBezTo>
                <a:cubicBezTo>
                  <a:pt x="3349926" y="994959"/>
                  <a:pt x="3277856" y="1118302"/>
                  <a:pt x="3317358" y="1264985"/>
                </a:cubicBezTo>
                <a:cubicBezTo>
                  <a:pt x="3356860" y="1411668"/>
                  <a:pt x="3307487" y="1710389"/>
                  <a:pt x="3317358" y="1833311"/>
                </a:cubicBezTo>
                <a:cubicBezTo>
                  <a:pt x="3095044" y="1870616"/>
                  <a:pt x="2965142" y="1811945"/>
                  <a:pt x="2830812" y="1833311"/>
                </a:cubicBezTo>
                <a:cubicBezTo>
                  <a:pt x="2696482" y="1854677"/>
                  <a:pt x="2374171" y="1823165"/>
                  <a:pt x="2211572" y="1833311"/>
                </a:cubicBezTo>
                <a:cubicBezTo>
                  <a:pt x="2048973" y="1843457"/>
                  <a:pt x="1893653" y="1794689"/>
                  <a:pt x="1658679" y="1833311"/>
                </a:cubicBezTo>
                <a:cubicBezTo>
                  <a:pt x="1423705" y="1871933"/>
                  <a:pt x="1334571" y="1790409"/>
                  <a:pt x="1205307" y="1833311"/>
                </a:cubicBezTo>
                <a:cubicBezTo>
                  <a:pt x="1076043" y="1876213"/>
                  <a:pt x="816394" y="1823968"/>
                  <a:pt x="619240" y="1833311"/>
                </a:cubicBezTo>
                <a:cubicBezTo>
                  <a:pt x="422086" y="1842654"/>
                  <a:pt x="193785" y="1815212"/>
                  <a:pt x="0" y="1833311"/>
                </a:cubicBezTo>
                <a:cubicBezTo>
                  <a:pt x="-7453" y="1624177"/>
                  <a:pt x="25317" y="1572997"/>
                  <a:pt x="0" y="1393316"/>
                </a:cubicBezTo>
                <a:cubicBezTo>
                  <a:pt x="-25317" y="1213635"/>
                  <a:pt x="31053" y="1113147"/>
                  <a:pt x="0" y="934989"/>
                </a:cubicBezTo>
                <a:cubicBezTo>
                  <a:pt x="-31053" y="756831"/>
                  <a:pt x="30594" y="710031"/>
                  <a:pt x="0" y="531660"/>
                </a:cubicBezTo>
                <a:cubicBezTo>
                  <a:pt x="-30594" y="353289"/>
                  <a:pt x="48163" y="255238"/>
                  <a:pt x="0" y="0"/>
                </a:cubicBezTo>
                <a:close/>
              </a:path>
              <a:path w="3317358" h="1833311" stroke="0" extrusionOk="0">
                <a:moveTo>
                  <a:pt x="0" y="0"/>
                </a:moveTo>
                <a:cubicBezTo>
                  <a:pt x="215834" y="-31568"/>
                  <a:pt x="432283" y="42398"/>
                  <a:pt x="586067" y="0"/>
                </a:cubicBezTo>
                <a:cubicBezTo>
                  <a:pt x="739851" y="-42398"/>
                  <a:pt x="961909" y="30502"/>
                  <a:pt x="1138960" y="0"/>
                </a:cubicBezTo>
                <a:cubicBezTo>
                  <a:pt x="1316011" y="-30502"/>
                  <a:pt x="1491994" y="36308"/>
                  <a:pt x="1758200" y="0"/>
                </a:cubicBezTo>
                <a:cubicBezTo>
                  <a:pt x="2024406" y="-36308"/>
                  <a:pt x="2123876" y="16886"/>
                  <a:pt x="2344266" y="0"/>
                </a:cubicBezTo>
                <a:cubicBezTo>
                  <a:pt x="2564656" y="-16886"/>
                  <a:pt x="3099120" y="22750"/>
                  <a:pt x="3317358" y="0"/>
                </a:cubicBezTo>
                <a:cubicBezTo>
                  <a:pt x="3352277" y="219953"/>
                  <a:pt x="3290101" y="274844"/>
                  <a:pt x="3317358" y="476661"/>
                </a:cubicBezTo>
                <a:cubicBezTo>
                  <a:pt x="3344615" y="678478"/>
                  <a:pt x="3281314" y="785121"/>
                  <a:pt x="3317358" y="934989"/>
                </a:cubicBezTo>
                <a:cubicBezTo>
                  <a:pt x="3353402" y="1084857"/>
                  <a:pt x="3276297" y="1236741"/>
                  <a:pt x="3317358" y="1338317"/>
                </a:cubicBezTo>
                <a:cubicBezTo>
                  <a:pt x="3358419" y="1439893"/>
                  <a:pt x="3259910" y="1683737"/>
                  <a:pt x="3317358" y="1833311"/>
                </a:cubicBezTo>
                <a:cubicBezTo>
                  <a:pt x="3132738" y="1888600"/>
                  <a:pt x="3001763" y="1808307"/>
                  <a:pt x="2830812" y="1833311"/>
                </a:cubicBezTo>
                <a:cubicBezTo>
                  <a:pt x="2659861" y="1858315"/>
                  <a:pt x="2504285" y="1802556"/>
                  <a:pt x="2244746" y="1833311"/>
                </a:cubicBezTo>
                <a:cubicBezTo>
                  <a:pt x="1985207" y="1864066"/>
                  <a:pt x="1796005" y="1760649"/>
                  <a:pt x="1625505" y="1833311"/>
                </a:cubicBezTo>
                <a:cubicBezTo>
                  <a:pt x="1455005" y="1905973"/>
                  <a:pt x="1250991" y="1816735"/>
                  <a:pt x="1138960" y="1833311"/>
                </a:cubicBezTo>
                <a:cubicBezTo>
                  <a:pt x="1026929" y="1849887"/>
                  <a:pt x="823120" y="1788195"/>
                  <a:pt x="652414" y="1833311"/>
                </a:cubicBezTo>
                <a:cubicBezTo>
                  <a:pt x="481708" y="1878427"/>
                  <a:pt x="232680" y="1773544"/>
                  <a:pt x="0" y="1833311"/>
                </a:cubicBezTo>
                <a:cubicBezTo>
                  <a:pt x="-28484" y="1690408"/>
                  <a:pt x="20817" y="1576557"/>
                  <a:pt x="0" y="1393316"/>
                </a:cubicBezTo>
                <a:cubicBezTo>
                  <a:pt x="-20817" y="1210075"/>
                  <a:pt x="15185" y="1078631"/>
                  <a:pt x="0" y="953322"/>
                </a:cubicBezTo>
                <a:cubicBezTo>
                  <a:pt x="-15185" y="828013"/>
                  <a:pt x="44872" y="735801"/>
                  <a:pt x="0" y="531660"/>
                </a:cubicBezTo>
                <a:cubicBezTo>
                  <a:pt x="-44872" y="327519"/>
                  <a:pt x="11538" y="211320"/>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endParaRPr lang="en-US" sz="32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200" b="1">
                <a:solidFill>
                  <a:srgbClr val="2BF6FF"/>
                </a:solidFill>
                <a:latin typeface="Big Shoulders Display Bold"/>
                <a:ea typeface="Big Shoulders Display Bold"/>
                <a:cs typeface="Big Shoulders Display Bold"/>
                <a:sym typeface="Big Shoulders Display Bold"/>
              </a:rPr>
              <a:t>Willing to spend &lt;$75 for the visit</a:t>
            </a:r>
          </a:p>
        </p:txBody>
      </p:sp>
      <p:sp>
        <p:nvSpPr>
          <p:cNvPr id="13" name="TextBox 12">
            <a:extLst>
              <a:ext uri="{FF2B5EF4-FFF2-40B4-BE49-F238E27FC236}">
                <a16:creationId xmlns:a16="http://schemas.microsoft.com/office/drawing/2014/main" id="{6B01E6CE-EA04-C191-FFB3-B077FE324816}"/>
              </a:ext>
            </a:extLst>
          </p:cNvPr>
          <p:cNvSpPr txBox="1"/>
          <p:nvPr/>
        </p:nvSpPr>
        <p:spPr>
          <a:xfrm>
            <a:off x="14391564" y="2807881"/>
            <a:ext cx="3317358" cy="2477217"/>
          </a:xfrm>
          <a:custGeom>
            <a:avLst/>
            <a:gdLst>
              <a:gd name="csX0" fmla="*/ 0 w 3317358"/>
              <a:gd name="csY0" fmla="*/ 0 h 2477217"/>
              <a:gd name="csX1" fmla="*/ 619240 w 3317358"/>
              <a:gd name="csY1" fmla="*/ 0 h 2477217"/>
              <a:gd name="csX2" fmla="*/ 1172133 w 3317358"/>
              <a:gd name="csY2" fmla="*/ 0 h 2477217"/>
              <a:gd name="csX3" fmla="*/ 1691853 w 3317358"/>
              <a:gd name="csY3" fmla="*/ 0 h 2477217"/>
              <a:gd name="csX4" fmla="*/ 2145225 w 3317358"/>
              <a:gd name="csY4" fmla="*/ 0 h 2477217"/>
              <a:gd name="csX5" fmla="*/ 2631771 w 3317358"/>
              <a:gd name="csY5" fmla="*/ 0 h 2477217"/>
              <a:gd name="csX6" fmla="*/ 3317358 w 3317358"/>
              <a:gd name="csY6" fmla="*/ 0 h 2477217"/>
              <a:gd name="csX7" fmla="*/ 3317358 w 3317358"/>
              <a:gd name="csY7" fmla="*/ 544988 h 2477217"/>
              <a:gd name="csX8" fmla="*/ 3317358 w 3317358"/>
              <a:gd name="csY8" fmla="*/ 1089975 h 2477217"/>
              <a:gd name="csX9" fmla="*/ 3317358 w 3317358"/>
              <a:gd name="csY9" fmla="*/ 1535875 h 2477217"/>
              <a:gd name="csX10" fmla="*/ 3317358 w 3317358"/>
              <a:gd name="csY10" fmla="*/ 2006546 h 2477217"/>
              <a:gd name="csX11" fmla="*/ 3317358 w 3317358"/>
              <a:gd name="csY11" fmla="*/ 2477217 h 2477217"/>
              <a:gd name="csX12" fmla="*/ 2698118 w 3317358"/>
              <a:gd name="csY12" fmla="*/ 2477217 h 2477217"/>
              <a:gd name="csX13" fmla="*/ 2112051 w 3317358"/>
              <a:gd name="csY13" fmla="*/ 2477217 h 2477217"/>
              <a:gd name="csX14" fmla="*/ 1525985 w 3317358"/>
              <a:gd name="csY14" fmla="*/ 2477217 h 2477217"/>
              <a:gd name="csX15" fmla="*/ 1006265 w 3317358"/>
              <a:gd name="csY15" fmla="*/ 2477217 h 2477217"/>
              <a:gd name="csX16" fmla="*/ 0 w 3317358"/>
              <a:gd name="csY16" fmla="*/ 2477217 h 2477217"/>
              <a:gd name="csX17" fmla="*/ 0 w 3317358"/>
              <a:gd name="csY17" fmla="*/ 1932229 h 2477217"/>
              <a:gd name="csX18" fmla="*/ 0 w 3317358"/>
              <a:gd name="csY18" fmla="*/ 1412014 h 2477217"/>
              <a:gd name="csX19" fmla="*/ 0 w 3317358"/>
              <a:gd name="csY19" fmla="*/ 966115 h 2477217"/>
              <a:gd name="csX20" fmla="*/ 0 w 3317358"/>
              <a:gd name="csY20" fmla="*/ 0 h 2477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317358" h="2477217" fill="none" extrusionOk="0">
                <a:moveTo>
                  <a:pt x="0" y="0"/>
                </a:moveTo>
                <a:cubicBezTo>
                  <a:pt x="209119" y="-23461"/>
                  <a:pt x="490959" y="19928"/>
                  <a:pt x="619240" y="0"/>
                </a:cubicBezTo>
                <a:cubicBezTo>
                  <a:pt x="747521" y="-19928"/>
                  <a:pt x="1002771" y="13867"/>
                  <a:pt x="1172133" y="0"/>
                </a:cubicBezTo>
                <a:cubicBezTo>
                  <a:pt x="1341495" y="-13867"/>
                  <a:pt x="1475167" y="3670"/>
                  <a:pt x="1691853" y="0"/>
                </a:cubicBezTo>
                <a:cubicBezTo>
                  <a:pt x="1908539" y="-3670"/>
                  <a:pt x="1979524" y="32888"/>
                  <a:pt x="2145225" y="0"/>
                </a:cubicBezTo>
                <a:cubicBezTo>
                  <a:pt x="2310926" y="-32888"/>
                  <a:pt x="2497691" y="14911"/>
                  <a:pt x="2631771" y="0"/>
                </a:cubicBezTo>
                <a:cubicBezTo>
                  <a:pt x="2765851" y="-14911"/>
                  <a:pt x="3101902" y="41857"/>
                  <a:pt x="3317358" y="0"/>
                </a:cubicBezTo>
                <a:cubicBezTo>
                  <a:pt x="3356804" y="260972"/>
                  <a:pt x="3296313" y="328869"/>
                  <a:pt x="3317358" y="544988"/>
                </a:cubicBezTo>
                <a:cubicBezTo>
                  <a:pt x="3338403" y="761107"/>
                  <a:pt x="3265705" y="885030"/>
                  <a:pt x="3317358" y="1089975"/>
                </a:cubicBezTo>
                <a:cubicBezTo>
                  <a:pt x="3369011" y="1294920"/>
                  <a:pt x="3298220" y="1440028"/>
                  <a:pt x="3317358" y="1535875"/>
                </a:cubicBezTo>
                <a:cubicBezTo>
                  <a:pt x="3336496" y="1631722"/>
                  <a:pt x="3272305" y="1867677"/>
                  <a:pt x="3317358" y="2006546"/>
                </a:cubicBezTo>
                <a:cubicBezTo>
                  <a:pt x="3362411" y="2145415"/>
                  <a:pt x="3281724" y="2265729"/>
                  <a:pt x="3317358" y="2477217"/>
                </a:cubicBezTo>
                <a:cubicBezTo>
                  <a:pt x="3014832" y="2509046"/>
                  <a:pt x="2872300" y="2458401"/>
                  <a:pt x="2698118" y="2477217"/>
                </a:cubicBezTo>
                <a:cubicBezTo>
                  <a:pt x="2523936" y="2496033"/>
                  <a:pt x="2309205" y="2467874"/>
                  <a:pt x="2112051" y="2477217"/>
                </a:cubicBezTo>
                <a:cubicBezTo>
                  <a:pt x="1914897" y="2486560"/>
                  <a:pt x="1747954" y="2471813"/>
                  <a:pt x="1525985" y="2477217"/>
                </a:cubicBezTo>
                <a:cubicBezTo>
                  <a:pt x="1304016" y="2482621"/>
                  <a:pt x="1159422" y="2446296"/>
                  <a:pt x="1006265" y="2477217"/>
                </a:cubicBezTo>
                <a:cubicBezTo>
                  <a:pt x="853108" y="2508138"/>
                  <a:pt x="242262" y="2371129"/>
                  <a:pt x="0" y="2477217"/>
                </a:cubicBezTo>
                <a:cubicBezTo>
                  <a:pt x="-64221" y="2229547"/>
                  <a:pt x="37229" y="2184094"/>
                  <a:pt x="0" y="1932229"/>
                </a:cubicBezTo>
                <a:cubicBezTo>
                  <a:pt x="-37229" y="1680364"/>
                  <a:pt x="50269" y="1597978"/>
                  <a:pt x="0" y="1412014"/>
                </a:cubicBezTo>
                <a:cubicBezTo>
                  <a:pt x="-50269" y="1226051"/>
                  <a:pt x="5280" y="1182620"/>
                  <a:pt x="0" y="966115"/>
                </a:cubicBezTo>
                <a:cubicBezTo>
                  <a:pt x="-5280" y="749610"/>
                  <a:pt x="28847" y="224678"/>
                  <a:pt x="0" y="0"/>
                </a:cubicBezTo>
                <a:close/>
              </a:path>
              <a:path w="3317358" h="2477217" stroke="0" extrusionOk="0">
                <a:moveTo>
                  <a:pt x="0" y="0"/>
                </a:moveTo>
                <a:cubicBezTo>
                  <a:pt x="215834" y="-31568"/>
                  <a:pt x="432283" y="42398"/>
                  <a:pt x="586067" y="0"/>
                </a:cubicBezTo>
                <a:cubicBezTo>
                  <a:pt x="739851" y="-42398"/>
                  <a:pt x="961909" y="30502"/>
                  <a:pt x="1138960" y="0"/>
                </a:cubicBezTo>
                <a:cubicBezTo>
                  <a:pt x="1316011" y="-30502"/>
                  <a:pt x="1491994" y="36308"/>
                  <a:pt x="1758200" y="0"/>
                </a:cubicBezTo>
                <a:cubicBezTo>
                  <a:pt x="2024406" y="-36308"/>
                  <a:pt x="2123876" y="16886"/>
                  <a:pt x="2344266" y="0"/>
                </a:cubicBezTo>
                <a:cubicBezTo>
                  <a:pt x="2564656" y="-16886"/>
                  <a:pt x="3099120" y="22750"/>
                  <a:pt x="3317358" y="0"/>
                </a:cubicBezTo>
                <a:cubicBezTo>
                  <a:pt x="3337784" y="163630"/>
                  <a:pt x="3313241" y="327910"/>
                  <a:pt x="3317358" y="520216"/>
                </a:cubicBezTo>
                <a:cubicBezTo>
                  <a:pt x="3321475" y="712522"/>
                  <a:pt x="3310914" y="769670"/>
                  <a:pt x="3317358" y="1015659"/>
                </a:cubicBezTo>
                <a:cubicBezTo>
                  <a:pt x="3323802" y="1261648"/>
                  <a:pt x="3270075" y="1231485"/>
                  <a:pt x="3317358" y="1436786"/>
                </a:cubicBezTo>
                <a:cubicBezTo>
                  <a:pt x="3364641" y="1642087"/>
                  <a:pt x="3305557" y="1703678"/>
                  <a:pt x="3317358" y="1882685"/>
                </a:cubicBezTo>
                <a:cubicBezTo>
                  <a:pt x="3329159" y="2061692"/>
                  <a:pt x="3270435" y="2352460"/>
                  <a:pt x="3317358" y="2477217"/>
                </a:cubicBezTo>
                <a:cubicBezTo>
                  <a:pt x="3156278" y="2481615"/>
                  <a:pt x="2995948" y="2450861"/>
                  <a:pt x="2731291" y="2477217"/>
                </a:cubicBezTo>
                <a:cubicBezTo>
                  <a:pt x="2466634" y="2503573"/>
                  <a:pt x="2279318" y="2474218"/>
                  <a:pt x="2112051" y="2477217"/>
                </a:cubicBezTo>
                <a:cubicBezTo>
                  <a:pt x="1944784" y="2480216"/>
                  <a:pt x="1744261" y="2469151"/>
                  <a:pt x="1625505" y="2477217"/>
                </a:cubicBezTo>
                <a:cubicBezTo>
                  <a:pt x="1506749" y="2485283"/>
                  <a:pt x="1306236" y="2431430"/>
                  <a:pt x="1138960" y="2477217"/>
                </a:cubicBezTo>
                <a:cubicBezTo>
                  <a:pt x="971685" y="2523004"/>
                  <a:pt x="749361" y="2418823"/>
                  <a:pt x="519719" y="2477217"/>
                </a:cubicBezTo>
                <a:cubicBezTo>
                  <a:pt x="290077" y="2535611"/>
                  <a:pt x="137121" y="2426276"/>
                  <a:pt x="0" y="2477217"/>
                </a:cubicBezTo>
                <a:cubicBezTo>
                  <a:pt x="-6181" y="2323825"/>
                  <a:pt x="2652" y="2197829"/>
                  <a:pt x="0" y="2056090"/>
                </a:cubicBezTo>
                <a:cubicBezTo>
                  <a:pt x="-2652" y="1914351"/>
                  <a:pt x="49723" y="1769870"/>
                  <a:pt x="0" y="1610191"/>
                </a:cubicBezTo>
                <a:cubicBezTo>
                  <a:pt x="-49723" y="1450512"/>
                  <a:pt x="33005" y="1254547"/>
                  <a:pt x="0" y="1164292"/>
                </a:cubicBezTo>
                <a:cubicBezTo>
                  <a:pt x="-33005" y="1074037"/>
                  <a:pt x="32327" y="772107"/>
                  <a:pt x="0" y="668849"/>
                </a:cubicBezTo>
                <a:cubicBezTo>
                  <a:pt x="-32327" y="565591"/>
                  <a:pt x="17972" y="278890"/>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endParaRPr lang="en-US" sz="32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200" b="1">
                <a:solidFill>
                  <a:srgbClr val="2BF6FF"/>
                </a:solidFill>
                <a:latin typeface="Big Shoulders Display Bold"/>
                <a:ea typeface="Big Shoulders Display Bold"/>
                <a:cs typeface="Big Shoulders Display Bold"/>
                <a:sym typeface="Big Shoulders Display Bold"/>
              </a:rPr>
              <a:t>College students, recent graduates, young professionals</a:t>
            </a:r>
          </a:p>
        </p:txBody>
      </p:sp>
      <p:sp>
        <p:nvSpPr>
          <p:cNvPr id="15" name="TextBox 14">
            <a:extLst>
              <a:ext uri="{FF2B5EF4-FFF2-40B4-BE49-F238E27FC236}">
                <a16:creationId xmlns:a16="http://schemas.microsoft.com/office/drawing/2014/main" id="{DEE1D569-297A-9D49-7AAA-1093927891F3}"/>
              </a:ext>
            </a:extLst>
          </p:cNvPr>
          <p:cNvSpPr txBox="1"/>
          <p:nvPr/>
        </p:nvSpPr>
        <p:spPr>
          <a:xfrm>
            <a:off x="7156579" y="6347943"/>
            <a:ext cx="3298697" cy="1859546"/>
          </a:xfrm>
          <a:custGeom>
            <a:avLst/>
            <a:gdLst>
              <a:gd name="csX0" fmla="*/ 0 w 3298697"/>
              <a:gd name="csY0" fmla="*/ 0 h 1859546"/>
              <a:gd name="csX1" fmla="*/ 549783 w 3298697"/>
              <a:gd name="csY1" fmla="*/ 0 h 1859546"/>
              <a:gd name="csX2" fmla="*/ 1033592 w 3298697"/>
              <a:gd name="csY2" fmla="*/ 0 h 1859546"/>
              <a:gd name="csX3" fmla="*/ 1484414 w 3298697"/>
              <a:gd name="csY3" fmla="*/ 0 h 1859546"/>
              <a:gd name="csX4" fmla="*/ 2034196 w 3298697"/>
              <a:gd name="csY4" fmla="*/ 0 h 1859546"/>
              <a:gd name="csX5" fmla="*/ 2550992 w 3298697"/>
              <a:gd name="csY5" fmla="*/ 0 h 1859546"/>
              <a:gd name="csX6" fmla="*/ 3298697 w 3298697"/>
              <a:gd name="csY6" fmla="*/ 0 h 1859546"/>
              <a:gd name="csX7" fmla="*/ 3298697 w 3298697"/>
              <a:gd name="csY7" fmla="*/ 427696 h 1859546"/>
              <a:gd name="csX8" fmla="*/ 3298697 w 3298697"/>
              <a:gd name="csY8" fmla="*/ 873987 h 1859546"/>
              <a:gd name="csX9" fmla="*/ 3298697 w 3298697"/>
              <a:gd name="csY9" fmla="*/ 1283087 h 1859546"/>
              <a:gd name="csX10" fmla="*/ 3298697 w 3298697"/>
              <a:gd name="csY10" fmla="*/ 1859546 h 1859546"/>
              <a:gd name="csX11" fmla="*/ 2814888 w 3298697"/>
              <a:gd name="csY11" fmla="*/ 1859546 h 1859546"/>
              <a:gd name="csX12" fmla="*/ 2199131 w 3298697"/>
              <a:gd name="csY12" fmla="*/ 1859546 h 1859546"/>
              <a:gd name="csX13" fmla="*/ 1649349 w 3298697"/>
              <a:gd name="csY13" fmla="*/ 1859546 h 1859546"/>
              <a:gd name="csX14" fmla="*/ 1198527 w 3298697"/>
              <a:gd name="csY14" fmla="*/ 1859546 h 1859546"/>
              <a:gd name="csX15" fmla="*/ 615757 w 3298697"/>
              <a:gd name="csY15" fmla="*/ 1859546 h 1859546"/>
              <a:gd name="csX16" fmla="*/ 0 w 3298697"/>
              <a:gd name="csY16" fmla="*/ 1859546 h 1859546"/>
              <a:gd name="csX17" fmla="*/ 0 w 3298697"/>
              <a:gd name="csY17" fmla="*/ 1413255 h 1859546"/>
              <a:gd name="csX18" fmla="*/ 0 w 3298697"/>
              <a:gd name="csY18" fmla="*/ 948368 h 1859546"/>
              <a:gd name="csX19" fmla="*/ 0 w 3298697"/>
              <a:gd name="csY19" fmla="*/ 539268 h 1859546"/>
              <a:gd name="csX20" fmla="*/ 0 w 3298697"/>
              <a:gd name="csY20" fmla="*/ 0 h 18595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298697" h="1859546" fill="none" extrusionOk="0">
                <a:moveTo>
                  <a:pt x="0" y="0"/>
                </a:moveTo>
                <a:cubicBezTo>
                  <a:pt x="177976" y="-32149"/>
                  <a:pt x="302347" y="9656"/>
                  <a:pt x="549783" y="0"/>
                </a:cubicBezTo>
                <a:cubicBezTo>
                  <a:pt x="797219" y="-9656"/>
                  <a:pt x="880003" y="23834"/>
                  <a:pt x="1033592" y="0"/>
                </a:cubicBezTo>
                <a:cubicBezTo>
                  <a:pt x="1187181" y="-23834"/>
                  <a:pt x="1282157" y="38830"/>
                  <a:pt x="1484414" y="0"/>
                </a:cubicBezTo>
                <a:cubicBezTo>
                  <a:pt x="1686671" y="-38830"/>
                  <a:pt x="1913286" y="18464"/>
                  <a:pt x="2034196" y="0"/>
                </a:cubicBezTo>
                <a:cubicBezTo>
                  <a:pt x="2155106" y="-18464"/>
                  <a:pt x="2360478" y="18561"/>
                  <a:pt x="2550992" y="0"/>
                </a:cubicBezTo>
                <a:cubicBezTo>
                  <a:pt x="2741506" y="-18561"/>
                  <a:pt x="3071742" y="78681"/>
                  <a:pt x="3298697" y="0"/>
                </a:cubicBezTo>
                <a:cubicBezTo>
                  <a:pt x="3316808" y="205912"/>
                  <a:pt x="3270438" y="248584"/>
                  <a:pt x="3298697" y="427696"/>
                </a:cubicBezTo>
                <a:cubicBezTo>
                  <a:pt x="3326956" y="606808"/>
                  <a:pt x="3278104" y="693385"/>
                  <a:pt x="3298697" y="873987"/>
                </a:cubicBezTo>
                <a:cubicBezTo>
                  <a:pt x="3319290" y="1054589"/>
                  <a:pt x="3271560" y="1179002"/>
                  <a:pt x="3298697" y="1283087"/>
                </a:cubicBezTo>
                <a:cubicBezTo>
                  <a:pt x="3325834" y="1387172"/>
                  <a:pt x="3270637" y="1655724"/>
                  <a:pt x="3298697" y="1859546"/>
                </a:cubicBezTo>
                <a:cubicBezTo>
                  <a:pt x="3149239" y="1861366"/>
                  <a:pt x="2989684" y="1854839"/>
                  <a:pt x="2814888" y="1859546"/>
                </a:cubicBezTo>
                <a:cubicBezTo>
                  <a:pt x="2640092" y="1864253"/>
                  <a:pt x="2370146" y="1840138"/>
                  <a:pt x="2199131" y="1859546"/>
                </a:cubicBezTo>
                <a:cubicBezTo>
                  <a:pt x="2028116" y="1878954"/>
                  <a:pt x="1837708" y="1798432"/>
                  <a:pt x="1649349" y="1859546"/>
                </a:cubicBezTo>
                <a:cubicBezTo>
                  <a:pt x="1460990" y="1920660"/>
                  <a:pt x="1415238" y="1845753"/>
                  <a:pt x="1198527" y="1859546"/>
                </a:cubicBezTo>
                <a:cubicBezTo>
                  <a:pt x="981816" y="1873339"/>
                  <a:pt x="746837" y="1794852"/>
                  <a:pt x="615757" y="1859546"/>
                </a:cubicBezTo>
                <a:cubicBezTo>
                  <a:pt x="484677" y="1924240"/>
                  <a:pt x="304711" y="1853299"/>
                  <a:pt x="0" y="1859546"/>
                </a:cubicBezTo>
                <a:cubicBezTo>
                  <a:pt x="-7156" y="1768072"/>
                  <a:pt x="46155" y="1620175"/>
                  <a:pt x="0" y="1413255"/>
                </a:cubicBezTo>
                <a:cubicBezTo>
                  <a:pt x="-46155" y="1206335"/>
                  <a:pt x="35207" y="1064988"/>
                  <a:pt x="0" y="948368"/>
                </a:cubicBezTo>
                <a:cubicBezTo>
                  <a:pt x="-35207" y="831748"/>
                  <a:pt x="6693" y="717462"/>
                  <a:pt x="0" y="539268"/>
                </a:cubicBezTo>
                <a:cubicBezTo>
                  <a:pt x="-6693" y="361074"/>
                  <a:pt x="46814" y="188247"/>
                  <a:pt x="0" y="0"/>
                </a:cubicBezTo>
                <a:close/>
              </a:path>
              <a:path w="3298697" h="1859546" stroke="0" extrusionOk="0">
                <a:moveTo>
                  <a:pt x="0" y="0"/>
                </a:moveTo>
                <a:cubicBezTo>
                  <a:pt x="233417" y="-48445"/>
                  <a:pt x="460713" y="68982"/>
                  <a:pt x="582770" y="0"/>
                </a:cubicBezTo>
                <a:cubicBezTo>
                  <a:pt x="704827" y="-68982"/>
                  <a:pt x="1020533" y="5134"/>
                  <a:pt x="1132553" y="0"/>
                </a:cubicBezTo>
                <a:cubicBezTo>
                  <a:pt x="1244573" y="-5134"/>
                  <a:pt x="1556323" y="49158"/>
                  <a:pt x="1748309" y="0"/>
                </a:cubicBezTo>
                <a:cubicBezTo>
                  <a:pt x="1940295" y="-49158"/>
                  <a:pt x="2072993" y="5441"/>
                  <a:pt x="2331079" y="0"/>
                </a:cubicBezTo>
                <a:cubicBezTo>
                  <a:pt x="2589165" y="-5441"/>
                  <a:pt x="2856955" y="114494"/>
                  <a:pt x="3298697" y="0"/>
                </a:cubicBezTo>
                <a:cubicBezTo>
                  <a:pt x="3314548" y="130907"/>
                  <a:pt x="3265817" y="250764"/>
                  <a:pt x="3298697" y="483482"/>
                </a:cubicBezTo>
                <a:cubicBezTo>
                  <a:pt x="3331577" y="716200"/>
                  <a:pt x="3249729" y="725924"/>
                  <a:pt x="3298697" y="948368"/>
                </a:cubicBezTo>
                <a:cubicBezTo>
                  <a:pt x="3347665" y="1170812"/>
                  <a:pt x="3273834" y="1204451"/>
                  <a:pt x="3298697" y="1357469"/>
                </a:cubicBezTo>
                <a:cubicBezTo>
                  <a:pt x="3323560" y="1510487"/>
                  <a:pt x="3257672" y="1663591"/>
                  <a:pt x="3298697" y="1859546"/>
                </a:cubicBezTo>
                <a:cubicBezTo>
                  <a:pt x="3110074" y="1887416"/>
                  <a:pt x="3013991" y="1826855"/>
                  <a:pt x="2814888" y="1859546"/>
                </a:cubicBezTo>
                <a:cubicBezTo>
                  <a:pt x="2615785" y="1892237"/>
                  <a:pt x="2405942" y="1805035"/>
                  <a:pt x="2232118" y="1859546"/>
                </a:cubicBezTo>
                <a:cubicBezTo>
                  <a:pt x="2058294" y="1914057"/>
                  <a:pt x="1789298" y="1852229"/>
                  <a:pt x="1616362" y="1859546"/>
                </a:cubicBezTo>
                <a:cubicBezTo>
                  <a:pt x="1443426" y="1866863"/>
                  <a:pt x="1278234" y="1842360"/>
                  <a:pt x="1132553" y="1859546"/>
                </a:cubicBezTo>
                <a:cubicBezTo>
                  <a:pt x="986872" y="1876732"/>
                  <a:pt x="863965" y="1836934"/>
                  <a:pt x="648744" y="1859546"/>
                </a:cubicBezTo>
                <a:cubicBezTo>
                  <a:pt x="433523" y="1882158"/>
                  <a:pt x="320459" y="1822646"/>
                  <a:pt x="0" y="1859546"/>
                </a:cubicBezTo>
                <a:cubicBezTo>
                  <a:pt x="-44122" y="1753398"/>
                  <a:pt x="33189" y="1589841"/>
                  <a:pt x="0" y="1413255"/>
                </a:cubicBezTo>
                <a:cubicBezTo>
                  <a:pt x="-33189" y="1236669"/>
                  <a:pt x="49574" y="1148135"/>
                  <a:pt x="0" y="966964"/>
                </a:cubicBezTo>
                <a:cubicBezTo>
                  <a:pt x="-49574" y="785793"/>
                  <a:pt x="8247" y="683289"/>
                  <a:pt x="0" y="539268"/>
                </a:cubicBezTo>
                <a:cubicBezTo>
                  <a:pt x="-8247" y="395247"/>
                  <a:pt x="19633" y="128695"/>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endParaRPr lang="en-US" sz="32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200" b="1">
                <a:solidFill>
                  <a:srgbClr val="2BF6FF"/>
                </a:solidFill>
                <a:latin typeface="Big Shoulders Display Bold"/>
                <a:ea typeface="Big Shoulders Display Bold"/>
                <a:cs typeface="Big Shoulders Display Bold"/>
                <a:sym typeface="Big Shoulders Display Bold"/>
              </a:rPr>
              <a:t>The traditional suburban family</a:t>
            </a:r>
          </a:p>
        </p:txBody>
      </p:sp>
      <p:sp>
        <p:nvSpPr>
          <p:cNvPr id="16" name="TextBox 15">
            <a:extLst>
              <a:ext uri="{FF2B5EF4-FFF2-40B4-BE49-F238E27FC236}">
                <a16:creationId xmlns:a16="http://schemas.microsoft.com/office/drawing/2014/main" id="{CFDE1029-5379-FF11-2503-181D47DBF9AE}"/>
              </a:ext>
            </a:extLst>
          </p:cNvPr>
          <p:cNvSpPr txBox="1"/>
          <p:nvPr/>
        </p:nvSpPr>
        <p:spPr>
          <a:xfrm>
            <a:off x="10792733" y="6767001"/>
            <a:ext cx="3317358" cy="2796099"/>
          </a:xfrm>
          <a:custGeom>
            <a:avLst/>
            <a:gdLst>
              <a:gd name="csX0" fmla="*/ 0 w 3317358"/>
              <a:gd name="csY0" fmla="*/ 0 h 2796099"/>
              <a:gd name="csX1" fmla="*/ 619240 w 3317358"/>
              <a:gd name="csY1" fmla="*/ 0 h 2796099"/>
              <a:gd name="csX2" fmla="*/ 1172133 w 3317358"/>
              <a:gd name="csY2" fmla="*/ 0 h 2796099"/>
              <a:gd name="csX3" fmla="*/ 1691853 w 3317358"/>
              <a:gd name="csY3" fmla="*/ 0 h 2796099"/>
              <a:gd name="csX4" fmla="*/ 2145225 w 3317358"/>
              <a:gd name="csY4" fmla="*/ 0 h 2796099"/>
              <a:gd name="csX5" fmla="*/ 2631771 w 3317358"/>
              <a:gd name="csY5" fmla="*/ 0 h 2796099"/>
              <a:gd name="csX6" fmla="*/ 3317358 w 3317358"/>
              <a:gd name="csY6" fmla="*/ 0 h 2796099"/>
              <a:gd name="csX7" fmla="*/ 3317358 w 3317358"/>
              <a:gd name="csY7" fmla="*/ 615142 h 2796099"/>
              <a:gd name="csX8" fmla="*/ 3317358 w 3317358"/>
              <a:gd name="csY8" fmla="*/ 1230284 h 2796099"/>
              <a:gd name="csX9" fmla="*/ 3317358 w 3317358"/>
              <a:gd name="csY9" fmla="*/ 1733581 h 2796099"/>
              <a:gd name="csX10" fmla="*/ 3317358 w 3317358"/>
              <a:gd name="csY10" fmla="*/ 2264840 h 2796099"/>
              <a:gd name="csX11" fmla="*/ 3317358 w 3317358"/>
              <a:gd name="csY11" fmla="*/ 2796099 h 2796099"/>
              <a:gd name="csX12" fmla="*/ 2698118 w 3317358"/>
              <a:gd name="csY12" fmla="*/ 2796099 h 2796099"/>
              <a:gd name="csX13" fmla="*/ 2112051 w 3317358"/>
              <a:gd name="csY13" fmla="*/ 2796099 h 2796099"/>
              <a:gd name="csX14" fmla="*/ 1525985 w 3317358"/>
              <a:gd name="csY14" fmla="*/ 2796099 h 2796099"/>
              <a:gd name="csX15" fmla="*/ 1006265 w 3317358"/>
              <a:gd name="csY15" fmla="*/ 2796099 h 2796099"/>
              <a:gd name="csX16" fmla="*/ 0 w 3317358"/>
              <a:gd name="csY16" fmla="*/ 2796099 h 2796099"/>
              <a:gd name="csX17" fmla="*/ 0 w 3317358"/>
              <a:gd name="csY17" fmla="*/ 2180957 h 2796099"/>
              <a:gd name="csX18" fmla="*/ 0 w 3317358"/>
              <a:gd name="csY18" fmla="*/ 1593776 h 2796099"/>
              <a:gd name="csX19" fmla="*/ 0 w 3317358"/>
              <a:gd name="csY19" fmla="*/ 1090479 h 2796099"/>
              <a:gd name="csX20" fmla="*/ 0 w 3317358"/>
              <a:gd name="csY20" fmla="*/ 0 h 2796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317358" h="2796099" fill="none" extrusionOk="0">
                <a:moveTo>
                  <a:pt x="0" y="0"/>
                </a:moveTo>
                <a:cubicBezTo>
                  <a:pt x="209119" y="-23461"/>
                  <a:pt x="490959" y="19928"/>
                  <a:pt x="619240" y="0"/>
                </a:cubicBezTo>
                <a:cubicBezTo>
                  <a:pt x="747521" y="-19928"/>
                  <a:pt x="1002771" y="13867"/>
                  <a:pt x="1172133" y="0"/>
                </a:cubicBezTo>
                <a:cubicBezTo>
                  <a:pt x="1341495" y="-13867"/>
                  <a:pt x="1475167" y="3670"/>
                  <a:pt x="1691853" y="0"/>
                </a:cubicBezTo>
                <a:cubicBezTo>
                  <a:pt x="1908539" y="-3670"/>
                  <a:pt x="1979524" y="32888"/>
                  <a:pt x="2145225" y="0"/>
                </a:cubicBezTo>
                <a:cubicBezTo>
                  <a:pt x="2310926" y="-32888"/>
                  <a:pt x="2497691" y="14911"/>
                  <a:pt x="2631771" y="0"/>
                </a:cubicBezTo>
                <a:cubicBezTo>
                  <a:pt x="2765851" y="-14911"/>
                  <a:pt x="3101902" y="41857"/>
                  <a:pt x="3317358" y="0"/>
                </a:cubicBezTo>
                <a:cubicBezTo>
                  <a:pt x="3372345" y="299741"/>
                  <a:pt x="3283245" y="474410"/>
                  <a:pt x="3317358" y="615142"/>
                </a:cubicBezTo>
                <a:cubicBezTo>
                  <a:pt x="3351471" y="755874"/>
                  <a:pt x="3267887" y="954319"/>
                  <a:pt x="3317358" y="1230284"/>
                </a:cubicBezTo>
                <a:cubicBezTo>
                  <a:pt x="3366829" y="1506249"/>
                  <a:pt x="3270486" y="1525648"/>
                  <a:pt x="3317358" y="1733581"/>
                </a:cubicBezTo>
                <a:cubicBezTo>
                  <a:pt x="3364230" y="1941514"/>
                  <a:pt x="3314502" y="2006272"/>
                  <a:pt x="3317358" y="2264840"/>
                </a:cubicBezTo>
                <a:cubicBezTo>
                  <a:pt x="3320214" y="2523408"/>
                  <a:pt x="3258056" y="2682948"/>
                  <a:pt x="3317358" y="2796099"/>
                </a:cubicBezTo>
                <a:cubicBezTo>
                  <a:pt x="3014832" y="2827928"/>
                  <a:pt x="2872300" y="2777283"/>
                  <a:pt x="2698118" y="2796099"/>
                </a:cubicBezTo>
                <a:cubicBezTo>
                  <a:pt x="2523936" y="2814915"/>
                  <a:pt x="2309205" y="2786756"/>
                  <a:pt x="2112051" y="2796099"/>
                </a:cubicBezTo>
                <a:cubicBezTo>
                  <a:pt x="1914897" y="2805442"/>
                  <a:pt x="1747954" y="2790695"/>
                  <a:pt x="1525985" y="2796099"/>
                </a:cubicBezTo>
                <a:cubicBezTo>
                  <a:pt x="1304016" y="2801503"/>
                  <a:pt x="1159422" y="2765178"/>
                  <a:pt x="1006265" y="2796099"/>
                </a:cubicBezTo>
                <a:cubicBezTo>
                  <a:pt x="853108" y="2827020"/>
                  <a:pt x="242262" y="2690011"/>
                  <a:pt x="0" y="2796099"/>
                </a:cubicBezTo>
                <a:cubicBezTo>
                  <a:pt x="-44998" y="2658557"/>
                  <a:pt x="27281" y="2472224"/>
                  <a:pt x="0" y="2180957"/>
                </a:cubicBezTo>
                <a:cubicBezTo>
                  <a:pt x="-27281" y="1889690"/>
                  <a:pt x="42094" y="1877297"/>
                  <a:pt x="0" y="1593776"/>
                </a:cubicBezTo>
                <a:cubicBezTo>
                  <a:pt x="-42094" y="1310255"/>
                  <a:pt x="7630" y="1256956"/>
                  <a:pt x="0" y="1090479"/>
                </a:cubicBezTo>
                <a:cubicBezTo>
                  <a:pt x="-7630" y="924002"/>
                  <a:pt x="26177" y="401178"/>
                  <a:pt x="0" y="0"/>
                </a:cubicBezTo>
                <a:close/>
              </a:path>
              <a:path w="3317358" h="2796099" stroke="0" extrusionOk="0">
                <a:moveTo>
                  <a:pt x="0" y="0"/>
                </a:moveTo>
                <a:cubicBezTo>
                  <a:pt x="215834" y="-31568"/>
                  <a:pt x="432283" y="42398"/>
                  <a:pt x="586067" y="0"/>
                </a:cubicBezTo>
                <a:cubicBezTo>
                  <a:pt x="739851" y="-42398"/>
                  <a:pt x="961909" y="30502"/>
                  <a:pt x="1138960" y="0"/>
                </a:cubicBezTo>
                <a:cubicBezTo>
                  <a:pt x="1316011" y="-30502"/>
                  <a:pt x="1491994" y="36308"/>
                  <a:pt x="1758200" y="0"/>
                </a:cubicBezTo>
                <a:cubicBezTo>
                  <a:pt x="2024406" y="-36308"/>
                  <a:pt x="2123876" y="16886"/>
                  <a:pt x="2344266" y="0"/>
                </a:cubicBezTo>
                <a:cubicBezTo>
                  <a:pt x="2564656" y="-16886"/>
                  <a:pt x="3099120" y="22750"/>
                  <a:pt x="3317358" y="0"/>
                </a:cubicBezTo>
                <a:cubicBezTo>
                  <a:pt x="3330224" y="163174"/>
                  <a:pt x="3285504" y="401946"/>
                  <a:pt x="3317358" y="587181"/>
                </a:cubicBezTo>
                <a:cubicBezTo>
                  <a:pt x="3349212" y="772416"/>
                  <a:pt x="3308226" y="889752"/>
                  <a:pt x="3317358" y="1146401"/>
                </a:cubicBezTo>
                <a:cubicBezTo>
                  <a:pt x="3326490" y="1403050"/>
                  <a:pt x="3299199" y="1393772"/>
                  <a:pt x="3317358" y="1621737"/>
                </a:cubicBezTo>
                <a:cubicBezTo>
                  <a:pt x="3335517" y="1849702"/>
                  <a:pt x="3312314" y="1873788"/>
                  <a:pt x="3317358" y="2125035"/>
                </a:cubicBezTo>
                <a:cubicBezTo>
                  <a:pt x="3322402" y="2376282"/>
                  <a:pt x="3315438" y="2493286"/>
                  <a:pt x="3317358" y="2796099"/>
                </a:cubicBezTo>
                <a:cubicBezTo>
                  <a:pt x="3156278" y="2800497"/>
                  <a:pt x="2995948" y="2769743"/>
                  <a:pt x="2731291" y="2796099"/>
                </a:cubicBezTo>
                <a:cubicBezTo>
                  <a:pt x="2466634" y="2822455"/>
                  <a:pt x="2279318" y="2793100"/>
                  <a:pt x="2112051" y="2796099"/>
                </a:cubicBezTo>
                <a:cubicBezTo>
                  <a:pt x="1944784" y="2799098"/>
                  <a:pt x="1744261" y="2788033"/>
                  <a:pt x="1625505" y="2796099"/>
                </a:cubicBezTo>
                <a:cubicBezTo>
                  <a:pt x="1506749" y="2804165"/>
                  <a:pt x="1306236" y="2750312"/>
                  <a:pt x="1138960" y="2796099"/>
                </a:cubicBezTo>
                <a:cubicBezTo>
                  <a:pt x="971685" y="2841886"/>
                  <a:pt x="749361" y="2737705"/>
                  <a:pt x="519719" y="2796099"/>
                </a:cubicBezTo>
                <a:cubicBezTo>
                  <a:pt x="290077" y="2854493"/>
                  <a:pt x="137121" y="2745158"/>
                  <a:pt x="0" y="2796099"/>
                </a:cubicBezTo>
                <a:cubicBezTo>
                  <a:pt x="-52406" y="2587303"/>
                  <a:pt x="17499" y="2545267"/>
                  <a:pt x="0" y="2320762"/>
                </a:cubicBezTo>
                <a:cubicBezTo>
                  <a:pt x="-17499" y="2096257"/>
                  <a:pt x="48131" y="1970809"/>
                  <a:pt x="0" y="1817464"/>
                </a:cubicBezTo>
                <a:cubicBezTo>
                  <a:pt x="-48131" y="1664119"/>
                  <a:pt x="34332" y="1519695"/>
                  <a:pt x="0" y="1314167"/>
                </a:cubicBezTo>
                <a:cubicBezTo>
                  <a:pt x="-34332" y="1108639"/>
                  <a:pt x="63255" y="919456"/>
                  <a:pt x="0" y="754947"/>
                </a:cubicBezTo>
                <a:cubicBezTo>
                  <a:pt x="-63255" y="590438"/>
                  <a:pt x="88155" y="166379"/>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endParaRPr lang="en-US" sz="32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200" b="1">
                <a:solidFill>
                  <a:srgbClr val="2BF6FF"/>
                </a:solidFill>
                <a:latin typeface="Big Shoulders Display Bold"/>
                <a:ea typeface="Big Shoulders Display Bold"/>
                <a:cs typeface="Big Shoulders Display Bold"/>
                <a:sym typeface="Big Shoulders Display Bold"/>
              </a:rPr>
              <a:t>Suburban and urban families within driving distance of a Topgolf location</a:t>
            </a:r>
          </a:p>
        </p:txBody>
      </p:sp>
      <p:sp>
        <p:nvSpPr>
          <p:cNvPr id="17" name="TextBox 16">
            <a:extLst>
              <a:ext uri="{FF2B5EF4-FFF2-40B4-BE49-F238E27FC236}">
                <a16:creationId xmlns:a16="http://schemas.microsoft.com/office/drawing/2014/main" id="{A9DFD839-92E6-EA7B-47A6-5D31D5A6D538}"/>
              </a:ext>
            </a:extLst>
          </p:cNvPr>
          <p:cNvSpPr txBox="1"/>
          <p:nvPr/>
        </p:nvSpPr>
        <p:spPr>
          <a:xfrm>
            <a:off x="7157796" y="8373112"/>
            <a:ext cx="3317358" cy="1742213"/>
          </a:xfrm>
          <a:custGeom>
            <a:avLst/>
            <a:gdLst>
              <a:gd name="csX0" fmla="*/ 0 w 3317358"/>
              <a:gd name="csY0" fmla="*/ 0 h 1742213"/>
              <a:gd name="csX1" fmla="*/ 486546 w 3317358"/>
              <a:gd name="csY1" fmla="*/ 0 h 1742213"/>
              <a:gd name="csX2" fmla="*/ 973092 w 3317358"/>
              <a:gd name="csY2" fmla="*/ 0 h 1742213"/>
              <a:gd name="csX3" fmla="*/ 1559158 w 3317358"/>
              <a:gd name="csY3" fmla="*/ 0 h 1742213"/>
              <a:gd name="csX4" fmla="*/ 2045704 w 3317358"/>
              <a:gd name="csY4" fmla="*/ 0 h 1742213"/>
              <a:gd name="csX5" fmla="*/ 2499076 w 3317358"/>
              <a:gd name="csY5" fmla="*/ 0 h 1742213"/>
              <a:gd name="csX6" fmla="*/ 3317358 w 3317358"/>
              <a:gd name="csY6" fmla="*/ 0 h 1742213"/>
              <a:gd name="csX7" fmla="*/ 3317358 w 3317358"/>
              <a:gd name="csY7" fmla="*/ 563316 h 1742213"/>
              <a:gd name="csX8" fmla="*/ 3317358 w 3317358"/>
              <a:gd name="csY8" fmla="*/ 1161475 h 1742213"/>
              <a:gd name="csX9" fmla="*/ 3317358 w 3317358"/>
              <a:gd name="csY9" fmla="*/ 1742213 h 1742213"/>
              <a:gd name="csX10" fmla="*/ 2797639 w 3317358"/>
              <a:gd name="csY10" fmla="*/ 1742213 h 1742213"/>
              <a:gd name="csX11" fmla="*/ 2178398 w 3317358"/>
              <a:gd name="csY11" fmla="*/ 1742213 h 1742213"/>
              <a:gd name="csX12" fmla="*/ 1691853 w 3317358"/>
              <a:gd name="csY12" fmla="*/ 1742213 h 1742213"/>
              <a:gd name="csX13" fmla="*/ 1105786 w 3317358"/>
              <a:gd name="csY13" fmla="*/ 1742213 h 1742213"/>
              <a:gd name="csX14" fmla="*/ 486546 w 3317358"/>
              <a:gd name="csY14" fmla="*/ 1742213 h 1742213"/>
              <a:gd name="csX15" fmla="*/ 0 w 3317358"/>
              <a:gd name="csY15" fmla="*/ 1742213 h 1742213"/>
              <a:gd name="csX16" fmla="*/ 0 w 3317358"/>
              <a:gd name="csY16" fmla="*/ 1213742 h 1742213"/>
              <a:gd name="csX17" fmla="*/ 0 w 3317358"/>
              <a:gd name="csY17" fmla="*/ 650426 h 1742213"/>
              <a:gd name="csX18" fmla="*/ 0 w 3317358"/>
              <a:gd name="csY18" fmla="*/ 0 h 17422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17358" h="1742213" fill="none" extrusionOk="0">
                <a:moveTo>
                  <a:pt x="0" y="0"/>
                </a:moveTo>
                <a:cubicBezTo>
                  <a:pt x="166429" y="-14711"/>
                  <a:pt x="302140" y="77"/>
                  <a:pt x="486546" y="0"/>
                </a:cubicBezTo>
                <a:cubicBezTo>
                  <a:pt x="670952" y="-77"/>
                  <a:pt x="789603" y="36080"/>
                  <a:pt x="973092" y="0"/>
                </a:cubicBezTo>
                <a:cubicBezTo>
                  <a:pt x="1156581" y="-36080"/>
                  <a:pt x="1308841" y="47700"/>
                  <a:pt x="1559158" y="0"/>
                </a:cubicBezTo>
                <a:cubicBezTo>
                  <a:pt x="1809475" y="-47700"/>
                  <a:pt x="1941056" y="5966"/>
                  <a:pt x="2045704" y="0"/>
                </a:cubicBezTo>
                <a:cubicBezTo>
                  <a:pt x="2150352" y="-5966"/>
                  <a:pt x="2366519" y="38036"/>
                  <a:pt x="2499076" y="0"/>
                </a:cubicBezTo>
                <a:cubicBezTo>
                  <a:pt x="2631633" y="-38036"/>
                  <a:pt x="3023593" y="78408"/>
                  <a:pt x="3317358" y="0"/>
                </a:cubicBezTo>
                <a:cubicBezTo>
                  <a:pt x="3362086" y="126033"/>
                  <a:pt x="3293251" y="326549"/>
                  <a:pt x="3317358" y="563316"/>
                </a:cubicBezTo>
                <a:cubicBezTo>
                  <a:pt x="3341465" y="800083"/>
                  <a:pt x="3289848" y="1033708"/>
                  <a:pt x="3317358" y="1161475"/>
                </a:cubicBezTo>
                <a:cubicBezTo>
                  <a:pt x="3344868" y="1289242"/>
                  <a:pt x="3300552" y="1455646"/>
                  <a:pt x="3317358" y="1742213"/>
                </a:cubicBezTo>
                <a:cubicBezTo>
                  <a:pt x="3115173" y="1777321"/>
                  <a:pt x="3055083" y="1725246"/>
                  <a:pt x="2797639" y="1742213"/>
                </a:cubicBezTo>
                <a:cubicBezTo>
                  <a:pt x="2540195" y="1759180"/>
                  <a:pt x="2335910" y="1725179"/>
                  <a:pt x="2178398" y="1742213"/>
                </a:cubicBezTo>
                <a:cubicBezTo>
                  <a:pt x="2020886" y="1759247"/>
                  <a:pt x="1875389" y="1703531"/>
                  <a:pt x="1691853" y="1742213"/>
                </a:cubicBezTo>
                <a:cubicBezTo>
                  <a:pt x="1508317" y="1780895"/>
                  <a:pt x="1381388" y="1674244"/>
                  <a:pt x="1105786" y="1742213"/>
                </a:cubicBezTo>
                <a:cubicBezTo>
                  <a:pt x="830184" y="1810182"/>
                  <a:pt x="649145" y="1732067"/>
                  <a:pt x="486546" y="1742213"/>
                </a:cubicBezTo>
                <a:cubicBezTo>
                  <a:pt x="323947" y="1752359"/>
                  <a:pt x="190767" y="1711931"/>
                  <a:pt x="0" y="1742213"/>
                </a:cubicBezTo>
                <a:cubicBezTo>
                  <a:pt x="-4516" y="1591699"/>
                  <a:pt x="39476" y="1364916"/>
                  <a:pt x="0" y="1213742"/>
                </a:cubicBezTo>
                <a:cubicBezTo>
                  <a:pt x="-39476" y="1062568"/>
                  <a:pt x="6403" y="796444"/>
                  <a:pt x="0" y="650426"/>
                </a:cubicBezTo>
                <a:cubicBezTo>
                  <a:pt x="-6403" y="504408"/>
                  <a:pt x="65109" y="324995"/>
                  <a:pt x="0" y="0"/>
                </a:cubicBezTo>
                <a:close/>
              </a:path>
              <a:path w="3317358" h="1742213" stroke="0" extrusionOk="0">
                <a:moveTo>
                  <a:pt x="0" y="0"/>
                </a:moveTo>
                <a:cubicBezTo>
                  <a:pt x="215834" y="-31568"/>
                  <a:pt x="432283" y="42398"/>
                  <a:pt x="586067" y="0"/>
                </a:cubicBezTo>
                <a:cubicBezTo>
                  <a:pt x="739851" y="-42398"/>
                  <a:pt x="961909" y="30502"/>
                  <a:pt x="1138960" y="0"/>
                </a:cubicBezTo>
                <a:cubicBezTo>
                  <a:pt x="1316011" y="-30502"/>
                  <a:pt x="1491994" y="36308"/>
                  <a:pt x="1758200" y="0"/>
                </a:cubicBezTo>
                <a:cubicBezTo>
                  <a:pt x="2024406" y="-36308"/>
                  <a:pt x="2123876" y="16886"/>
                  <a:pt x="2344266" y="0"/>
                </a:cubicBezTo>
                <a:cubicBezTo>
                  <a:pt x="2564656" y="-16886"/>
                  <a:pt x="3099120" y="22750"/>
                  <a:pt x="3317358" y="0"/>
                </a:cubicBezTo>
                <a:cubicBezTo>
                  <a:pt x="3343538" y="257920"/>
                  <a:pt x="3261326" y="424882"/>
                  <a:pt x="3317358" y="598160"/>
                </a:cubicBezTo>
                <a:cubicBezTo>
                  <a:pt x="3373390" y="771438"/>
                  <a:pt x="3292496" y="914179"/>
                  <a:pt x="3317358" y="1178897"/>
                </a:cubicBezTo>
                <a:cubicBezTo>
                  <a:pt x="3342220" y="1443615"/>
                  <a:pt x="3281938" y="1600489"/>
                  <a:pt x="3317358" y="1742213"/>
                </a:cubicBezTo>
                <a:cubicBezTo>
                  <a:pt x="3137959" y="1799771"/>
                  <a:pt x="3066430" y="1720025"/>
                  <a:pt x="2830812" y="1742213"/>
                </a:cubicBezTo>
                <a:cubicBezTo>
                  <a:pt x="2595194" y="1764401"/>
                  <a:pt x="2577980" y="1722697"/>
                  <a:pt x="2377440" y="1742213"/>
                </a:cubicBezTo>
                <a:cubicBezTo>
                  <a:pt x="2176900" y="1761729"/>
                  <a:pt x="2056030" y="1715857"/>
                  <a:pt x="1791373" y="1742213"/>
                </a:cubicBezTo>
                <a:cubicBezTo>
                  <a:pt x="1526716" y="1768569"/>
                  <a:pt x="1339400" y="1739214"/>
                  <a:pt x="1172133" y="1742213"/>
                </a:cubicBezTo>
                <a:cubicBezTo>
                  <a:pt x="1004866" y="1745212"/>
                  <a:pt x="804343" y="1734147"/>
                  <a:pt x="685587" y="1742213"/>
                </a:cubicBezTo>
                <a:cubicBezTo>
                  <a:pt x="566831" y="1750279"/>
                  <a:pt x="172693" y="1723376"/>
                  <a:pt x="0" y="1742213"/>
                </a:cubicBezTo>
                <a:cubicBezTo>
                  <a:pt x="-499" y="1494849"/>
                  <a:pt x="24104" y="1424796"/>
                  <a:pt x="0" y="1126631"/>
                </a:cubicBezTo>
                <a:cubicBezTo>
                  <a:pt x="-24104" y="828466"/>
                  <a:pt x="13651" y="725527"/>
                  <a:pt x="0" y="580738"/>
                </a:cubicBezTo>
                <a:cubicBezTo>
                  <a:pt x="-13651" y="435949"/>
                  <a:pt x="16828" y="146040"/>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endParaRPr lang="en-US" sz="32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200" b="1">
                <a:solidFill>
                  <a:srgbClr val="2BF6FF"/>
                </a:solidFill>
                <a:latin typeface="Big Shoulders Display Bold"/>
                <a:ea typeface="Big Shoulders Display Bold"/>
                <a:cs typeface="Big Shoulders Display Bold"/>
                <a:sym typeface="Big Shoulders Display Bold"/>
              </a:rPr>
              <a:t>Willing to spend &lt;$200 for the visit</a:t>
            </a:r>
          </a:p>
        </p:txBody>
      </p:sp>
      <p:sp>
        <p:nvSpPr>
          <p:cNvPr id="18" name="TextBox 17">
            <a:extLst>
              <a:ext uri="{FF2B5EF4-FFF2-40B4-BE49-F238E27FC236}">
                <a16:creationId xmlns:a16="http://schemas.microsoft.com/office/drawing/2014/main" id="{E6DC1B31-4B76-F5F8-C73E-FBB698C4CBE9}"/>
              </a:ext>
            </a:extLst>
          </p:cNvPr>
          <p:cNvSpPr txBox="1"/>
          <p:nvPr/>
        </p:nvSpPr>
        <p:spPr>
          <a:xfrm>
            <a:off x="14569837" y="6492100"/>
            <a:ext cx="3317358" cy="3223400"/>
          </a:xfrm>
          <a:custGeom>
            <a:avLst/>
            <a:gdLst>
              <a:gd name="csX0" fmla="*/ 0 w 3317358"/>
              <a:gd name="csY0" fmla="*/ 0 h 3223400"/>
              <a:gd name="csX1" fmla="*/ 552893 w 3317358"/>
              <a:gd name="csY1" fmla="*/ 0 h 3223400"/>
              <a:gd name="csX2" fmla="*/ 1006265 w 3317358"/>
              <a:gd name="csY2" fmla="*/ 0 h 3223400"/>
              <a:gd name="csX3" fmla="*/ 1492811 w 3317358"/>
              <a:gd name="csY3" fmla="*/ 0 h 3223400"/>
              <a:gd name="csX4" fmla="*/ 2012531 w 3317358"/>
              <a:gd name="csY4" fmla="*/ 0 h 3223400"/>
              <a:gd name="csX5" fmla="*/ 2631771 w 3317358"/>
              <a:gd name="csY5" fmla="*/ 0 h 3223400"/>
              <a:gd name="csX6" fmla="*/ 3317358 w 3317358"/>
              <a:gd name="csY6" fmla="*/ 0 h 3223400"/>
              <a:gd name="csX7" fmla="*/ 3317358 w 3317358"/>
              <a:gd name="csY7" fmla="*/ 601701 h 3223400"/>
              <a:gd name="csX8" fmla="*/ 3317358 w 3317358"/>
              <a:gd name="csY8" fmla="*/ 1106701 h 3223400"/>
              <a:gd name="csX9" fmla="*/ 3317358 w 3317358"/>
              <a:gd name="csY9" fmla="*/ 1676168 h 3223400"/>
              <a:gd name="csX10" fmla="*/ 3317358 w 3317358"/>
              <a:gd name="csY10" fmla="*/ 2277869 h 3223400"/>
              <a:gd name="csX11" fmla="*/ 3317358 w 3317358"/>
              <a:gd name="csY11" fmla="*/ 2750635 h 3223400"/>
              <a:gd name="csX12" fmla="*/ 3317358 w 3317358"/>
              <a:gd name="csY12" fmla="*/ 3223400 h 3223400"/>
              <a:gd name="csX13" fmla="*/ 2731291 w 3317358"/>
              <a:gd name="csY13" fmla="*/ 3223400 h 3223400"/>
              <a:gd name="csX14" fmla="*/ 2178398 w 3317358"/>
              <a:gd name="csY14" fmla="*/ 3223400 h 3223400"/>
              <a:gd name="csX15" fmla="*/ 1559158 w 3317358"/>
              <a:gd name="csY15" fmla="*/ 3223400 h 3223400"/>
              <a:gd name="csX16" fmla="*/ 973092 w 3317358"/>
              <a:gd name="csY16" fmla="*/ 3223400 h 3223400"/>
              <a:gd name="csX17" fmla="*/ 0 w 3317358"/>
              <a:gd name="csY17" fmla="*/ 3223400 h 3223400"/>
              <a:gd name="csX18" fmla="*/ 0 w 3317358"/>
              <a:gd name="csY18" fmla="*/ 2718401 h 3223400"/>
              <a:gd name="csX19" fmla="*/ 0 w 3317358"/>
              <a:gd name="csY19" fmla="*/ 2277869 h 3223400"/>
              <a:gd name="csX20" fmla="*/ 0 w 3317358"/>
              <a:gd name="csY20" fmla="*/ 1708402 h 3223400"/>
              <a:gd name="csX21" fmla="*/ 0 w 3317358"/>
              <a:gd name="csY21" fmla="*/ 1235637 h 3223400"/>
              <a:gd name="csX22" fmla="*/ 0 w 3317358"/>
              <a:gd name="csY22" fmla="*/ 730637 h 3223400"/>
              <a:gd name="csX23" fmla="*/ 0 w 3317358"/>
              <a:gd name="csY23" fmla="*/ 0 h 322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317358" h="3223400" fill="none" extrusionOk="0">
                <a:moveTo>
                  <a:pt x="0" y="0"/>
                </a:moveTo>
                <a:cubicBezTo>
                  <a:pt x="265568" y="-12559"/>
                  <a:pt x="383815" y="31776"/>
                  <a:pt x="552893" y="0"/>
                </a:cubicBezTo>
                <a:cubicBezTo>
                  <a:pt x="721971" y="-31776"/>
                  <a:pt x="840564" y="32888"/>
                  <a:pt x="1006265" y="0"/>
                </a:cubicBezTo>
                <a:cubicBezTo>
                  <a:pt x="1171966" y="-32888"/>
                  <a:pt x="1358731" y="14911"/>
                  <a:pt x="1492811" y="0"/>
                </a:cubicBezTo>
                <a:cubicBezTo>
                  <a:pt x="1626891" y="-14911"/>
                  <a:pt x="1761458" y="53150"/>
                  <a:pt x="2012531" y="0"/>
                </a:cubicBezTo>
                <a:cubicBezTo>
                  <a:pt x="2263604" y="-53150"/>
                  <a:pt x="2440971" y="13045"/>
                  <a:pt x="2631771" y="0"/>
                </a:cubicBezTo>
                <a:cubicBezTo>
                  <a:pt x="2822571" y="-13045"/>
                  <a:pt x="3097308" y="50814"/>
                  <a:pt x="3317358" y="0"/>
                </a:cubicBezTo>
                <a:cubicBezTo>
                  <a:pt x="3379080" y="262406"/>
                  <a:pt x="3302957" y="329379"/>
                  <a:pt x="3317358" y="601701"/>
                </a:cubicBezTo>
                <a:cubicBezTo>
                  <a:pt x="3331759" y="874023"/>
                  <a:pt x="3257185" y="897034"/>
                  <a:pt x="3317358" y="1106701"/>
                </a:cubicBezTo>
                <a:cubicBezTo>
                  <a:pt x="3377531" y="1316368"/>
                  <a:pt x="3264283" y="1557314"/>
                  <a:pt x="3317358" y="1676168"/>
                </a:cubicBezTo>
                <a:cubicBezTo>
                  <a:pt x="3370433" y="1795022"/>
                  <a:pt x="3252562" y="2137261"/>
                  <a:pt x="3317358" y="2277869"/>
                </a:cubicBezTo>
                <a:cubicBezTo>
                  <a:pt x="3382154" y="2418477"/>
                  <a:pt x="3289974" y="2580258"/>
                  <a:pt x="3317358" y="2750635"/>
                </a:cubicBezTo>
                <a:cubicBezTo>
                  <a:pt x="3344742" y="2921012"/>
                  <a:pt x="3300396" y="3115371"/>
                  <a:pt x="3317358" y="3223400"/>
                </a:cubicBezTo>
                <a:cubicBezTo>
                  <a:pt x="3165389" y="3293088"/>
                  <a:pt x="2973460" y="3158506"/>
                  <a:pt x="2731291" y="3223400"/>
                </a:cubicBezTo>
                <a:cubicBezTo>
                  <a:pt x="2489122" y="3288294"/>
                  <a:pt x="2359304" y="3204921"/>
                  <a:pt x="2178398" y="3223400"/>
                </a:cubicBezTo>
                <a:cubicBezTo>
                  <a:pt x="1997492" y="3241879"/>
                  <a:pt x="1764895" y="3159423"/>
                  <a:pt x="1559158" y="3223400"/>
                </a:cubicBezTo>
                <a:cubicBezTo>
                  <a:pt x="1353421" y="3287377"/>
                  <a:pt x="1201087" y="3187742"/>
                  <a:pt x="973092" y="3223400"/>
                </a:cubicBezTo>
                <a:cubicBezTo>
                  <a:pt x="745097" y="3259058"/>
                  <a:pt x="336146" y="3208173"/>
                  <a:pt x="0" y="3223400"/>
                </a:cubicBezTo>
                <a:cubicBezTo>
                  <a:pt x="-10595" y="2996847"/>
                  <a:pt x="56658" y="2864002"/>
                  <a:pt x="0" y="2718401"/>
                </a:cubicBezTo>
                <a:cubicBezTo>
                  <a:pt x="-56658" y="2572800"/>
                  <a:pt x="32325" y="2408282"/>
                  <a:pt x="0" y="2277869"/>
                </a:cubicBezTo>
                <a:cubicBezTo>
                  <a:pt x="-32325" y="2147456"/>
                  <a:pt x="47115" y="1825908"/>
                  <a:pt x="0" y="1708402"/>
                </a:cubicBezTo>
                <a:cubicBezTo>
                  <a:pt x="-47115" y="1590896"/>
                  <a:pt x="37479" y="1382195"/>
                  <a:pt x="0" y="1235637"/>
                </a:cubicBezTo>
                <a:cubicBezTo>
                  <a:pt x="-37479" y="1089079"/>
                  <a:pt x="54814" y="974258"/>
                  <a:pt x="0" y="730637"/>
                </a:cubicBezTo>
                <a:cubicBezTo>
                  <a:pt x="-54814" y="487016"/>
                  <a:pt x="31976" y="204635"/>
                  <a:pt x="0" y="0"/>
                </a:cubicBezTo>
                <a:close/>
              </a:path>
              <a:path w="3317358" h="3223400" stroke="0" extrusionOk="0">
                <a:moveTo>
                  <a:pt x="0" y="0"/>
                </a:moveTo>
                <a:cubicBezTo>
                  <a:pt x="215834" y="-31568"/>
                  <a:pt x="432283" y="42398"/>
                  <a:pt x="586067" y="0"/>
                </a:cubicBezTo>
                <a:cubicBezTo>
                  <a:pt x="739851" y="-42398"/>
                  <a:pt x="961909" y="30502"/>
                  <a:pt x="1138960" y="0"/>
                </a:cubicBezTo>
                <a:cubicBezTo>
                  <a:pt x="1316011" y="-30502"/>
                  <a:pt x="1491994" y="36308"/>
                  <a:pt x="1758200" y="0"/>
                </a:cubicBezTo>
                <a:cubicBezTo>
                  <a:pt x="2024406" y="-36308"/>
                  <a:pt x="2123876" y="16886"/>
                  <a:pt x="2344266" y="0"/>
                </a:cubicBezTo>
                <a:cubicBezTo>
                  <a:pt x="2564656" y="-16886"/>
                  <a:pt x="3099120" y="22750"/>
                  <a:pt x="3317358" y="0"/>
                </a:cubicBezTo>
                <a:cubicBezTo>
                  <a:pt x="3383439" y="271114"/>
                  <a:pt x="3293520" y="388351"/>
                  <a:pt x="3317358" y="569467"/>
                </a:cubicBezTo>
                <a:cubicBezTo>
                  <a:pt x="3341196" y="750583"/>
                  <a:pt x="3311449" y="881865"/>
                  <a:pt x="3317358" y="1106701"/>
                </a:cubicBezTo>
                <a:cubicBezTo>
                  <a:pt x="3323267" y="1331537"/>
                  <a:pt x="3292663" y="1336704"/>
                  <a:pt x="3317358" y="1547232"/>
                </a:cubicBezTo>
                <a:cubicBezTo>
                  <a:pt x="3342053" y="1757760"/>
                  <a:pt x="3305878" y="1817564"/>
                  <a:pt x="3317358" y="2019997"/>
                </a:cubicBezTo>
                <a:cubicBezTo>
                  <a:pt x="3328838" y="2222431"/>
                  <a:pt x="3298482" y="2273487"/>
                  <a:pt x="3317358" y="2492763"/>
                </a:cubicBezTo>
                <a:cubicBezTo>
                  <a:pt x="3336234" y="2712039"/>
                  <a:pt x="3312776" y="3052647"/>
                  <a:pt x="3317358" y="3223400"/>
                </a:cubicBezTo>
                <a:cubicBezTo>
                  <a:pt x="3144009" y="3254476"/>
                  <a:pt x="3028732" y="3169012"/>
                  <a:pt x="2830812" y="3223400"/>
                </a:cubicBezTo>
                <a:cubicBezTo>
                  <a:pt x="2632892" y="3277788"/>
                  <a:pt x="2463022" y="3215334"/>
                  <a:pt x="2344266" y="3223400"/>
                </a:cubicBezTo>
                <a:cubicBezTo>
                  <a:pt x="2225510" y="3231466"/>
                  <a:pt x="2028426" y="3178284"/>
                  <a:pt x="1857720" y="3223400"/>
                </a:cubicBezTo>
                <a:cubicBezTo>
                  <a:pt x="1687014" y="3268516"/>
                  <a:pt x="1467756" y="3158219"/>
                  <a:pt x="1238480" y="3223400"/>
                </a:cubicBezTo>
                <a:cubicBezTo>
                  <a:pt x="1009204" y="3288581"/>
                  <a:pt x="855882" y="3172459"/>
                  <a:pt x="718761" y="3223400"/>
                </a:cubicBezTo>
                <a:cubicBezTo>
                  <a:pt x="581640" y="3274341"/>
                  <a:pt x="288148" y="3157521"/>
                  <a:pt x="0" y="3223400"/>
                </a:cubicBezTo>
                <a:cubicBezTo>
                  <a:pt x="-2520" y="3023828"/>
                  <a:pt x="22698" y="2998393"/>
                  <a:pt x="0" y="2782869"/>
                </a:cubicBezTo>
                <a:cubicBezTo>
                  <a:pt x="-22698" y="2567345"/>
                  <a:pt x="23345" y="2500808"/>
                  <a:pt x="0" y="2310103"/>
                </a:cubicBezTo>
                <a:cubicBezTo>
                  <a:pt x="-23345" y="2119398"/>
                  <a:pt x="62905" y="1963451"/>
                  <a:pt x="0" y="1772870"/>
                </a:cubicBezTo>
                <a:cubicBezTo>
                  <a:pt x="-62905" y="1582289"/>
                  <a:pt x="17002" y="1485487"/>
                  <a:pt x="0" y="1267871"/>
                </a:cubicBezTo>
                <a:cubicBezTo>
                  <a:pt x="-17002" y="1050255"/>
                  <a:pt x="28051" y="845375"/>
                  <a:pt x="0" y="666169"/>
                </a:cubicBezTo>
                <a:cubicBezTo>
                  <a:pt x="-28051" y="486963"/>
                  <a:pt x="4337" y="139040"/>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endParaRPr lang="en-US" sz="32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200" b="1">
                <a:solidFill>
                  <a:srgbClr val="2BF6FF"/>
                </a:solidFill>
                <a:latin typeface="Big Shoulders Display Bold"/>
                <a:ea typeface="Big Shoulders Display Bold"/>
                <a:cs typeface="Big Shoulders Display Bold"/>
                <a:sym typeface="Big Shoulders Display Bold"/>
              </a:rPr>
              <a:t>Weekend family outings, birthdays, school holidays, team celebrations, casual dinners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dissolve">
                                      <p:cBhvr>
                                        <p:cTn id="12" dur="500"/>
                                        <p:tgtEl>
                                          <p:spTgt spid="102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dissolve">
                                      <p:cBhvr>
                                        <p:cTn id="21" dur="500"/>
                                        <p:tgtEl>
                                          <p:spTgt spid="11"/>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dissolv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028"/>
                                        </p:tgtEl>
                                        <p:attrNameLst>
                                          <p:attrName>style.visibility</p:attrName>
                                        </p:attrNameLst>
                                      </p:cBhvr>
                                      <p:to>
                                        <p:strVal val="visible"/>
                                      </p:to>
                                    </p:set>
                                    <p:animEffect transition="in" filter="dissolve">
                                      <p:cBhvr>
                                        <p:cTn id="29" dur="500"/>
                                        <p:tgtEl>
                                          <p:spTgt spid="1028"/>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ssolve">
                                      <p:cBhvr>
                                        <p:cTn id="32" dur="500"/>
                                        <p:tgtEl>
                                          <p:spTgt spid="15"/>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dissolve">
                                      <p:cBhvr>
                                        <p:cTn id="35" dur="500"/>
                                        <p:tgtEl>
                                          <p:spTgt spid="17"/>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dissolve">
                                      <p:cBhvr>
                                        <p:cTn id="38" dur="500"/>
                                        <p:tgtEl>
                                          <p:spTgt spid="16"/>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dissolv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P spid="15"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12" name="TextBox 11">
            <a:extLst>
              <a:ext uri="{FF2B5EF4-FFF2-40B4-BE49-F238E27FC236}">
                <a16:creationId xmlns:a16="http://schemas.microsoft.com/office/drawing/2014/main" id="{EEFC9A56-051B-2E37-A7BA-F99529ED96D5}"/>
              </a:ext>
            </a:extLst>
          </p:cNvPr>
          <p:cNvSpPr txBox="1"/>
          <p:nvPr/>
        </p:nvSpPr>
        <p:spPr>
          <a:xfrm>
            <a:off x="3718162" y="59302"/>
            <a:ext cx="11140837" cy="2477217"/>
          </a:xfrm>
          <a:prstGeom prst="rect">
            <a:avLst/>
          </a:prstGeom>
        </p:spPr>
        <p:txBody>
          <a:bodyPr wrap="square" lIns="0" tIns="0" rIns="0" bIns="0" rtlCol="0" anchor="t">
            <a:spAutoFit/>
          </a:bodyPr>
          <a:lstStyle/>
          <a:p>
            <a:pPr marL="0" lvl="0" indent="0" algn="l">
              <a:lnSpc>
                <a:spcPts val="20021"/>
              </a:lnSpc>
              <a:spcBef>
                <a:spcPct val="0"/>
              </a:spcBef>
            </a:pPr>
            <a:r>
              <a:rPr lang="en-US" sz="15200">
                <a:solidFill>
                  <a:srgbClr val="CFFF00"/>
                </a:solidFill>
                <a:latin typeface="Yellowtail"/>
                <a:ea typeface="Yellowtail"/>
                <a:cs typeface="Yellowtail"/>
                <a:sym typeface="Yellowtail"/>
              </a:rPr>
              <a:t>Survey Findings</a:t>
            </a:r>
          </a:p>
        </p:txBody>
      </p:sp>
      <p:pic>
        <p:nvPicPr>
          <p:cNvPr id="2052" name="Picture 4" descr="Forms response chart. Question title: What do you enjoy most about the Topgolf experience?. Number of responses: 16 responses.">
            <a:extLst>
              <a:ext uri="{FF2B5EF4-FFF2-40B4-BE49-F238E27FC236}">
                <a16:creationId xmlns:a16="http://schemas.microsoft.com/office/drawing/2014/main" id="{25F7C5AE-9443-CB45-93FA-CAE11AC7B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04383"/>
            <a:ext cx="9144000" cy="449228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orms response chart. Question title: What sports would you be most interested in experiencing at a Topgolf-like venue? (Select up to 3). Number of responses: 18 responses.">
            <a:extLst>
              <a:ext uri="{FF2B5EF4-FFF2-40B4-BE49-F238E27FC236}">
                <a16:creationId xmlns:a16="http://schemas.microsoft.com/office/drawing/2014/main" id="{F0F90059-81B8-9075-8F1A-63CED25A2F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0" y="2704383"/>
            <a:ext cx="9144000" cy="449228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E3A9F20-4361-88A0-ED56-1F095708E594}"/>
              </a:ext>
            </a:extLst>
          </p:cNvPr>
          <p:cNvSpPr txBox="1"/>
          <p:nvPr/>
        </p:nvSpPr>
        <p:spPr>
          <a:xfrm>
            <a:off x="228600" y="7356837"/>
            <a:ext cx="8382000" cy="2769989"/>
          </a:xfrm>
          <a:custGeom>
            <a:avLst/>
            <a:gdLst>
              <a:gd name="csX0" fmla="*/ 0 w 8382000"/>
              <a:gd name="csY0" fmla="*/ 0 h 2769989"/>
              <a:gd name="csX1" fmla="*/ 682534 w 8382000"/>
              <a:gd name="csY1" fmla="*/ 0 h 2769989"/>
              <a:gd name="csX2" fmla="*/ 1281249 w 8382000"/>
              <a:gd name="csY2" fmla="*/ 0 h 2769989"/>
              <a:gd name="csX3" fmla="*/ 1879963 w 8382000"/>
              <a:gd name="csY3" fmla="*/ 0 h 2769989"/>
              <a:gd name="csX4" fmla="*/ 2227217 w 8382000"/>
              <a:gd name="csY4" fmla="*/ 0 h 2769989"/>
              <a:gd name="csX5" fmla="*/ 2909751 w 8382000"/>
              <a:gd name="csY5" fmla="*/ 0 h 2769989"/>
              <a:gd name="csX6" fmla="*/ 3340826 w 8382000"/>
              <a:gd name="csY6" fmla="*/ 0 h 2769989"/>
              <a:gd name="csX7" fmla="*/ 4107180 w 8382000"/>
              <a:gd name="csY7" fmla="*/ 0 h 2769989"/>
              <a:gd name="csX8" fmla="*/ 4454434 w 8382000"/>
              <a:gd name="csY8" fmla="*/ 0 h 2769989"/>
              <a:gd name="csX9" fmla="*/ 5136969 w 8382000"/>
              <a:gd name="csY9" fmla="*/ 0 h 2769989"/>
              <a:gd name="csX10" fmla="*/ 5568043 w 8382000"/>
              <a:gd name="csY10" fmla="*/ 0 h 2769989"/>
              <a:gd name="csX11" fmla="*/ 6082937 w 8382000"/>
              <a:gd name="csY11" fmla="*/ 0 h 2769989"/>
              <a:gd name="csX12" fmla="*/ 6430191 w 8382000"/>
              <a:gd name="csY12" fmla="*/ 0 h 2769989"/>
              <a:gd name="csX13" fmla="*/ 7028906 w 8382000"/>
              <a:gd name="csY13" fmla="*/ 0 h 2769989"/>
              <a:gd name="csX14" fmla="*/ 7627620 w 8382000"/>
              <a:gd name="csY14" fmla="*/ 0 h 2769989"/>
              <a:gd name="csX15" fmla="*/ 8382000 w 8382000"/>
              <a:gd name="csY15" fmla="*/ 0 h 2769989"/>
              <a:gd name="csX16" fmla="*/ 8382000 w 8382000"/>
              <a:gd name="csY16" fmla="*/ 498598 h 2769989"/>
              <a:gd name="csX17" fmla="*/ 8382000 w 8382000"/>
              <a:gd name="csY17" fmla="*/ 969496 h 2769989"/>
              <a:gd name="csX18" fmla="*/ 8382000 w 8382000"/>
              <a:gd name="csY18" fmla="*/ 1578894 h 2769989"/>
              <a:gd name="csX19" fmla="*/ 8382000 w 8382000"/>
              <a:gd name="csY19" fmla="*/ 2105192 h 2769989"/>
              <a:gd name="csX20" fmla="*/ 8382000 w 8382000"/>
              <a:gd name="csY20" fmla="*/ 2769989 h 2769989"/>
              <a:gd name="csX21" fmla="*/ 7950926 w 8382000"/>
              <a:gd name="csY21" fmla="*/ 2769989 h 2769989"/>
              <a:gd name="csX22" fmla="*/ 7603671 w 8382000"/>
              <a:gd name="csY22" fmla="*/ 2769989 h 2769989"/>
              <a:gd name="csX23" fmla="*/ 6837317 w 8382000"/>
              <a:gd name="csY23" fmla="*/ 2769989 h 2769989"/>
              <a:gd name="csX24" fmla="*/ 6070963 w 8382000"/>
              <a:gd name="csY24" fmla="*/ 2769989 h 2769989"/>
              <a:gd name="csX25" fmla="*/ 5723709 w 8382000"/>
              <a:gd name="csY25" fmla="*/ 2769989 h 2769989"/>
              <a:gd name="csX26" fmla="*/ 5292634 w 8382000"/>
              <a:gd name="csY26" fmla="*/ 2769989 h 2769989"/>
              <a:gd name="csX27" fmla="*/ 4861560 w 8382000"/>
              <a:gd name="csY27" fmla="*/ 2769989 h 2769989"/>
              <a:gd name="csX28" fmla="*/ 4514306 w 8382000"/>
              <a:gd name="csY28" fmla="*/ 2769989 h 2769989"/>
              <a:gd name="csX29" fmla="*/ 3999411 w 8382000"/>
              <a:gd name="csY29" fmla="*/ 2769989 h 2769989"/>
              <a:gd name="csX30" fmla="*/ 3484517 w 8382000"/>
              <a:gd name="csY30" fmla="*/ 2769989 h 2769989"/>
              <a:gd name="csX31" fmla="*/ 2801983 w 8382000"/>
              <a:gd name="csY31" fmla="*/ 2769989 h 2769989"/>
              <a:gd name="csX32" fmla="*/ 2454729 w 8382000"/>
              <a:gd name="csY32" fmla="*/ 2769989 h 2769989"/>
              <a:gd name="csX33" fmla="*/ 1688374 w 8382000"/>
              <a:gd name="csY33" fmla="*/ 2769989 h 2769989"/>
              <a:gd name="csX34" fmla="*/ 922020 w 8382000"/>
              <a:gd name="csY34" fmla="*/ 2769989 h 2769989"/>
              <a:gd name="csX35" fmla="*/ 0 w 8382000"/>
              <a:gd name="csY35" fmla="*/ 2769989 h 2769989"/>
              <a:gd name="csX36" fmla="*/ 0 w 8382000"/>
              <a:gd name="csY36" fmla="*/ 2160591 h 2769989"/>
              <a:gd name="csX37" fmla="*/ 0 w 8382000"/>
              <a:gd name="csY37" fmla="*/ 1551194 h 2769989"/>
              <a:gd name="csX38" fmla="*/ 0 w 8382000"/>
              <a:gd name="csY38" fmla="*/ 1052596 h 2769989"/>
              <a:gd name="csX39" fmla="*/ 0 w 8382000"/>
              <a:gd name="csY39" fmla="*/ 0 h 2769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8382000" h="2769989" fill="none" extrusionOk="0">
                <a:moveTo>
                  <a:pt x="0" y="0"/>
                </a:moveTo>
                <a:cubicBezTo>
                  <a:pt x="186073" y="-66370"/>
                  <a:pt x="345093" y="40906"/>
                  <a:pt x="682534" y="0"/>
                </a:cubicBezTo>
                <a:cubicBezTo>
                  <a:pt x="1019975" y="-40906"/>
                  <a:pt x="1132919" y="66662"/>
                  <a:pt x="1281249" y="0"/>
                </a:cubicBezTo>
                <a:cubicBezTo>
                  <a:pt x="1429580" y="-66662"/>
                  <a:pt x="1735590" y="45343"/>
                  <a:pt x="1879963" y="0"/>
                </a:cubicBezTo>
                <a:cubicBezTo>
                  <a:pt x="2024336" y="-45343"/>
                  <a:pt x="2123807" y="26158"/>
                  <a:pt x="2227217" y="0"/>
                </a:cubicBezTo>
                <a:cubicBezTo>
                  <a:pt x="2330627" y="-26158"/>
                  <a:pt x="2684975" y="28784"/>
                  <a:pt x="2909751" y="0"/>
                </a:cubicBezTo>
                <a:cubicBezTo>
                  <a:pt x="3134527" y="-28784"/>
                  <a:pt x="3243750" y="48258"/>
                  <a:pt x="3340826" y="0"/>
                </a:cubicBezTo>
                <a:cubicBezTo>
                  <a:pt x="3437903" y="-48258"/>
                  <a:pt x="3734851" y="20320"/>
                  <a:pt x="4107180" y="0"/>
                </a:cubicBezTo>
                <a:cubicBezTo>
                  <a:pt x="4479509" y="-20320"/>
                  <a:pt x="4283077" y="28377"/>
                  <a:pt x="4454434" y="0"/>
                </a:cubicBezTo>
                <a:cubicBezTo>
                  <a:pt x="4625791" y="-28377"/>
                  <a:pt x="4809277" y="55718"/>
                  <a:pt x="5136969" y="0"/>
                </a:cubicBezTo>
                <a:cubicBezTo>
                  <a:pt x="5464662" y="-55718"/>
                  <a:pt x="5415190" y="41612"/>
                  <a:pt x="5568043" y="0"/>
                </a:cubicBezTo>
                <a:cubicBezTo>
                  <a:pt x="5720896" y="-41612"/>
                  <a:pt x="5857743" y="289"/>
                  <a:pt x="6082937" y="0"/>
                </a:cubicBezTo>
                <a:cubicBezTo>
                  <a:pt x="6308131" y="-289"/>
                  <a:pt x="6274004" y="34209"/>
                  <a:pt x="6430191" y="0"/>
                </a:cubicBezTo>
                <a:cubicBezTo>
                  <a:pt x="6586378" y="-34209"/>
                  <a:pt x="6863669" y="70506"/>
                  <a:pt x="7028906" y="0"/>
                </a:cubicBezTo>
                <a:cubicBezTo>
                  <a:pt x="7194143" y="-70506"/>
                  <a:pt x="7488215" y="1433"/>
                  <a:pt x="7627620" y="0"/>
                </a:cubicBezTo>
                <a:cubicBezTo>
                  <a:pt x="7767025" y="-1433"/>
                  <a:pt x="8184559" y="77557"/>
                  <a:pt x="8382000" y="0"/>
                </a:cubicBezTo>
                <a:cubicBezTo>
                  <a:pt x="8397775" y="236522"/>
                  <a:pt x="8373788" y="288214"/>
                  <a:pt x="8382000" y="498598"/>
                </a:cubicBezTo>
                <a:cubicBezTo>
                  <a:pt x="8390212" y="708982"/>
                  <a:pt x="8338990" y="825414"/>
                  <a:pt x="8382000" y="969496"/>
                </a:cubicBezTo>
                <a:cubicBezTo>
                  <a:pt x="8425010" y="1113578"/>
                  <a:pt x="8376761" y="1343372"/>
                  <a:pt x="8382000" y="1578894"/>
                </a:cubicBezTo>
                <a:cubicBezTo>
                  <a:pt x="8387239" y="1814416"/>
                  <a:pt x="8328868" y="1915821"/>
                  <a:pt x="8382000" y="2105192"/>
                </a:cubicBezTo>
                <a:cubicBezTo>
                  <a:pt x="8435132" y="2294563"/>
                  <a:pt x="8304419" y="2559501"/>
                  <a:pt x="8382000" y="2769989"/>
                </a:cubicBezTo>
                <a:cubicBezTo>
                  <a:pt x="8276543" y="2783170"/>
                  <a:pt x="8086600" y="2766836"/>
                  <a:pt x="7950926" y="2769989"/>
                </a:cubicBezTo>
                <a:cubicBezTo>
                  <a:pt x="7815252" y="2773142"/>
                  <a:pt x="7760563" y="2754275"/>
                  <a:pt x="7603671" y="2769989"/>
                </a:cubicBezTo>
                <a:cubicBezTo>
                  <a:pt x="7446779" y="2785703"/>
                  <a:pt x="7155463" y="2759793"/>
                  <a:pt x="6837317" y="2769989"/>
                </a:cubicBezTo>
                <a:cubicBezTo>
                  <a:pt x="6519171" y="2780185"/>
                  <a:pt x="6237264" y="2702018"/>
                  <a:pt x="6070963" y="2769989"/>
                </a:cubicBezTo>
                <a:cubicBezTo>
                  <a:pt x="5904662" y="2837960"/>
                  <a:pt x="5864384" y="2738129"/>
                  <a:pt x="5723709" y="2769989"/>
                </a:cubicBezTo>
                <a:cubicBezTo>
                  <a:pt x="5583034" y="2801849"/>
                  <a:pt x="5396309" y="2744941"/>
                  <a:pt x="5292634" y="2769989"/>
                </a:cubicBezTo>
                <a:cubicBezTo>
                  <a:pt x="5188959" y="2795037"/>
                  <a:pt x="5015634" y="2760453"/>
                  <a:pt x="4861560" y="2769989"/>
                </a:cubicBezTo>
                <a:cubicBezTo>
                  <a:pt x="4707486" y="2779525"/>
                  <a:pt x="4629255" y="2735505"/>
                  <a:pt x="4514306" y="2769989"/>
                </a:cubicBezTo>
                <a:cubicBezTo>
                  <a:pt x="4399357" y="2804473"/>
                  <a:pt x="4215525" y="2750090"/>
                  <a:pt x="3999411" y="2769989"/>
                </a:cubicBezTo>
                <a:cubicBezTo>
                  <a:pt x="3783298" y="2789888"/>
                  <a:pt x="3691251" y="2718334"/>
                  <a:pt x="3484517" y="2769989"/>
                </a:cubicBezTo>
                <a:cubicBezTo>
                  <a:pt x="3277783" y="2821644"/>
                  <a:pt x="3037412" y="2765906"/>
                  <a:pt x="2801983" y="2769989"/>
                </a:cubicBezTo>
                <a:cubicBezTo>
                  <a:pt x="2566554" y="2774072"/>
                  <a:pt x="2623298" y="2766277"/>
                  <a:pt x="2454729" y="2769989"/>
                </a:cubicBezTo>
                <a:cubicBezTo>
                  <a:pt x="2286160" y="2773701"/>
                  <a:pt x="1906703" y="2736250"/>
                  <a:pt x="1688374" y="2769989"/>
                </a:cubicBezTo>
                <a:cubicBezTo>
                  <a:pt x="1470046" y="2803728"/>
                  <a:pt x="1082092" y="2741643"/>
                  <a:pt x="922020" y="2769989"/>
                </a:cubicBezTo>
                <a:cubicBezTo>
                  <a:pt x="761948" y="2798335"/>
                  <a:pt x="309740" y="2749743"/>
                  <a:pt x="0" y="2769989"/>
                </a:cubicBezTo>
                <a:cubicBezTo>
                  <a:pt x="-17857" y="2500209"/>
                  <a:pt x="57370" y="2346195"/>
                  <a:pt x="0" y="2160591"/>
                </a:cubicBezTo>
                <a:cubicBezTo>
                  <a:pt x="-57370" y="1974987"/>
                  <a:pt x="49481" y="1675187"/>
                  <a:pt x="0" y="1551194"/>
                </a:cubicBezTo>
                <a:cubicBezTo>
                  <a:pt x="-49481" y="1427201"/>
                  <a:pt x="22186" y="1245616"/>
                  <a:pt x="0" y="1052596"/>
                </a:cubicBezTo>
                <a:cubicBezTo>
                  <a:pt x="-22186" y="859576"/>
                  <a:pt x="49325" y="518866"/>
                  <a:pt x="0" y="0"/>
                </a:cubicBezTo>
                <a:close/>
              </a:path>
              <a:path w="8382000" h="2769989" stroke="0" extrusionOk="0">
                <a:moveTo>
                  <a:pt x="0" y="0"/>
                </a:moveTo>
                <a:cubicBezTo>
                  <a:pt x="242453" y="-78093"/>
                  <a:pt x="460635" y="15887"/>
                  <a:pt x="682534" y="0"/>
                </a:cubicBezTo>
                <a:cubicBezTo>
                  <a:pt x="904433" y="-15887"/>
                  <a:pt x="1053591" y="53529"/>
                  <a:pt x="1281249" y="0"/>
                </a:cubicBezTo>
                <a:cubicBezTo>
                  <a:pt x="1508907" y="-53529"/>
                  <a:pt x="1781651" y="20391"/>
                  <a:pt x="2047603" y="0"/>
                </a:cubicBezTo>
                <a:cubicBezTo>
                  <a:pt x="2313555" y="-20391"/>
                  <a:pt x="2406999" y="27328"/>
                  <a:pt x="2730137" y="0"/>
                </a:cubicBezTo>
                <a:cubicBezTo>
                  <a:pt x="3053275" y="-27328"/>
                  <a:pt x="3055917" y="55379"/>
                  <a:pt x="3245031" y="0"/>
                </a:cubicBezTo>
                <a:cubicBezTo>
                  <a:pt x="3434145" y="-55379"/>
                  <a:pt x="3777901" y="16550"/>
                  <a:pt x="3927566" y="0"/>
                </a:cubicBezTo>
                <a:cubicBezTo>
                  <a:pt x="4077231" y="-16550"/>
                  <a:pt x="4260366" y="11291"/>
                  <a:pt x="4442460" y="0"/>
                </a:cubicBezTo>
                <a:cubicBezTo>
                  <a:pt x="4624554" y="-11291"/>
                  <a:pt x="4766559" y="15138"/>
                  <a:pt x="5041174" y="0"/>
                </a:cubicBezTo>
                <a:cubicBezTo>
                  <a:pt x="5315789" y="-15138"/>
                  <a:pt x="5341094" y="34582"/>
                  <a:pt x="5472249" y="0"/>
                </a:cubicBezTo>
                <a:cubicBezTo>
                  <a:pt x="5603404" y="-34582"/>
                  <a:pt x="5856167" y="59273"/>
                  <a:pt x="6070963" y="0"/>
                </a:cubicBezTo>
                <a:cubicBezTo>
                  <a:pt x="6285759" y="-59273"/>
                  <a:pt x="6556946" y="47380"/>
                  <a:pt x="6837317" y="0"/>
                </a:cubicBezTo>
                <a:cubicBezTo>
                  <a:pt x="7117688" y="-47380"/>
                  <a:pt x="7243908" y="4236"/>
                  <a:pt x="7603671" y="0"/>
                </a:cubicBezTo>
                <a:cubicBezTo>
                  <a:pt x="7963434" y="-4236"/>
                  <a:pt x="8123439" y="16399"/>
                  <a:pt x="8382000" y="0"/>
                </a:cubicBezTo>
                <a:cubicBezTo>
                  <a:pt x="8437937" y="282898"/>
                  <a:pt x="8326616" y="389794"/>
                  <a:pt x="8382000" y="581698"/>
                </a:cubicBezTo>
                <a:cubicBezTo>
                  <a:pt x="8437384" y="773602"/>
                  <a:pt x="8333746" y="946683"/>
                  <a:pt x="8382000" y="1107996"/>
                </a:cubicBezTo>
                <a:cubicBezTo>
                  <a:pt x="8430254" y="1269309"/>
                  <a:pt x="8324712" y="1442613"/>
                  <a:pt x="8382000" y="1689693"/>
                </a:cubicBezTo>
                <a:cubicBezTo>
                  <a:pt x="8439288" y="1936773"/>
                  <a:pt x="8327090" y="2415794"/>
                  <a:pt x="8382000" y="2769989"/>
                </a:cubicBezTo>
                <a:cubicBezTo>
                  <a:pt x="8216672" y="2788187"/>
                  <a:pt x="7980476" y="2716329"/>
                  <a:pt x="7867106" y="2769989"/>
                </a:cubicBezTo>
                <a:cubicBezTo>
                  <a:pt x="7753736" y="2823649"/>
                  <a:pt x="7474408" y="2749918"/>
                  <a:pt x="7184571" y="2769989"/>
                </a:cubicBezTo>
                <a:cubicBezTo>
                  <a:pt x="6894735" y="2790060"/>
                  <a:pt x="6704449" y="2755374"/>
                  <a:pt x="6502037" y="2769989"/>
                </a:cubicBezTo>
                <a:cubicBezTo>
                  <a:pt x="6299625" y="2784604"/>
                  <a:pt x="6165034" y="2750725"/>
                  <a:pt x="5987143" y="2769989"/>
                </a:cubicBezTo>
                <a:cubicBezTo>
                  <a:pt x="5809252" y="2789253"/>
                  <a:pt x="5739295" y="2757036"/>
                  <a:pt x="5556069" y="2769989"/>
                </a:cubicBezTo>
                <a:cubicBezTo>
                  <a:pt x="5372843" y="2782942"/>
                  <a:pt x="5305538" y="2733016"/>
                  <a:pt x="5124994" y="2769989"/>
                </a:cubicBezTo>
                <a:cubicBezTo>
                  <a:pt x="4944451" y="2806962"/>
                  <a:pt x="4585435" y="2762670"/>
                  <a:pt x="4442460" y="2769989"/>
                </a:cubicBezTo>
                <a:cubicBezTo>
                  <a:pt x="4299485" y="2777308"/>
                  <a:pt x="4170250" y="2757255"/>
                  <a:pt x="4095206" y="2769989"/>
                </a:cubicBezTo>
                <a:cubicBezTo>
                  <a:pt x="4020162" y="2782723"/>
                  <a:pt x="3683686" y="2726011"/>
                  <a:pt x="3496491" y="2769989"/>
                </a:cubicBezTo>
                <a:cubicBezTo>
                  <a:pt x="3309297" y="2813967"/>
                  <a:pt x="3107978" y="2768257"/>
                  <a:pt x="2813957" y="2769989"/>
                </a:cubicBezTo>
                <a:cubicBezTo>
                  <a:pt x="2519936" y="2771721"/>
                  <a:pt x="2375831" y="2721294"/>
                  <a:pt x="2047603" y="2769989"/>
                </a:cubicBezTo>
                <a:cubicBezTo>
                  <a:pt x="1719375" y="2818684"/>
                  <a:pt x="1726263" y="2764163"/>
                  <a:pt x="1532709" y="2769989"/>
                </a:cubicBezTo>
                <a:cubicBezTo>
                  <a:pt x="1339155" y="2775815"/>
                  <a:pt x="1307039" y="2744591"/>
                  <a:pt x="1185454" y="2769989"/>
                </a:cubicBezTo>
                <a:cubicBezTo>
                  <a:pt x="1063869" y="2795387"/>
                  <a:pt x="278045" y="2741370"/>
                  <a:pt x="0" y="2769989"/>
                </a:cubicBezTo>
                <a:cubicBezTo>
                  <a:pt x="-36141" y="2567342"/>
                  <a:pt x="56205" y="2499767"/>
                  <a:pt x="0" y="2271391"/>
                </a:cubicBezTo>
                <a:cubicBezTo>
                  <a:pt x="-56205" y="2043015"/>
                  <a:pt x="20906" y="1865679"/>
                  <a:pt x="0" y="1661993"/>
                </a:cubicBezTo>
                <a:cubicBezTo>
                  <a:pt x="-20906" y="1458307"/>
                  <a:pt x="63040" y="1233734"/>
                  <a:pt x="0" y="1107996"/>
                </a:cubicBezTo>
                <a:cubicBezTo>
                  <a:pt x="-63040" y="982258"/>
                  <a:pt x="23776" y="819568"/>
                  <a:pt x="0" y="637097"/>
                </a:cubicBezTo>
                <a:cubicBezTo>
                  <a:pt x="-23776" y="454626"/>
                  <a:pt x="45996" y="193710"/>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600" b="1">
                <a:solidFill>
                  <a:srgbClr val="2BF6FF"/>
                </a:solidFill>
                <a:latin typeface="Big Shoulders Display Bold"/>
                <a:ea typeface="Big Shoulders Display Bold"/>
                <a:cs typeface="Big Shoulders Display Bold"/>
                <a:sym typeface="Big Shoulders Display Bold"/>
              </a:rPr>
              <a:t>The majority of our respondents valued the “Interactive Gameplay” and “Social Atmosphere” over other factors such as ”Food and Beverage Options.” </a:t>
            </a:r>
          </a:p>
        </p:txBody>
      </p:sp>
      <p:sp>
        <p:nvSpPr>
          <p:cNvPr id="14" name="TextBox 13">
            <a:extLst>
              <a:ext uri="{FF2B5EF4-FFF2-40B4-BE49-F238E27FC236}">
                <a16:creationId xmlns:a16="http://schemas.microsoft.com/office/drawing/2014/main" id="{77F1B80D-3941-82EB-3ECF-D31FEC6A325B}"/>
              </a:ext>
            </a:extLst>
          </p:cNvPr>
          <p:cNvSpPr txBox="1"/>
          <p:nvPr/>
        </p:nvSpPr>
        <p:spPr>
          <a:xfrm>
            <a:off x="9677400" y="7366408"/>
            <a:ext cx="8382000" cy="2769989"/>
          </a:xfrm>
          <a:custGeom>
            <a:avLst/>
            <a:gdLst>
              <a:gd name="csX0" fmla="*/ 0 w 8382000"/>
              <a:gd name="csY0" fmla="*/ 0 h 2769989"/>
              <a:gd name="csX1" fmla="*/ 682534 w 8382000"/>
              <a:gd name="csY1" fmla="*/ 0 h 2769989"/>
              <a:gd name="csX2" fmla="*/ 1281249 w 8382000"/>
              <a:gd name="csY2" fmla="*/ 0 h 2769989"/>
              <a:gd name="csX3" fmla="*/ 1879963 w 8382000"/>
              <a:gd name="csY3" fmla="*/ 0 h 2769989"/>
              <a:gd name="csX4" fmla="*/ 2227217 w 8382000"/>
              <a:gd name="csY4" fmla="*/ 0 h 2769989"/>
              <a:gd name="csX5" fmla="*/ 2909751 w 8382000"/>
              <a:gd name="csY5" fmla="*/ 0 h 2769989"/>
              <a:gd name="csX6" fmla="*/ 3340826 w 8382000"/>
              <a:gd name="csY6" fmla="*/ 0 h 2769989"/>
              <a:gd name="csX7" fmla="*/ 4107180 w 8382000"/>
              <a:gd name="csY7" fmla="*/ 0 h 2769989"/>
              <a:gd name="csX8" fmla="*/ 4454434 w 8382000"/>
              <a:gd name="csY8" fmla="*/ 0 h 2769989"/>
              <a:gd name="csX9" fmla="*/ 5136969 w 8382000"/>
              <a:gd name="csY9" fmla="*/ 0 h 2769989"/>
              <a:gd name="csX10" fmla="*/ 5568043 w 8382000"/>
              <a:gd name="csY10" fmla="*/ 0 h 2769989"/>
              <a:gd name="csX11" fmla="*/ 6082937 w 8382000"/>
              <a:gd name="csY11" fmla="*/ 0 h 2769989"/>
              <a:gd name="csX12" fmla="*/ 6430191 w 8382000"/>
              <a:gd name="csY12" fmla="*/ 0 h 2769989"/>
              <a:gd name="csX13" fmla="*/ 7028906 w 8382000"/>
              <a:gd name="csY13" fmla="*/ 0 h 2769989"/>
              <a:gd name="csX14" fmla="*/ 7627620 w 8382000"/>
              <a:gd name="csY14" fmla="*/ 0 h 2769989"/>
              <a:gd name="csX15" fmla="*/ 8382000 w 8382000"/>
              <a:gd name="csY15" fmla="*/ 0 h 2769989"/>
              <a:gd name="csX16" fmla="*/ 8382000 w 8382000"/>
              <a:gd name="csY16" fmla="*/ 498598 h 2769989"/>
              <a:gd name="csX17" fmla="*/ 8382000 w 8382000"/>
              <a:gd name="csY17" fmla="*/ 969496 h 2769989"/>
              <a:gd name="csX18" fmla="*/ 8382000 w 8382000"/>
              <a:gd name="csY18" fmla="*/ 1578894 h 2769989"/>
              <a:gd name="csX19" fmla="*/ 8382000 w 8382000"/>
              <a:gd name="csY19" fmla="*/ 2105192 h 2769989"/>
              <a:gd name="csX20" fmla="*/ 8382000 w 8382000"/>
              <a:gd name="csY20" fmla="*/ 2769989 h 2769989"/>
              <a:gd name="csX21" fmla="*/ 7950926 w 8382000"/>
              <a:gd name="csY21" fmla="*/ 2769989 h 2769989"/>
              <a:gd name="csX22" fmla="*/ 7603671 w 8382000"/>
              <a:gd name="csY22" fmla="*/ 2769989 h 2769989"/>
              <a:gd name="csX23" fmla="*/ 6837317 w 8382000"/>
              <a:gd name="csY23" fmla="*/ 2769989 h 2769989"/>
              <a:gd name="csX24" fmla="*/ 6070963 w 8382000"/>
              <a:gd name="csY24" fmla="*/ 2769989 h 2769989"/>
              <a:gd name="csX25" fmla="*/ 5723709 w 8382000"/>
              <a:gd name="csY25" fmla="*/ 2769989 h 2769989"/>
              <a:gd name="csX26" fmla="*/ 5292634 w 8382000"/>
              <a:gd name="csY26" fmla="*/ 2769989 h 2769989"/>
              <a:gd name="csX27" fmla="*/ 4861560 w 8382000"/>
              <a:gd name="csY27" fmla="*/ 2769989 h 2769989"/>
              <a:gd name="csX28" fmla="*/ 4514306 w 8382000"/>
              <a:gd name="csY28" fmla="*/ 2769989 h 2769989"/>
              <a:gd name="csX29" fmla="*/ 3999411 w 8382000"/>
              <a:gd name="csY29" fmla="*/ 2769989 h 2769989"/>
              <a:gd name="csX30" fmla="*/ 3484517 w 8382000"/>
              <a:gd name="csY30" fmla="*/ 2769989 h 2769989"/>
              <a:gd name="csX31" fmla="*/ 2801983 w 8382000"/>
              <a:gd name="csY31" fmla="*/ 2769989 h 2769989"/>
              <a:gd name="csX32" fmla="*/ 2454729 w 8382000"/>
              <a:gd name="csY32" fmla="*/ 2769989 h 2769989"/>
              <a:gd name="csX33" fmla="*/ 1688374 w 8382000"/>
              <a:gd name="csY33" fmla="*/ 2769989 h 2769989"/>
              <a:gd name="csX34" fmla="*/ 922020 w 8382000"/>
              <a:gd name="csY34" fmla="*/ 2769989 h 2769989"/>
              <a:gd name="csX35" fmla="*/ 0 w 8382000"/>
              <a:gd name="csY35" fmla="*/ 2769989 h 2769989"/>
              <a:gd name="csX36" fmla="*/ 0 w 8382000"/>
              <a:gd name="csY36" fmla="*/ 2160591 h 2769989"/>
              <a:gd name="csX37" fmla="*/ 0 w 8382000"/>
              <a:gd name="csY37" fmla="*/ 1551194 h 2769989"/>
              <a:gd name="csX38" fmla="*/ 0 w 8382000"/>
              <a:gd name="csY38" fmla="*/ 1052596 h 2769989"/>
              <a:gd name="csX39" fmla="*/ 0 w 8382000"/>
              <a:gd name="csY39" fmla="*/ 0 h 2769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8382000" h="2769989" fill="none" extrusionOk="0">
                <a:moveTo>
                  <a:pt x="0" y="0"/>
                </a:moveTo>
                <a:cubicBezTo>
                  <a:pt x="186073" y="-66370"/>
                  <a:pt x="345093" y="40906"/>
                  <a:pt x="682534" y="0"/>
                </a:cubicBezTo>
                <a:cubicBezTo>
                  <a:pt x="1019975" y="-40906"/>
                  <a:pt x="1132919" y="66662"/>
                  <a:pt x="1281249" y="0"/>
                </a:cubicBezTo>
                <a:cubicBezTo>
                  <a:pt x="1429580" y="-66662"/>
                  <a:pt x="1735590" y="45343"/>
                  <a:pt x="1879963" y="0"/>
                </a:cubicBezTo>
                <a:cubicBezTo>
                  <a:pt x="2024336" y="-45343"/>
                  <a:pt x="2123807" y="26158"/>
                  <a:pt x="2227217" y="0"/>
                </a:cubicBezTo>
                <a:cubicBezTo>
                  <a:pt x="2330627" y="-26158"/>
                  <a:pt x="2684975" y="28784"/>
                  <a:pt x="2909751" y="0"/>
                </a:cubicBezTo>
                <a:cubicBezTo>
                  <a:pt x="3134527" y="-28784"/>
                  <a:pt x="3243750" y="48258"/>
                  <a:pt x="3340826" y="0"/>
                </a:cubicBezTo>
                <a:cubicBezTo>
                  <a:pt x="3437903" y="-48258"/>
                  <a:pt x="3734851" y="20320"/>
                  <a:pt x="4107180" y="0"/>
                </a:cubicBezTo>
                <a:cubicBezTo>
                  <a:pt x="4479509" y="-20320"/>
                  <a:pt x="4283077" y="28377"/>
                  <a:pt x="4454434" y="0"/>
                </a:cubicBezTo>
                <a:cubicBezTo>
                  <a:pt x="4625791" y="-28377"/>
                  <a:pt x="4809277" y="55718"/>
                  <a:pt x="5136969" y="0"/>
                </a:cubicBezTo>
                <a:cubicBezTo>
                  <a:pt x="5464662" y="-55718"/>
                  <a:pt x="5415190" y="41612"/>
                  <a:pt x="5568043" y="0"/>
                </a:cubicBezTo>
                <a:cubicBezTo>
                  <a:pt x="5720896" y="-41612"/>
                  <a:pt x="5857743" y="289"/>
                  <a:pt x="6082937" y="0"/>
                </a:cubicBezTo>
                <a:cubicBezTo>
                  <a:pt x="6308131" y="-289"/>
                  <a:pt x="6274004" y="34209"/>
                  <a:pt x="6430191" y="0"/>
                </a:cubicBezTo>
                <a:cubicBezTo>
                  <a:pt x="6586378" y="-34209"/>
                  <a:pt x="6863669" y="70506"/>
                  <a:pt x="7028906" y="0"/>
                </a:cubicBezTo>
                <a:cubicBezTo>
                  <a:pt x="7194143" y="-70506"/>
                  <a:pt x="7488215" y="1433"/>
                  <a:pt x="7627620" y="0"/>
                </a:cubicBezTo>
                <a:cubicBezTo>
                  <a:pt x="7767025" y="-1433"/>
                  <a:pt x="8184559" y="77557"/>
                  <a:pt x="8382000" y="0"/>
                </a:cubicBezTo>
                <a:cubicBezTo>
                  <a:pt x="8397775" y="236522"/>
                  <a:pt x="8373788" y="288214"/>
                  <a:pt x="8382000" y="498598"/>
                </a:cubicBezTo>
                <a:cubicBezTo>
                  <a:pt x="8390212" y="708982"/>
                  <a:pt x="8338990" y="825414"/>
                  <a:pt x="8382000" y="969496"/>
                </a:cubicBezTo>
                <a:cubicBezTo>
                  <a:pt x="8425010" y="1113578"/>
                  <a:pt x="8376761" y="1343372"/>
                  <a:pt x="8382000" y="1578894"/>
                </a:cubicBezTo>
                <a:cubicBezTo>
                  <a:pt x="8387239" y="1814416"/>
                  <a:pt x="8328868" y="1915821"/>
                  <a:pt x="8382000" y="2105192"/>
                </a:cubicBezTo>
                <a:cubicBezTo>
                  <a:pt x="8435132" y="2294563"/>
                  <a:pt x="8304419" y="2559501"/>
                  <a:pt x="8382000" y="2769989"/>
                </a:cubicBezTo>
                <a:cubicBezTo>
                  <a:pt x="8276543" y="2783170"/>
                  <a:pt x="8086600" y="2766836"/>
                  <a:pt x="7950926" y="2769989"/>
                </a:cubicBezTo>
                <a:cubicBezTo>
                  <a:pt x="7815252" y="2773142"/>
                  <a:pt x="7760563" y="2754275"/>
                  <a:pt x="7603671" y="2769989"/>
                </a:cubicBezTo>
                <a:cubicBezTo>
                  <a:pt x="7446779" y="2785703"/>
                  <a:pt x="7155463" y="2759793"/>
                  <a:pt x="6837317" y="2769989"/>
                </a:cubicBezTo>
                <a:cubicBezTo>
                  <a:pt x="6519171" y="2780185"/>
                  <a:pt x="6237264" y="2702018"/>
                  <a:pt x="6070963" y="2769989"/>
                </a:cubicBezTo>
                <a:cubicBezTo>
                  <a:pt x="5904662" y="2837960"/>
                  <a:pt x="5864384" y="2738129"/>
                  <a:pt x="5723709" y="2769989"/>
                </a:cubicBezTo>
                <a:cubicBezTo>
                  <a:pt x="5583034" y="2801849"/>
                  <a:pt x="5396309" y="2744941"/>
                  <a:pt x="5292634" y="2769989"/>
                </a:cubicBezTo>
                <a:cubicBezTo>
                  <a:pt x="5188959" y="2795037"/>
                  <a:pt x="5015634" y="2760453"/>
                  <a:pt x="4861560" y="2769989"/>
                </a:cubicBezTo>
                <a:cubicBezTo>
                  <a:pt x="4707486" y="2779525"/>
                  <a:pt x="4629255" y="2735505"/>
                  <a:pt x="4514306" y="2769989"/>
                </a:cubicBezTo>
                <a:cubicBezTo>
                  <a:pt x="4399357" y="2804473"/>
                  <a:pt x="4215525" y="2750090"/>
                  <a:pt x="3999411" y="2769989"/>
                </a:cubicBezTo>
                <a:cubicBezTo>
                  <a:pt x="3783298" y="2789888"/>
                  <a:pt x="3691251" y="2718334"/>
                  <a:pt x="3484517" y="2769989"/>
                </a:cubicBezTo>
                <a:cubicBezTo>
                  <a:pt x="3277783" y="2821644"/>
                  <a:pt x="3037412" y="2765906"/>
                  <a:pt x="2801983" y="2769989"/>
                </a:cubicBezTo>
                <a:cubicBezTo>
                  <a:pt x="2566554" y="2774072"/>
                  <a:pt x="2623298" y="2766277"/>
                  <a:pt x="2454729" y="2769989"/>
                </a:cubicBezTo>
                <a:cubicBezTo>
                  <a:pt x="2286160" y="2773701"/>
                  <a:pt x="1906703" y="2736250"/>
                  <a:pt x="1688374" y="2769989"/>
                </a:cubicBezTo>
                <a:cubicBezTo>
                  <a:pt x="1470046" y="2803728"/>
                  <a:pt x="1082092" y="2741643"/>
                  <a:pt x="922020" y="2769989"/>
                </a:cubicBezTo>
                <a:cubicBezTo>
                  <a:pt x="761948" y="2798335"/>
                  <a:pt x="309740" y="2749743"/>
                  <a:pt x="0" y="2769989"/>
                </a:cubicBezTo>
                <a:cubicBezTo>
                  <a:pt x="-17857" y="2500209"/>
                  <a:pt x="57370" y="2346195"/>
                  <a:pt x="0" y="2160591"/>
                </a:cubicBezTo>
                <a:cubicBezTo>
                  <a:pt x="-57370" y="1974987"/>
                  <a:pt x="49481" y="1675187"/>
                  <a:pt x="0" y="1551194"/>
                </a:cubicBezTo>
                <a:cubicBezTo>
                  <a:pt x="-49481" y="1427201"/>
                  <a:pt x="22186" y="1245616"/>
                  <a:pt x="0" y="1052596"/>
                </a:cubicBezTo>
                <a:cubicBezTo>
                  <a:pt x="-22186" y="859576"/>
                  <a:pt x="49325" y="518866"/>
                  <a:pt x="0" y="0"/>
                </a:cubicBezTo>
                <a:close/>
              </a:path>
              <a:path w="8382000" h="2769989" stroke="0" extrusionOk="0">
                <a:moveTo>
                  <a:pt x="0" y="0"/>
                </a:moveTo>
                <a:cubicBezTo>
                  <a:pt x="242453" y="-78093"/>
                  <a:pt x="460635" y="15887"/>
                  <a:pt x="682534" y="0"/>
                </a:cubicBezTo>
                <a:cubicBezTo>
                  <a:pt x="904433" y="-15887"/>
                  <a:pt x="1053591" y="53529"/>
                  <a:pt x="1281249" y="0"/>
                </a:cubicBezTo>
                <a:cubicBezTo>
                  <a:pt x="1508907" y="-53529"/>
                  <a:pt x="1781651" y="20391"/>
                  <a:pt x="2047603" y="0"/>
                </a:cubicBezTo>
                <a:cubicBezTo>
                  <a:pt x="2313555" y="-20391"/>
                  <a:pt x="2406999" y="27328"/>
                  <a:pt x="2730137" y="0"/>
                </a:cubicBezTo>
                <a:cubicBezTo>
                  <a:pt x="3053275" y="-27328"/>
                  <a:pt x="3055917" y="55379"/>
                  <a:pt x="3245031" y="0"/>
                </a:cubicBezTo>
                <a:cubicBezTo>
                  <a:pt x="3434145" y="-55379"/>
                  <a:pt x="3777901" y="16550"/>
                  <a:pt x="3927566" y="0"/>
                </a:cubicBezTo>
                <a:cubicBezTo>
                  <a:pt x="4077231" y="-16550"/>
                  <a:pt x="4260366" y="11291"/>
                  <a:pt x="4442460" y="0"/>
                </a:cubicBezTo>
                <a:cubicBezTo>
                  <a:pt x="4624554" y="-11291"/>
                  <a:pt x="4766559" y="15138"/>
                  <a:pt x="5041174" y="0"/>
                </a:cubicBezTo>
                <a:cubicBezTo>
                  <a:pt x="5315789" y="-15138"/>
                  <a:pt x="5341094" y="34582"/>
                  <a:pt x="5472249" y="0"/>
                </a:cubicBezTo>
                <a:cubicBezTo>
                  <a:pt x="5603404" y="-34582"/>
                  <a:pt x="5856167" y="59273"/>
                  <a:pt x="6070963" y="0"/>
                </a:cubicBezTo>
                <a:cubicBezTo>
                  <a:pt x="6285759" y="-59273"/>
                  <a:pt x="6556946" y="47380"/>
                  <a:pt x="6837317" y="0"/>
                </a:cubicBezTo>
                <a:cubicBezTo>
                  <a:pt x="7117688" y="-47380"/>
                  <a:pt x="7243908" y="4236"/>
                  <a:pt x="7603671" y="0"/>
                </a:cubicBezTo>
                <a:cubicBezTo>
                  <a:pt x="7963434" y="-4236"/>
                  <a:pt x="8123439" y="16399"/>
                  <a:pt x="8382000" y="0"/>
                </a:cubicBezTo>
                <a:cubicBezTo>
                  <a:pt x="8437937" y="282898"/>
                  <a:pt x="8326616" y="389794"/>
                  <a:pt x="8382000" y="581698"/>
                </a:cubicBezTo>
                <a:cubicBezTo>
                  <a:pt x="8437384" y="773602"/>
                  <a:pt x="8333746" y="946683"/>
                  <a:pt x="8382000" y="1107996"/>
                </a:cubicBezTo>
                <a:cubicBezTo>
                  <a:pt x="8430254" y="1269309"/>
                  <a:pt x="8324712" y="1442613"/>
                  <a:pt x="8382000" y="1689693"/>
                </a:cubicBezTo>
                <a:cubicBezTo>
                  <a:pt x="8439288" y="1936773"/>
                  <a:pt x="8327090" y="2415794"/>
                  <a:pt x="8382000" y="2769989"/>
                </a:cubicBezTo>
                <a:cubicBezTo>
                  <a:pt x="8216672" y="2788187"/>
                  <a:pt x="7980476" y="2716329"/>
                  <a:pt x="7867106" y="2769989"/>
                </a:cubicBezTo>
                <a:cubicBezTo>
                  <a:pt x="7753736" y="2823649"/>
                  <a:pt x="7474408" y="2749918"/>
                  <a:pt x="7184571" y="2769989"/>
                </a:cubicBezTo>
                <a:cubicBezTo>
                  <a:pt x="6894735" y="2790060"/>
                  <a:pt x="6704449" y="2755374"/>
                  <a:pt x="6502037" y="2769989"/>
                </a:cubicBezTo>
                <a:cubicBezTo>
                  <a:pt x="6299625" y="2784604"/>
                  <a:pt x="6165034" y="2750725"/>
                  <a:pt x="5987143" y="2769989"/>
                </a:cubicBezTo>
                <a:cubicBezTo>
                  <a:pt x="5809252" y="2789253"/>
                  <a:pt x="5739295" y="2757036"/>
                  <a:pt x="5556069" y="2769989"/>
                </a:cubicBezTo>
                <a:cubicBezTo>
                  <a:pt x="5372843" y="2782942"/>
                  <a:pt x="5305538" y="2733016"/>
                  <a:pt x="5124994" y="2769989"/>
                </a:cubicBezTo>
                <a:cubicBezTo>
                  <a:pt x="4944451" y="2806962"/>
                  <a:pt x="4585435" y="2762670"/>
                  <a:pt x="4442460" y="2769989"/>
                </a:cubicBezTo>
                <a:cubicBezTo>
                  <a:pt x="4299485" y="2777308"/>
                  <a:pt x="4170250" y="2757255"/>
                  <a:pt x="4095206" y="2769989"/>
                </a:cubicBezTo>
                <a:cubicBezTo>
                  <a:pt x="4020162" y="2782723"/>
                  <a:pt x="3683686" y="2726011"/>
                  <a:pt x="3496491" y="2769989"/>
                </a:cubicBezTo>
                <a:cubicBezTo>
                  <a:pt x="3309297" y="2813967"/>
                  <a:pt x="3107978" y="2768257"/>
                  <a:pt x="2813957" y="2769989"/>
                </a:cubicBezTo>
                <a:cubicBezTo>
                  <a:pt x="2519936" y="2771721"/>
                  <a:pt x="2375831" y="2721294"/>
                  <a:pt x="2047603" y="2769989"/>
                </a:cubicBezTo>
                <a:cubicBezTo>
                  <a:pt x="1719375" y="2818684"/>
                  <a:pt x="1726263" y="2764163"/>
                  <a:pt x="1532709" y="2769989"/>
                </a:cubicBezTo>
                <a:cubicBezTo>
                  <a:pt x="1339155" y="2775815"/>
                  <a:pt x="1307039" y="2744591"/>
                  <a:pt x="1185454" y="2769989"/>
                </a:cubicBezTo>
                <a:cubicBezTo>
                  <a:pt x="1063869" y="2795387"/>
                  <a:pt x="278045" y="2741370"/>
                  <a:pt x="0" y="2769989"/>
                </a:cubicBezTo>
                <a:cubicBezTo>
                  <a:pt x="-36141" y="2567342"/>
                  <a:pt x="56205" y="2499767"/>
                  <a:pt x="0" y="2271391"/>
                </a:cubicBezTo>
                <a:cubicBezTo>
                  <a:pt x="-56205" y="2043015"/>
                  <a:pt x="20906" y="1865679"/>
                  <a:pt x="0" y="1661993"/>
                </a:cubicBezTo>
                <a:cubicBezTo>
                  <a:pt x="-20906" y="1458307"/>
                  <a:pt x="63040" y="1233734"/>
                  <a:pt x="0" y="1107996"/>
                </a:cubicBezTo>
                <a:cubicBezTo>
                  <a:pt x="-63040" y="982258"/>
                  <a:pt x="23776" y="819568"/>
                  <a:pt x="0" y="637097"/>
                </a:cubicBezTo>
                <a:cubicBezTo>
                  <a:pt x="-23776" y="454626"/>
                  <a:pt x="45996" y="193710"/>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600" b="1">
                <a:solidFill>
                  <a:srgbClr val="2BF6FF"/>
                </a:solidFill>
                <a:latin typeface="Big Shoulders Display Bold"/>
                <a:ea typeface="Big Shoulders Display Bold"/>
                <a:cs typeface="Big Shoulders Display Bold"/>
                <a:sym typeface="Big Shoulders Display Bold"/>
              </a:rPr>
              <a:t>We now know that our customers would like to Basketball, Baseball, and Soccer represented in our expansion, which was reflected in our Overview.</a:t>
            </a:r>
          </a:p>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p:txBody>
      </p:sp>
      <p:sp>
        <p:nvSpPr>
          <p:cNvPr id="15" name="Process 14">
            <a:extLst>
              <a:ext uri="{FF2B5EF4-FFF2-40B4-BE49-F238E27FC236}">
                <a16:creationId xmlns:a16="http://schemas.microsoft.com/office/drawing/2014/main" id="{2B251721-6CFA-97E3-C9D3-016F428823E1}"/>
              </a:ext>
            </a:extLst>
          </p:cNvPr>
          <p:cNvSpPr/>
          <p:nvPr/>
        </p:nvSpPr>
        <p:spPr>
          <a:xfrm>
            <a:off x="228600" y="3314700"/>
            <a:ext cx="990600" cy="231648"/>
          </a:xfrm>
          <a:prstGeom prst="flowChartProcess">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rocess 15">
            <a:extLst>
              <a:ext uri="{FF2B5EF4-FFF2-40B4-BE49-F238E27FC236}">
                <a16:creationId xmlns:a16="http://schemas.microsoft.com/office/drawing/2014/main" id="{73AD2998-262B-5761-08E1-50C8A378C65F}"/>
              </a:ext>
            </a:extLst>
          </p:cNvPr>
          <p:cNvSpPr/>
          <p:nvPr/>
        </p:nvSpPr>
        <p:spPr>
          <a:xfrm>
            <a:off x="9337231" y="3314700"/>
            <a:ext cx="990600" cy="231648"/>
          </a:xfrm>
          <a:prstGeom prst="flowChartProcess">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par>
                                <p:cTn id="16" presetID="9" presetClass="entr" presetSubtype="0" fill="hold" nodeType="with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dissolve">
                                      <p:cBhvr>
                                        <p:cTn id="18" dur="500"/>
                                        <p:tgtEl>
                                          <p:spTgt spid="205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500"/>
                                        <p:tgtEl>
                                          <p:spTgt spid="16"/>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dissolve">
                                      <p:cBhvr>
                                        <p:cTn id="26" dur="500"/>
                                        <p:tgtEl>
                                          <p:spTgt spid="14"/>
                                        </p:tgtEl>
                                      </p:cBhvr>
                                    </p:animEffect>
                                  </p:childTnLst>
                                </p:cTn>
                              </p:par>
                              <p:par>
                                <p:cTn id="27" presetID="9" presetClass="entr" presetSubtype="0" fill="hold" nodeType="withEffect">
                                  <p:stCondLst>
                                    <p:cond delay="0"/>
                                  </p:stCondLst>
                                  <p:childTnLst>
                                    <p:set>
                                      <p:cBhvr>
                                        <p:cTn id="28" dur="1" fill="hold">
                                          <p:stCondLst>
                                            <p:cond delay="0"/>
                                          </p:stCondLst>
                                        </p:cTn>
                                        <p:tgtEl>
                                          <p:spTgt spid="2054"/>
                                        </p:tgtEl>
                                        <p:attrNameLst>
                                          <p:attrName>style.visibility</p:attrName>
                                        </p:attrNameLst>
                                      </p:cBhvr>
                                      <p:to>
                                        <p:strVal val="visible"/>
                                      </p:to>
                                    </p:set>
                                    <p:animEffect transition="in" filter="dissolve">
                                      <p:cBhvr>
                                        <p:cTn id="29"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4BE6BBC0-AAEB-796B-2715-7082AB1D319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664BD64-77EE-A2D9-97D3-53B1F5EF8EB2}"/>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F400B106-E542-7343-9756-CA87557A09D0}"/>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12" name="TextBox 11">
            <a:extLst>
              <a:ext uri="{FF2B5EF4-FFF2-40B4-BE49-F238E27FC236}">
                <a16:creationId xmlns:a16="http://schemas.microsoft.com/office/drawing/2014/main" id="{D57C8474-9A29-BCEB-8C8B-42C12BD48A21}"/>
              </a:ext>
            </a:extLst>
          </p:cNvPr>
          <p:cNvSpPr txBox="1"/>
          <p:nvPr/>
        </p:nvSpPr>
        <p:spPr>
          <a:xfrm>
            <a:off x="3718162" y="59302"/>
            <a:ext cx="11140837" cy="2477217"/>
          </a:xfrm>
          <a:prstGeom prst="rect">
            <a:avLst/>
          </a:prstGeom>
        </p:spPr>
        <p:txBody>
          <a:bodyPr wrap="square" lIns="0" tIns="0" rIns="0" bIns="0" rtlCol="0" anchor="t">
            <a:spAutoFit/>
          </a:bodyPr>
          <a:lstStyle/>
          <a:p>
            <a:pPr marL="0" lvl="0" indent="0" algn="l">
              <a:lnSpc>
                <a:spcPts val="20021"/>
              </a:lnSpc>
              <a:spcBef>
                <a:spcPct val="0"/>
              </a:spcBef>
            </a:pPr>
            <a:r>
              <a:rPr lang="en-US" sz="15200">
                <a:solidFill>
                  <a:srgbClr val="CFFF00"/>
                </a:solidFill>
                <a:latin typeface="Yellowtail"/>
                <a:ea typeface="Yellowtail"/>
                <a:cs typeface="Yellowtail"/>
                <a:sym typeface="Yellowtail"/>
              </a:rPr>
              <a:t>Survey Findings</a:t>
            </a:r>
          </a:p>
        </p:txBody>
      </p:sp>
      <p:sp>
        <p:nvSpPr>
          <p:cNvPr id="13" name="TextBox 12">
            <a:extLst>
              <a:ext uri="{FF2B5EF4-FFF2-40B4-BE49-F238E27FC236}">
                <a16:creationId xmlns:a16="http://schemas.microsoft.com/office/drawing/2014/main" id="{F94C9E7F-2844-810E-F87F-306691E6DDD3}"/>
              </a:ext>
            </a:extLst>
          </p:cNvPr>
          <p:cNvSpPr txBox="1"/>
          <p:nvPr/>
        </p:nvSpPr>
        <p:spPr>
          <a:xfrm>
            <a:off x="228600" y="7356837"/>
            <a:ext cx="8382000" cy="2215991"/>
          </a:xfrm>
          <a:custGeom>
            <a:avLst/>
            <a:gdLst>
              <a:gd name="csX0" fmla="*/ 0 w 8382000"/>
              <a:gd name="csY0" fmla="*/ 0 h 2215991"/>
              <a:gd name="csX1" fmla="*/ 682534 w 8382000"/>
              <a:gd name="csY1" fmla="*/ 0 h 2215991"/>
              <a:gd name="csX2" fmla="*/ 1365069 w 8382000"/>
              <a:gd name="csY2" fmla="*/ 0 h 2215991"/>
              <a:gd name="csX3" fmla="*/ 1963783 w 8382000"/>
              <a:gd name="csY3" fmla="*/ 0 h 2215991"/>
              <a:gd name="csX4" fmla="*/ 2562497 w 8382000"/>
              <a:gd name="csY4" fmla="*/ 0 h 2215991"/>
              <a:gd name="csX5" fmla="*/ 2909751 w 8382000"/>
              <a:gd name="csY5" fmla="*/ 0 h 2215991"/>
              <a:gd name="csX6" fmla="*/ 3592286 w 8382000"/>
              <a:gd name="csY6" fmla="*/ 0 h 2215991"/>
              <a:gd name="csX7" fmla="*/ 4023360 w 8382000"/>
              <a:gd name="csY7" fmla="*/ 0 h 2215991"/>
              <a:gd name="csX8" fmla="*/ 4789714 w 8382000"/>
              <a:gd name="csY8" fmla="*/ 0 h 2215991"/>
              <a:gd name="csX9" fmla="*/ 5136969 w 8382000"/>
              <a:gd name="csY9" fmla="*/ 0 h 2215991"/>
              <a:gd name="csX10" fmla="*/ 5819503 w 8382000"/>
              <a:gd name="csY10" fmla="*/ 0 h 2215991"/>
              <a:gd name="csX11" fmla="*/ 6250577 w 8382000"/>
              <a:gd name="csY11" fmla="*/ 0 h 2215991"/>
              <a:gd name="csX12" fmla="*/ 6765471 w 8382000"/>
              <a:gd name="csY12" fmla="*/ 0 h 2215991"/>
              <a:gd name="csX13" fmla="*/ 7112726 w 8382000"/>
              <a:gd name="csY13" fmla="*/ 0 h 2215991"/>
              <a:gd name="csX14" fmla="*/ 7711440 w 8382000"/>
              <a:gd name="csY14" fmla="*/ 0 h 2215991"/>
              <a:gd name="csX15" fmla="*/ 8382000 w 8382000"/>
              <a:gd name="csY15" fmla="*/ 0 h 2215991"/>
              <a:gd name="csX16" fmla="*/ 8382000 w 8382000"/>
              <a:gd name="csY16" fmla="*/ 531838 h 2215991"/>
              <a:gd name="csX17" fmla="*/ 8382000 w 8382000"/>
              <a:gd name="csY17" fmla="*/ 1130155 h 2215991"/>
              <a:gd name="csX18" fmla="*/ 8382000 w 8382000"/>
              <a:gd name="csY18" fmla="*/ 1617673 h 2215991"/>
              <a:gd name="csX19" fmla="*/ 8382000 w 8382000"/>
              <a:gd name="csY19" fmla="*/ 2215991 h 2215991"/>
              <a:gd name="csX20" fmla="*/ 7867106 w 8382000"/>
              <a:gd name="csY20" fmla="*/ 2215991 h 2215991"/>
              <a:gd name="csX21" fmla="*/ 7184571 w 8382000"/>
              <a:gd name="csY21" fmla="*/ 2215991 h 2215991"/>
              <a:gd name="csX22" fmla="*/ 6418217 w 8382000"/>
              <a:gd name="csY22" fmla="*/ 2215991 h 2215991"/>
              <a:gd name="csX23" fmla="*/ 6070963 w 8382000"/>
              <a:gd name="csY23" fmla="*/ 2215991 h 2215991"/>
              <a:gd name="csX24" fmla="*/ 5304609 w 8382000"/>
              <a:gd name="csY24" fmla="*/ 2215991 h 2215991"/>
              <a:gd name="csX25" fmla="*/ 4538254 w 8382000"/>
              <a:gd name="csY25" fmla="*/ 2215991 h 2215991"/>
              <a:gd name="csX26" fmla="*/ 4191000 w 8382000"/>
              <a:gd name="csY26" fmla="*/ 2215991 h 2215991"/>
              <a:gd name="csX27" fmla="*/ 3759926 w 8382000"/>
              <a:gd name="csY27" fmla="*/ 2215991 h 2215991"/>
              <a:gd name="csX28" fmla="*/ 3328851 w 8382000"/>
              <a:gd name="csY28" fmla="*/ 2215991 h 2215991"/>
              <a:gd name="csX29" fmla="*/ 2981597 w 8382000"/>
              <a:gd name="csY29" fmla="*/ 2215991 h 2215991"/>
              <a:gd name="csX30" fmla="*/ 2466703 w 8382000"/>
              <a:gd name="csY30" fmla="*/ 2215991 h 2215991"/>
              <a:gd name="csX31" fmla="*/ 1951809 w 8382000"/>
              <a:gd name="csY31" fmla="*/ 2215991 h 2215991"/>
              <a:gd name="csX32" fmla="*/ 1269274 w 8382000"/>
              <a:gd name="csY32" fmla="*/ 2215991 h 2215991"/>
              <a:gd name="csX33" fmla="*/ 922020 w 8382000"/>
              <a:gd name="csY33" fmla="*/ 2215991 h 2215991"/>
              <a:gd name="csX34" fmla="*/ 0 w 8382000"/>
              <a:gd name="csY34" fmla="*/ 2215991 h 2215991"/>
              <a:gd name="csX35" fmla="*/ 0 w 8382000"/>
              <a:gd name="csY35" fmla="*/ 1617673 h 2215991"/>
              <a:gd name="csX36" fmla="*/ 0 w 8382000"/>
              <a:gd name="csY36" fmla="*/ 1063676 h 2215991"/>
              <a:gd name="csX37" fmla="*/ 0 w 8382000"/>
              <a:gd name="csY37" fmla="*/ 509678 h 2215991"/>
              <a:gd name="csX38" fmla="*/ 0 w 8382000"/>
              <a:gd name="csY38" fmla="*/ 0 h 22159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8382000" h="2215991" fill="none" extrusionOk="0">
                <a:moveTo>
                  <a:pt x="0" y="0"/>
                </a:moveTo>
                <a:cubicBezTo>
                  <a:pt x="137327" y="-22937"/>
                  <a:pt x="380701" y="68716"/>
                  <a:pt x="682534" y="0"/>
                </a:cubicBezTo>
                <a:cubicBezTo>
                  <a:pt x="984367" y="-68716"/>
                  <a:pt x="1026723" y="40180"/>
                  <a:pt x="1365069" y="0"/>
                </a:cubicBezTo>
                <a:cubicBezTo>
                  <a:pt x="1703416" y="-40180"/>
                  <a:pt x="1817331" y="102"/>
                  <a:pt x="1963783" y="0"/>
                </a:cubicBezTo>
                <a:cubicBezTo>
                  <a:pt x="2110235" y="-102"/>
                  <a:pt x="2418124" y="45343"/>
                  <a:pt x="2562497" y="0"/>
                </a:cubicBezTo>
                <a:cubicBezTo>
                  <a:pt x="2706870" y="-45343"/>
                  <a:pt x="2806341" y="26158"/>
                  <a:pt x="2909751" y="0"/>
                </a:cubicBezTo>
                <a:cubicBezTo>
                  <a:pt x="3013161" y="-26158"/>
                  <a:pt x="3364287" y="22709"/>
                  <a:pt x="3592286" y="0"/>
                </a:cubicBezTo>
                <a:cubicBezTo>
                  <a:pt x="3820286" y="-22709"/>
                  <a:pt x="3931814" y="48571"/>
                  <a:pt x="4023360" y="0"/>
                </a:cubicBezTo>
                <a:cubicBezTo>
                  <a:pt x="4114906" y="-48571"/>
                  <a:pt x="4417385" y="20320"/>
                  <a:pt x="4789714" y="0"/>
                </a:cubicBezTo>
                <a:cubicBezTo>
                  <a:pt x="5162043" y="-20320"/>
                  <a:pt x="5066330" y="20981"/>
                  <a:pt x="5136969" y="0"/>
                </a:cubicBezTo>
                <a:cubicBezTo>
                  <a:pt x="5207608" y="-20981"/>
                  <a:pt x="5496258" y="57881"/>
                  <a:pt x="5819503" y="0"/>
                </a:cubicBezTo>
                <a:cubicBezTo>
                  <a:pt x="6142748" y="-57881"/>
                  <a:pt x="6097724" y="41612"/>
                  <a:pt x="6250577" y="0"/>
                </a:cubicBezTo>
                <a:cubicBezTo>
                  <a:pt x="6403430" y="-41612"/>
                  <a:pt x="6540277" y="289"/>
                  <a:pt x="6765471" y="0"/>
                </a:cubicBezTo>
                <a:cubicBezTo>
                  <a:pt x="6990665" y="-289"/>
                  <a:pt x="6945261" y="30520"/>
                  <a:pt x="7112726" y="0"/>
                </a:cubicBezTo>
                <a:cubicBezTo>
                  <a:pt x="7280192" y="-30520"/>
                  <a:pt x="7549465" y="1678"/>
                  <a:pt x="7711440" y="0"/>
                </a:cubicBezTo>
                <a:cubicBezTo>
                  <a:pt x="7873415" y="-1678"/>
                  <a:pt x="8092177" y="6039"/>
                  <a:pt x="8382000" y="0"/>
                </a:cubicBezTo>
                <a:cubicBezTo>
                  <a:pt x="8410673" y="167411"/>
                  <a:pt x="8377405" y="320299"/>
                  <a:pt x="8382000" y="531838"/>
                </a:cubicBezTo>
                <a:cubicBezTo>
                  <a:pt x="8386595" y="743377"/>
                  <a:pt x="8336172" y="840750"/>
                  <a:pt x="8382000" y="1130155"/>
                </a:cubicBezTo>
                <a:cubicBezTo>
                  <a:pt x="8427828" y="1419560"/>
                  <a:pt x="8363123" y="1387409"/>
                  <a:pt x="8382000" y="1617673"/>
                </a:cubicBezTo>
                <a:cubicBezTo>
                  <a:pt x="8400877" y="1847937"/>
                  <a:pt x="8367350" y="2052315"/>
                  <a:pt x="8382000" y="2215991"/>
                </a:cubicBezTo>
                <a:cubicBezTo>
                  <a:pt x="8251598" y="2229902"/>
                  <a:pt x="8049581" y="2169524"/>
                  <a:pt x="7867106" y="2215991"/>
                </a:cubicBezTo>
                <a:cubicBezTo>
                  <a:pt x="7684631" y="2262458"/>
                  <a:pt x="7433028" y="2185836"/>
                  <a:pt x="7184571" y="2215991"/>
                </a:cubicBezTo>
                <a:cubicBezTo>
                  <a:pt x="6936115" y="2246146"/>
                  <a:pt x="6591440" y="2201452"/>
                  <a:pt x="6418217" y="2215991"/>
                </a:cubicBezTo>
                <a:cubicBezTo>
                  <a:pt x="6244994" y="2230530"/>
                  <a:pt x="6220221" y="2198890"/>
                  <a:pt x="6070963" y="2215991"/>
                </a:cubicBezTo>
                <a:cubicBezTo>
                  <a:pt x="5921705" y="2233092"/>
                  <a:pt x="5622755" y="2205795"/>
                  <a:pt x="5304609" y="2215991"/>
                </a:cubicBezTo>
                <a:cubicBezTo>
                  <a:pt x="4986463" y="2226187"/>
                  <a:pt x="4707225" y="2150727"/>
                  <a:pt x="4538254" y="2215991"/>
                </a:cubicBezTo>
                <a:cubicBezTo>
                  <a:pt x="4369283" y="2281255"/>
                  <a:pt x="4331675" y="2184131"/>
                  <a:pt x="4191000" y="2215991"/>
                </a:cubicBezTo>
                <a:cubicBezTo>
                  <a:pt x="4050325" y="2247851"/>
                  <a:pt x="3855267" y="2187139"/>
                  <a:pt x="3759926" y="2215991"/>
                </a:cubicBezTo>
                <a:cubicBezTo>
                  <a:pt x="3664585" y="2244843"/>
                  <a:pt x="3483537" y="2208955"/>
                  <a:pt x="3328851" y="2215991"/>
                </a:cubicBezTo>
                <a:cubicBezTo>
                  <a:pt x="3174165" y="2223027"/>
                  <a:pt x="3096546" y="2181507"/>
                  <a:pt x="2981597" y="2215991"/>
                </a:cubicBezTo>
                <a:cubicBezTo>
                  <a:pt x="2866648" y="2250475"/>
                  <a:pt x="2676902" y="2194428"/>
                  <a:pt x="2466703" y="2215991"/>
                </a:cubicBezTo>
                <a:cubicBezTo>
                  <a:pt x="2256504" y="2237554"/>
                  <a:pt x="2158543" y="2164336"/>
                  <a:pt x="1951809" y="2215991"/>
                </a:cubicBezTo>
                <a:cubicBezTo>
                  <a:pt x="1745075" y="2267646"/>
                  <a:pt x="1510202" y="2134307"/>
                  <a:pt x="1269274" y="2215991"/>
                </a:cubicBezTo>
                <a:cubicBezTo>
                  <a:pt x="1028346" y="2297675"/>
                  <a:pt x="1090589" y="2212279"/>
                  <a:pt x="922020" y="2215991"/>
                </a:cubicBezTo>
                <a:cubicBezTo>
                  <a:pt x="753451" y="2219703"/>
                  <a:pt x="418684" y="2193664"/>
                  <a:pt x="0" y="2215991"/>
                </a:cubicBezTo>
                <a:cubicBezTo>
                  <a:pt x="-7596" y="2004582"/>
                  <a:pt x="34735" y="1782969"/>
                  <a:pt x="0" y="1617673"/>
                </a:cubicBezTo>
                <a:cubicBezTo>
                  <a:pt x="-34735" y="1452377"/>
                  <a:pt x="35640" y="1250069"/>
                  <a:pt x="0" y="1063676"/>
                </a:cubicBezTo>
                <a:cubicBezTo>
                  <a:pt x="-35640" y="877283"/>
                  <a:pt x="58207" y="651268"/>
                  <a:pt x="0" y="509678"/>
                </a:cubicBezTo>
                <a:cubicBezTo>
                  <a:pt x="-58207" y="368088"/>
                  <a:pt x="34535" y="107892"/>
                  <a:pt x="0" y="0"/>
                </a:cubicBezTo>
                <a:close/>
              </a:path>
              <a:path w="8382000" h="2215991" stroke="0" extrusionOk="0">
                <a:moveTo>
                  <a:pt x="0" y="0"/>
                </a:moveTo>
                <a:cubicBezTo>
                  <a:pt x="242453" y="-78093"/>
                  <a:pt x="460635" y="15887"/>
                  <a:pt x="682534" y="0"/>
                </a:cubicBezTo>
                <a:cubicBezTo>
                  <a:pt x="904433" y="-15887"/>
                  <a:pt x="1053591" y="53529"/>
                  <a:pt x="1281249" y="0"/>
                </a:cubicBezTo>
                <a:cubicBezTo>
                  <a:pt x="1508907" y="-53529"/>
                  <a:pt x="1781651" y="20391"/>
                  <a:pt x="2047603" y="0"/>
                </a:cubicBezTo>
                <a:cubicBezTo>
                  <a:pt x="2313555" y="-20391"/>
                  <a:pt x="2406999" y="27328"/>
                  <a:pt x="2730137" y="0"/>
                </a:cubicBezTo>
                <a:cubicBezTo>
                  <a:pt x="3053275" y="-27328"/>
                  <a:pt x="3055917" y="55379"/>
                  <a:pt x="3245031" y="0"/>
                </a:cubicBezTo>
                <a:cubicBezTo>
                  <a:pt x="3434145" y="-55379"/>
                  <a:pt x="3777901" y="16550"/>
                  <a:pt x="3927566" y="0"/>
                </a:cubicBezTo>
                <a:cubicBezTo>
                  <a:pt x="4077231" y="-16550"/>
                  <a:pt x="4260366" y="11291"/>
                  <a:pt x="4442460" y="0"/>
                </a:cubicBezTo>
                <a:cubicBezTo>
                  <a:pt x="4624554" y="-11291"/>
                  <a:pt x="4766559" y="15138"/>
                  <a:pt x="5041174" y="0"/>
                </a:cubicBezTo>
                <a:cubicBezTo>
                  <a:pt x="5315789" y="-15138"/>
                  <a:pt x="5341094" y="34582"/>
                  <a:pt x="5472249" y="0"/>
                </a:cubicBezTo>
                <a:cubicBezTo>
                  <a:pt x="5603404" y="-34582"/>
                  <a:pt x="5856167" y="59273"/>
                  <a:pt x="6070963" y="0"/>
                </a:cubicBezTo>
                <a:cubicBezTo>
                  <a:pt x="6285759" y="-59273"/>
                  <a:pt x="6556946" y="47380"/>
                  <a:pt x="6837317" y="0"/>
                </a:cubicBezTo>
                <a:cubicBezTo>
                  <a:pt x="7117688" y="-47380"/>
                  <a:pt x="7243908" y="4236"/>
                  <a:pt x="7603671" y="0"/>
                </a:cubicBezTo>
                <a:cubicBezTo>
                  <a:pt x="7963434" y="-4236"/>
                  <a:pt x="8123439" y="16399"/>
                  <a:pt x="8382000" y="0"/>
                </a:cubicBezTo>
                <a:cubicBezTo>
                  <a:pt x="8388634" y="117222"/>
                  <a:pt x="8322613" y="406877"/>
                  <a:pt x="8382000" y="576158"/>
                </a:cubicBezTo>
                <a:cubicBezTo>
                  <a:pt x="8441387" y="745439"/>
                  <a:pt x="8364489" y="860821"/>
                  <a:pt x="8382000" y="1107996"/>
                </a:cubicBezTo>
                <a:cubicBezTo>
                  <a:pt x="8399511" y="1355171"/>
                  <a:pt x="8371215" y="1541202"/>
                  <a:pt x="8382000" y="1684153"/>
                </a:cubicBezTo>
                <a:cubicBezTo>
                  <a:pt x="8392785" y="1827104"/>
                  <a:pt x="8346926" y="2072891"/>
                  <a:pt x="8382000" y="2215991"/>
                </a:cubicBezTo>
                <a:cubicBezTo>
                  <a:pt x="8216672" y="2234189"/>
                  <a:pt x="7980476" y="2162331"/>
                  <a:pt x="7867106" y="2215991"/>
                </a:cubicBezTo>
                <a:cubicBezTo>
                  <a:pt x="7753736" y="2269651"/>
                  <a:pt x="7474408" y="2195920"/>
                  <a:pt x="7184571" y="2215991"/>
                </a:cubicBezTo>
                <a:cubicBezTo>
                  <a:pt x="6894735" y="2236062"/>
                  <a:pt x="6704449" y="2201376"/>
                  <a:pt x="6502037" y="2215991"/>
                </a:cubicBezTo>
                <a:cubicBezTo>
                  <a:pt x="6299625" y="2230606"/>
                  <a:pt x="6165034" y="2196727"/>
                  <a:pt x="5987143" y="2215991"/>
                </a:cubicBezTo>
                <a:cubicBezTo>
                  <a:pt x="5809252" y="2235255"/>
                  <a:pt x="5739295" y="2203038"/>
                  <a:pt x="5556069" y="2215991"/>
                </a:cubicBezTo>
                <a:cubicBezTo>
                  <a:pt x="5372843" y="2228944"/>
                  <a:pt x="5305538" y="2179018"/>
                  <a:pt x="5124994" y="2215991"/>
                </a:cubicBezTo>
                <a:cubicBezTo>
                  <a:pt x="4944451" y="2252964"/>
                  <a:pt x="4585435" y="2208672"/>
                  <a:pt x="4442460" y="2215991"/>
                </a:cubicBezTo>
                <a:cubicBezTo>
                  <a:pt x="4299485" y="2223310"/>
                  <a:pt x="4170250" y="2203257"/>
                  <a:pt x="4095206" y="2215991"/>
                </a:cubicBezTo>
                <a:cubicBezTo>
                  <a:pt x="4020162" y="2228725"/>
                  <a:pt x="3683686" y="2172013"/>
                  <a:pt x="3496491" y="2215991"/>
                </a:cubicBezTo>
                <a:cubicBezTo>
                  <a:pt x="3309297" y="2259969"/>
                  <a:pt x="3107978" y="2214259"/>
                  <a:pt x="2813957" y="2215991"/>
                </a:cubicBezTo>
                <a:cubicBezTo>
                  <a:pt x="2519936" y="2217723"/>
                  <a:pt x="2375831" y="2167296"/>
                  <a:pt x="2047603" y="2215991"/>
                </a:cubicBezTo>
                <a:cubicBezTo>
                  <a:pt x="1719375" y="2264686"/>
                  <a:pt x="1726263" y="2210165"/>
                  <a:pt x="1532709" y="2215991"/>
                </a:cubicBezTo>
                <a:cubicBezTo>
                  <a:pt x="1339155" y="2221817"/>
                  <a:pt x="1307039" y="2190593"/>
                  <a:pt x="1185454" y="2215991"/>
                </a:cubicBezTo>
                <a:cubicBezTo>
                  <a:pt x="1063869" y="2241389"/>
                  <a:pt x="278045" y="2187372"/>
                  <a:pt x="0" y="2215991"/>
                </a:cubicBezTo>
                <a:cubicBezTo>
                  <a:pt x="-21709" y="1990985"/>
                  <a:pt x="2759" y="1890266"/>
                  <a:pt x="0" y="1706313"/>
                </a:cubicBezTo>
                <a:cubicBezTo>
                  <a:pt x="-2759" y="1522360"/>
                  <a:pt x="54678" y="1333436"/>
                  <a:pt x="0" y="1107996"/>
                </a:cubicBezTo>
                <a:cubicBezTo>
                  <a:pt x="-54678" y="882556"/>
                  <a:pt x="60959" y="683243"/>
                  <a:pt x="0" y="553998"/>
                </a:cubicBezTo>
                <a:cubicBezTo>
                  <a:pt x="-60959" y="424753"/>
                  <a:pt x="28050" y="229981"/>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600" b="1">
                <a:solidFill>
                  <a:srgbClr val="2BF6FF"/>
                </a:solidFill>
                <a:latin typeface="Big Shoulders Display Bold"/>
                <a:ea typeface="Big Shoulders Display Bold"/>
                <a:cs typeface="Big Shoulders Display Bold"/>
                <a:sym typeface="Big Shoulders Display Bold"/>
              </a:rPr>
              <a:t>Our survey participants gave us an overwhelmingly positive reception to our expansion plans.</a:t>
            </a:r>
          </a:p>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p:txBody>
      </p:sp>
      <p:sp>
        <p:nvSpPr>
          <p:cNvPr id="14" name="TextBox 13">
            <a:extLst>
              <a:ext uri="{FF2B5EF4-FFF2-40B4-BE49-F238E27FC236}">
                <a16:creationId xmlns:a16="http://schemas.microsoft.com/office/drawing/2014/main" id="{0CC6C877-7078-4B81-D0D5-7294C984E72C}"/>
              </a:ext>
            </a:extLst>
          </p:cNvPr>
          <p:cNvSpPr txBox="1"/>
          <p:nvPr/>
        </p:nvSpPr>
        <p:spPr>
          <a:xfrm>
            <a:off x="9677400" y="7366408"/>
            <a:ext cx="8382000" cy="2769989"/>
          </a:xfrm>
          <a:custGeom>
            <a:avLst/>
            <a:gdLst>
              <a:gd name="csX0" fmla="*/ 0 w 8382000"/>
              <a:gd name="csY0" fmla="*/ 0 h 2769989"/>
              <a:gd name="csX1" fmla="*/ 682534 w 8382000"/>
              <a:gd name="csY1" fmla="*/ 0 h 2769989"/>
              <a:gd name="csX2" fmla="*/ 1281249 w 8382000"/>
              <a:gd name="csY2" fmla="*/ 0 h 2769989"/>
              <a:gd name="csX3" fmla="*/ 1879963 w 8382000"/>
              <a:gd name="csY3" fmla="*/ 0 h 2769989"/>
              <a:gd name="csX4" fmla="*/ 2227217 w 8382000"/>
              <a:gd name="csY4" fmla="*/ 0 h 2769989"/>
              <a:gd name="csX5" fmla="*/ 2909751 w 8382000"/>
              <a:gd name="csY5" fmla="*/ 0 h 2769989"/>
              <a:gd name="csX6" fmla="*/ 3340826 w 8382000"/>
              <a:gd name="csY6" fmla="*/ 0 h 2769989"/>
              <a:gd name="csX7" fmla="*/ 4107180 w 8382000"/>
              <a:gd name="csY7" fmla="*/ 0 h 2769989"/>
              <a:gd name="csX8" fmla="*/ 4454434 w 8382000"/>
              <a:gd name="csY8" fmla="*/ 0 h 2769989"/>
              <a:gd name="csX9" fmla="*/ 5136969 w 8382000"/>
              <a:gd name="csY9" fmla="*/ 0 h 2769989"/>
              <a:gd name="csX10" fmla="*/ 5568043 w 8382000"/>
              <a:gd name="csY10" fmla="*/ 0 h 2769989"/>
              <a:gd name="csX11" fmla="*/ 6082937 w 8382000"/>
              <a:gd name="csY11" fmla="*/ 0 h 2769989"/>
              <a:gd name="csX12" fmla="*/ 6430191 w 8382000"/>
              <a:gd name="csY12" fmla="*/ 0 h 2769989"/>
              <a:gd name="csX13" fmla="*/ 7028906 w 8382000"/>
              <a:gd name="csY13" fmla="*/ 0 h 2769989"/>
              <a:gd name="csX14" fmla="*/ 7627620 w 8382000"/>
              <a:gd name="csY14" fmla="*/ 0 h 2769989"/>
              <a:gd name="csX15" fmla="*/ 8382000 w 8382000"/>
              <a:gd name="csY15" fmla="*/ 0 h 2769989"/>
              <a:gd name="csX16" fmla="*/ 8382000 w 8382000"/>
              <a:gd name="csY16" fmla="*/ 498598 h 2769989"/>
              <a:gd name="csX17" fmla="*/ 8382000 w 8382000"/>
              <a:gd name="csY17" fmla="*/ 969496 h 2769989"/>
              <a:gd name="csX18" fmla="*/ 8382000 w 8382000"/>
              <a:gd name="csY18" fmla="*/ 1578894 h 2769989"/>
              <a:gd name="csX19" fmla="*/ 8382000 w 8382000"/>
              <a:gd name="csY19" fmla="*/ 2105192 h 2769989"/>
              <a:gd name="csX20" fmla="*/ 8382000 w 8382000"/>
              <a:gd name="csY20" fmla="*/ 2769989 h 2769989"/>
              <a:gd name="csX21" fmla="*/ 7950926 w 8382000"/>
              <a:gd name="csY21" fmla="*/ 2769989 h 2769989"/>
              <a:gd name="csX22" fmla="*/ 7603671 w 8382000"/>
              <a:gd name="csY22" fmla="*/ 2769989 h 2769989"/>
              <a:gd name="csX23" fmla="*/ 6837317 w 8382000"/>
              <a:gd name="csY23" fmla="*/ 2769989 h 2769989"/>
              <a:gd name="csX24" fmla="*/ 6070963 w 8382000"/>
              <a:gd name="csY24" fmla="*/ 2769989 h 2769989"/>
              <a:gd name="csX25" fmla="*/ 5723709 w 8382000"/>
              <a:gd name="csY25" fmla="*/ 2769989 h 2769989"/>
              <a:gd name="csX26" fmla="*/ 5292634 w 8382000"/>
              <a:gd name="csY26" fmla="*/ 2769989 h 2769989"/>
              <a:gd name="csX27" fmla="*/ 4861560 w 8382000"/>
              <a:gd name="csY27" fmla="*/ 2769989 h 2769989"/>
              <a:gd name="csX28" fmla="*/ 4514306 w 8382000"/>
              <a:gd name="csY28" fmla="*/ 2769989 h 2769989"/>
              <a:gd name="csX29" fmla="*/ 3999411 w 8382000"/>
              <a:gd name="csY29" fmla="*/ 2769989 h 2769989"/>
              <a:gd name="csX30" fmla="*/ 3484517 w 8382000"/>
              <a:gd name="csY30" fmla="*/ 2769989 h 2769989"/>
              <a:gd name="csX31" fmla="*/ 2801983 w 8382000"/>
              <a:gd name="csY31" fmla="*/ 2769989 h 2769989"/>
              <a:gd name="csX32" fmla="*/ 2454729 w 8382000"/>
              <a:gd name="csY32" fmla="*/ 2769989 h 2769989"/>
              <a:gd name="csX33" fmla="*/ 1688374 w 8382000"/>
              <a:gd name="csY33" fmla="*/ 2769989 h 2769989"/>
              <a:gd name="csX34" fmla="*/ 922020 w 8382000"/>
              <a:gd name="csY34" fmla="*/ 2769989 h 2769989"/>
              <a:gd name="csX35" fmla="*/ 0 w 8382000"/>
              <a:gd name="csY35" fmla="*/ 2769989 h 2769989"/>
              <a:gd name="csX36" fmla="*/ 0 w 8382000"/>
              <a:gd name="csY36" fmla="*/ 2160591 h 2769989"/>
              <a:gd name="csX37" fmla="*/ 0 w 8382000"/>
              <a:gd name="csY37" fmla="*/ 1551194 h 2769989"/>
              <a:gd name="csX38" fmla="*/ 0 w 8382000"/>
              <a:gd name="csY38" fmla="*/ 1052596 h 2769989"/>
              <a:gd name="csX39" fmla="*/ 0 w 8382000"/>
              <a:gd name="csY39" fmla="*/ 0 h 2769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8382000" h="2769989" fill="none" extrusionOk="0">
                <a:moveTo>
                  <a:pt x="0" y="0"/>
                </a:moveTo>
                <a:cubicBezTo>
                  <a:pt x="186073" y="-66370"/>
                  <a:pt x="345093" y="40906"/>
                  <a:pt x="682534" y="0"/>
                </a:cubicBezTo>
                <a:cubicBezTo>
                  <a:pt x="1019975" y="-40906"/>
                  <a:pt x="1132919" y="66662"/>
                  <a:pt x="1281249" y="0"/>
                </a:cubicBezTo>
                <a:cubicBezTo>
                  <a:pt x="1429580" y="-66662"/>
                  <a:pt x="1735590" y="45343"/>
                  <a:pt x="1879963" y="0"/>
                </a:cubicBezTo>
                <a:cubicBezTo>
                  <a:pt x="2024336" y="-45343"/>
                  <a:pt x="2123807" y="26158"/>
                  <a:pt x="2227217" y="0"/>
                </a:cubicBezTo>
                <a:cubicBezTo>
                  <a:pt x="2330627" y="-26158"/>
                  <a:pt x="2684975" y="28784"/>
                  <a:pt x="2909751" y="0"/>
                </a:cubicBezTo>
                <a:cubicBezTo>
                  <a:pt x="3134527" y="-28784"/>
                  <a:pt x="3243750" y="48258"/>
                  <a:pt x="3340826" y="0"/>
                </a:cubicBezTo>
                <a:cubicBezTo>
                  <a:pt x="3437903" y="-48258"/>
                  <a:pt x="3734851" y="20320"/>
                  <a:pt x="4107180" y="0"/>
                </a:cubicBezTo>
                <a:cubicBezTo>
                  <a:pt x="4479509" y="-20320"/>
                  <a:pt x="4283077" y="28377"/>
                  <a:pt x="4454434" y="0"/>
                </a:cubicBezTo>
                <a:cubicBezTo>
                  <a:pt x="4625791" y="-28377"/>
                  <a:pt x="4809277" y="55718"/>
                  <a:pt x="5136969" y="0"/>
                </a:cubicBezTo>
                <a:cubicBezTo>
                  <a:pt x="5464662" y="-55718"/>
                  <a:pt x="5415190" y="41612"/>
                  <a:pt x="5568043" y="0"/>
                </a:cubicBezTo>
                <a:cubicBezTo>
                  <a:pt x="5720896" y="-41612"/>
                  <a:pt x="5857743" y="289"/>
                  <a:pt x="6082937" y="0"/>
                </a:cubicBezTo>
                <a:cubicBezTo>
                  <a:pt x="6308131" y="-289"/>
                  <a:pt x="6274004" y="34209"/>
                  <a:pt x="6430191" y="0"/>
                </a:cubicBezTo>
                <a:cubicBezTo>
                  <a:pt x="6586378" y="-34209"/>
                  <a:pt x="6863669" y="70506"/>
                  <a:pt x="7028906" y="0"/>
                </a:cubicBezTo>
                <a:cubicBezTo>
                  <a:pt x="7194143" y="-70506"/>
                  <a:pt x="7488215" y="1433"/>
                  <a:pt x="7627620" y="0"/>
                </a:cubicBezTo>
                <a:cubicBezTo>
                  <a:pt x="7767025" y="-1433"/>
                  <a:pt x="8184559" y="77557"/>
                  <a:pt x="8382000" y="0"/>
                </a:cubicBezTo>
                <a:cubicBezTo>
                  <a:pt x="8397775" y="236522"/>
                  <a:pt x="8373788" y="288214"/>
                  <a:pt x="8382000" y="498598"/>
                </a:cubicBezTo>
                <a:cubicBezTo>
                  <a:pt x="8390212" y="708982"/>
                  <a:pt x="8338990" y="825414"/>
                  <a:pt x="8382000" y="969496"/>
                </a:cubicBezTo>
                <a:cubicBezTo>
                  <a:pt x="8425010" y="1113578"/>
                  <a:pt x="8376761" y="1343372"/>
                  <a:pt x="8382000" y="1578894"/>
                </a:cubicBezTo>
                <a:cubicBezTo>
                  <a:pt x="8387239" y="1814416"/>
                  <a:pt x="8328868" y="1915821"/>
                  <a:pt x="8382000" y="2105192"/>
                </a:cubicBezTo>
                <a:cubicBezTo>
                  <a:pt x="8435132" y="2294563"/>
                  <a:pt x="8304419" y="2559501"/>
                  <a:pt x="8382000" y="2769989"/>
                </a:cubicBezTo>
                <a:cubicBezTo>
                  <a:pt x="8276543" y="2783170"/>
                  <a:pt x="8086600" y="2766836"/>
                  <a:pt x="7950926" y="2769989"/>
                </a:cubicBezTo>
                <a:cubicBezTo>
                  <a:pt x="7815252" y="2773142"/>
                  <a:pt x="7760563" y="2754275"/>
                  <a:pt x="7603671" y="2769989"/>
                </a:cubicBezTo>
                <a:cubicBezTo>
                  <a:pt x="7446779" y="2785703"/>
                  <a:pt x="7155463" y="2759793"/>
                  <a:pt x="6837317" y="2769989"/>
                </a:cubicBezTo>
                <a:cubicBezTo>
                  <a:pt x="6519171" y="2780185"/>
                  <a:pt x="6237264" y="2702018"/>
                  <a:pt x="6070963" y="2769989"/>
                </a:cubicBezTo>
                <a:cubicBezTo>
                  <a:pt x="5904662" y="2837960"/>
                  <a:pt x="5864384" y="2738129"/>
                  <a:pt x="5723709" y="2769989"/>
                </a:cubicBezTo>
                <a:cubicBezTo>
                  <a:pt x="5583034" y="2801849"/>
                  <a:pt x="5396309" y="2744941"/>
                  <a:pt x="5292634" y="2769989"/>
                </a:cubicBezTo>
                <a:cubicBezTo>
                  <a:pt x="5188959" y="2795037"/>
                  <a:pt x="5015634" y="2760453"/>
                  <a:pt x="4861560" y="2769989"/>
                </a:cubicBezTo>
                <a:cubicBezTo>
                  <a:pt x="4707486" y="2779525"/>
                  <a:pt x="4629255" y="2735505"/>
                  <a:pt x="4514306" y="2769989"/>
                </a:cubicBezTo>
                <a:cubicBezTo>
                  <a:pt x="4399357" y="2804473"/>
                  <a:pt x="4215525" y="2750090"/>
                  <a:pt x="3999411" y="2769989"/>
                </a:cubicBezTo>
                <a:cubicBezTo>
                  <a:pt x="3783298" y="2789888"/>
                  <a:pt x="3691251" y="2718334"/>
                  <a:pt x="3484517" y="2769989"/>
                </a:cubicBezTo>
                <a:cubicBezTo>
                  <a:pt x="3277783" y="2821644"/>
                  <a:pt x="3037412" y="2765906"/>
                  <a:pt x="2801983" y="2769989"/>
                </a:cubicBezTo>
                <a:cubicBezTo>
                  <a:pt x="2566554" y="2774072"/>
                  <a:pt x="2623298" y="2766277"/>
                  <a:pt x="2454729" y="2769989"/>
                </a:cubicBezTo>
                <a:cubicBezTo>
                  <a:pt x="2286160" y="2773701"/>
                  <a:pt x="1906703" y="2736250"/>
                  <a:pt x="1688374" y="2769989"/>
                </a:cubicBezTo>
                <a:cubicBezTo>
                  <a:pt x="1470046" y="2803728"/>
                  <a:pt x="1082092" y="2741643"/>
                  <a:pt x="922020" y="2769989"/>
                </a:cubicBezTo>
                <a:cubicBezTo>
                  <a:pt x="761948" y="2798335"/>
                  <a:pt x="309740" y="2749743"/>
                  <a:pt x="0" y="2769989"/>
                </a:cubicBezTo>
                <a:cubicBezTo>
                  <a:pt x="-17857" y="2500209"/>
                  <a:pt x="57370" y="2346195"/>
                  <a:pt x="0" y="2160591"/>
                </a:cubicBezTo>
                <a:cubicBezTo>
                  <a:pt x="-57370" y="1974987"/>
                  <a:pt x="49481" y="1675187"/>
                  <a:pt x="0" y="1551194"/>
                </a:cubicBezTo>
                <a:cubicBezTo>
                  <a:pt x="-49481" y="1427201"/>
                  <a:pt x="22186" y="1245616"/>
                  <a:pt x="0" y="1052596"/>
                </a:cubicBezTo>
                <a:cubicBezTo>
                  <a:pt x="-22186" y="859576"/>
                  <a:pt x="49325" y="518866"/>
                  <a:pt x="0" y="0"/>
                </a:cubicBezTo>
                <a:close/>
              </a:path>
              <a:path w="8382000" h="2769989" stroke="0" extrusionOk="0">
                <a:moveTo>
                  <a:pt x="0" y="0"/>
                </a:moveTo>
                <a:cubicBezTo>
                  <a:pt x="242453" y="-78093"/>
                  <a:pt x="460635" y="15887"/>
                  <a:pt x="682534" y="0"/>
                </a:cubicBezTo>
                <a:cubicBezTo>
                  <a:pt x="904433" y="-15887"/>
                  <a:pt x="1053591" y="53529"/>
                  <a:pt x="1281249" y="0"/>
                </a:cubicBezTo>
                <a:cubicBezTo>
                  <a:pt x="1508907" y="-53529"/>
                  <a:pt x="1781651" y="20391"/>
                  <a:pt x="2047603" y="0"/>
                </a:cubicBezTo>
                <a:cubicBezTo>
                  <a:pt x="2313555" y="-20391"/>
                  <a:pt x="2406999" y="27328"/>
                  <a:pt x="2730137" y="0"/>
                </a:cubicBezTo>
                <a:cubicBezTo>
                  <a:pt x="3053275" y="-27328"/>
                  <a:pt x="3055917" y="55379"/>
                  <a:pt x="3245031" y="0"/>
                </a:cubicBezTo>
                <a:cubicBezTo>
                  <a:pt x="3434145" y="-55379"/>
                  <a:pt x="3777901" y="16550"/>
                  <a:pt x="3927566" y="0"/>
                </a:cubicBezTo>
                <a:cubicBezTo>
                  <a:pt x="4077231" y="-16550"/>
                  <a:pt x="4260366" y="11291"/>
                  <a:pt x="4442460" y="0"/>
                </a:cubicBezTo>
                <a:cubicBezTo>
                  <a:pt x="4624554" y="-11291"/>
                  <a:pt x="4766559" y="15138"/>
                  <a:pt x="5041174" y="0"/>
                </a:cubicBezTo>
                <a:cubicBezTo>
                  <a:pt x="5315789" y="-15138"/>
                  <a:pt x="5341094" y="34582"/>
                  <a:pt x="5472249" y="0"/>
                </a:cubicBezTo>
                <a:cubicBezTo>
                  <a:pt x="5603404" y="-34582"/>
                  <a:pt x="5856167" y="59273"/>
                  <a:pt x="6070963" y="0"/>
                </a:cubicBezTo>
                <a:cubicBezTo>
                  <a:pt x="6285759" y="-59273"/>
                  <a:pt x="6556946" y="47380"/>
                  <a:pt x="6837317" y="0"/>
                </a:cubicBezTo>
                <a:cubicBezTo>
                  <a:pt x="7117688" y="-47380"/>
                  <a:pt x="7243908" y="4236"/>
                  <a:pt x="7603671" y="0"/>
                </a:cubicBezTo>
                <a:cubicBezTo>
                  <a:pt x="7963434" y="-4236"/>
                  <a:pt x="8123439" y="16399"/>
                  <a:pt x="8382000" y="0"/>
                </a:cubicBezTo>
                <a:cubicBezTo>
                  <a:pt x="8437937" y="282898"/>
                  <a:pt x="8326616" y="389794"/>
                  <a:pt x="8382000" y="581698"/>
                </a:cubicBezTo>
                <a:cubicBezTo>
                  <a:pt x="8437384" y="773602"/>
                  <a:pt x="8333746" y="946683"/>
                  <a:pt x="8382000" y="1107996"/>
                </a:cubicBezTo>
                <a:cubicBezTo>
                  <a:pt x="8430254" y="1269309"/>
                  <a:pt x="8324712" y="1442613"/>
                  <a:pt x="8382000" y="1689693"/>
                </a:cubicBezTo>
                <a:cubicBezTo>
                  <a:pt x="8439288" y="1936773"/>
                  <a:pt x="8327090" y="2415794"/>
                  <a:pt x="8382000" y="2769989"/>
                </a:cubicBezTo>
                <a:cubicBezTo>
                  <a:pt x="8216672" y="2788187"/>
                  <a:pt x="7980476" y="2716329"/>
                  <a:pt x="7867106" y="2769989"/>
                </a:cubicBezTo>
                <a:cubicBezTo>
                  <a:pt x="7753736" y="2823649"/>
                  <a:pt x="7474408" y="2749918"/>
                  <a:pt x="7184571" y="2769989"/>
                </a:cubicBezTo>
                <a:cubicBezTo>
                  <a:pt x="6894735" y="2790060"/>
                  <a:pt x="6704449" y="2755374"/>
                  <a:pt x="6502037" y="2769989"/>
                </a:cubicBezTo>
                <a:cubicBezTo>
                  <a:pt x="6299625" y="2784604"/>
                  <a:pt x="6165034" y="2750725"/>
                  <a:pt x="5987143" y="2769989"/>
                </a:cubicBezTo>
                <a:cubicBezTo>
                  <a:pt x="5809252" y="2789253"/>
                  <a:pt x="5739295" y="2757036"/>
                  <a:pt x="5556069" y="2769989"/>
                </a:cubicBezTo>
                <a:cubicBezTo>
                  <a:pt x="5372843" y="2782942"/>
                  <a:pt x="5305538" y="2733016"/>
                  <a:pt x="5124994" y="2769989"/>
                </a:cubicBezTo>
                <a:cubicBezTo>
                  <a:pt x="4944451" y="2806962"/>
                  <a:pt x="4585435" y="2762670"/>
                  <a:pt x="4442460" y="2769989"/>
                </a:cubicBezTo>
                <a:cubicBezTo>
                  <a:pt x="4299485" y="2777308"/>
                  <a:pt x="4170250" y="2757255"/>
                  <a:pt x="4095206" y="2769989"/>
                </a:cubicBezTo>
                <a:cubicBezTo>
                  <a:pt x="4020162" y="2782723"/>
                  <a:pt x="3683686" y="2726011"/>
                  <a:pt x="3496491" y="2769989"/>
                </a:cubicBezTo>
                <a:cubicBezTo>
                  <a:pt x="3309297" y="2813967"/>
                  <a:pt x="3107978" y="2768257"/>
                  <a:pt x="2813957" y="2769989"/>
                </a:cubicBezTo>
                <a:cubicBezTo>
                  <a:pt x="2519936" y="2771721"/>
                  <a:pt x="2375831" y="2721294"/>
                  <a:pt x="2047603" y="2769989"/>
                </a:cubicBezTo>
                <a:cubicBezTo>
                  <a:pt x="1719375" y="2818684"/>
                  <a:pt x="1726263" y="2764163"/>
                  <a:pt x="1532709" y="2769989"/>
                </a:cubicBezTo>
                <a:cubicBezTo>
                  <a:pt x="1339155" y="2775815"/>
                  <a:pt x="1307039" y="2744591"/>
                  <a:pt x="1185454" y="2769989"/>
                </a:cubicBezTo>
                <a:cubicBezTo>
                  <a:pt x="1063869" y="2795387"/>
                  <a:pt x="278045" y="2741370"/>
                  <a:pt x="0" y="2769989"/>
                </a:cubicBezTo>
                <a:cubicBezTo>
                  <a:pt x="-36141" y="2567342"/>
                  <a:pt x="56205" y="2499767"/>
                  <a:pt x="0" y="2271391"/>
                </a:cubicBezTo>
                <a:cubicBezTo>
                  <a:pt x="-56205" y="2043015"/>
                  <a:pt x="20906" y="1865679"/>
                  <a:pt x="0" y="1661993"/>
                </a:cubicBezTo>
                <a:cubicBezTo>
                  <a:pt x="-20906" y="1458307"/>
                  <a:pt x="63040" y="1233734"/>
                  <a:pt x="0" y="1107996"/>
                </a:cubicBezTo>
                <a:cubicBezTo>
                  <a:pt x="-63040" y="982258"/>
                  <a:pt x="23776" y="819568"/>
                  <a:pt x="0" y="637097"/>
                </a:cubicBezTo>
                <a:cubicBezTo>
                  <a:pt x="-23776" y="454626"/>
                  <a:pt x="45996" y="193710"/>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endParaRPr lang="en-US" sz="3600" b="1">
              <a:solidFill>
                <a:srgbClr val="2BF6FF"/>
              </a:solidFill>
              <a:latin typeface="Big Shoulders Display Bold"/>
              <a:ea typeface="Big Shoulders Display Bold"/>
              <a:cs typeface="Big Shoulders Display Bold"/>
              <a:sym typeface="Big Shoulders Display Bold"/>
            </a:endParaRPr>
          </a:p>
          <a:p>
            <a:pPr lvl="0" algn="ctr">
              <a:spcBef>
                <a:spcPct val="0"/>
              </a:spcBef>
            </a:pPr>
            <a:r>
              <a:rPr lang="en-US" sz="3600" b="1">
                <a:solidFill>
                  <a:srgbClr val="2BF6FF"/>
                </a:solidFill>
                <a:latin typeface="Big Shoulders Display Bold"/>
                <a:ea typeface="Big Shoulders Display Bold"/>
                <a:cs typeface="Big Shoulders Display Bold"/>
                <a:sym typeface="Big Shoulders Display Bold"/>
              </a:rPr>
              <a:t>Interestingly, our customers visit Topgolf locations predominantly for the “Social Experience” and “Location Convenience” over factors such as “Game Variety.”</a:t>
            </a:r>
          </a:p>
        </p:txBody>
      </p:sp>
      <p:pic>
        <p:nvPicPr>
          <p:cNvPr id="4100" name="Picture 4" descr="Forms response chart. Question title: How likely are you to visit a venue offering these new sports experiences?. Number of responses: 21 responses.">
            <a:extLst>
              <a:ext uri="{FF2B5EF4-FFF2-40B4-BE49-F238E27FC236}">
                <a16:creationId xmlns:a16="http://schemas.microsoft.com/office/drawing/2014/main" id="{328A6B56-CDAB-82DF-E202-002DC2433A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4" y="2653590"/>
            <a:ext cx="10145233" cy="454307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Forms response chart. Question title: What is the main factor that influences your decision to visit an entertainment sports venue like Topgolf?. Number of responses: 21 responses.">
            <a:extLst>
              <a:ext uri="{FF2B5EF4-FFF2-40B4-BE49-F238E27FC236}">
                <a16:creationId xmlns:a16="http://schemas.microsoft.com/office/drawing/2014/main" id="{E2A81BD1-D536-E4AE-F090-DC7518E810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0" y="2653589"/>
            <a:ext cx="8763000" cy="4543073"/>
          </a:xfrm>
          <a:prstGeom prst="rect">
            <a:avLst/>
          </a:prstGeom>
          <a:noFill/>
          <a:extLst>
            <a:ext uri="{909E8E84-426E-40DD-AFC4-6F175D3DCCD1}">
              <a14:hiddenFill xmlns:a14="http://schemas.microsoft.com/office/drawing/2010/main">
                <a:solidFill>
                  <a:srgbClr val="FFFFFF"/>
                </a:solidFill>
              </a14:hiddenFill>
            </a:ext>
          </a:extLst>
        </p:spPr>
      </p:pic>
      <p:sp>
        <p:nvSpPr>
          <p:cNvPr id="4" name="Process 3">
            <a:extLst>
              <a:ext uri="{FF2B5EF4-FFF2-40B4-BE49-F238E27FC236}">
                <a16:creationId xmlns:a16="http://schemas.microsoft.com/office/drawing/2014/main" id="{6585DFDC-2419-86AE-BEF1-B0E84E97064C}"/>
              </a:ext>
            </a:extLst>
          </p:cNvPr>
          <p:cNvSpPr/>
          <p:nvPr/>
        </p:nvSpPr>
        <p:spPr>
          <a:xfrm>
            <a:off x="228599" y="3367077"/>
            <a:ext cx="1142999" cy="252423"/>
          </a:xfrm>
          <a:prstGeom prst="flowChartProcess">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rocess 4">
            <a:extLst>
              <a:ext uri="{FF2B5EF4-FFF2-40B4-BE49-F238E27FC236}">
                <a16:creationId xmlns:a16="http://schemas.microsoft.com/office/drawing/2014/main" id="{88BD4326-1541-EE13-2A1E-06CCA5C0650A}"/>
              </a:ext>
            </a:extLst>
          </p:cNvPr>
          <p:cNvSpPr/>
          <p:nvPr/>
        </p:nvSpPr>
        <p:spPr>
          <a:xfrm>
            <a:off x="9753600" y="3546348"/>
            <a:ext cx="990600" cy="231648"/>
          </a:xfrm>
          <a:prstGeom prst="flowChartProcess">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8538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par>
                                <p:cTn id="11" presetID="9" presetClass="entr" presetSubtype="0" fill="hold" nodeType="with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dissolve">
                                      <p:cBhvr>
                                        <p:cTn id="13" dur="500"/>
                                        <p:tgtEl>
                                          <p:spTgt spid="410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dissolve">
                                      <p:cBhvr>
                                        <p:cTn id="21" dur="500"/>
                                        <p:tgtEl>
                                          <p:spTgt spid="14"/>
                                        </p:tgtEl>
                                      </p:cBhvr>
                                    </p:animEffect>
                                  </p:childTnLst>
                                </p:cTn>
                              </p:par>
                              <p:par>
                                <p:cTn id="22" presetID="9" presetClass="entr" presetSubtype="0" fill="hold" nodeType="withEffect">
                                  <p:stCondLst>
                                    <p:cond delay="0"/>
                                  </p:stCondLst>
                                  <p:childTnLst>
                                    <p:set>
                                      <p:cBhvr>
                                        <p:cTn id="23" dur="1" fill="hold">
                                          <p:stCondLst>
                                            <p:cond delay="0"/>
                                          </p:stCondLst>
                                        </p:cTn>
                                        <p:tgtEl>
                                          <p:spTgt spid="4102"/>
                                        </p:tgtEl>
                                        <p:attrNameLst>
                                          <p:attrName>style.visibility</p:attrName>
                                        </p:attrNameLst>
                                      </p:cBhvr>
                                      <p:to>
                                        <p:strVal val="visible"/>
                                      </p:to>
                                    </p:set>
                                    <p:animEffect transition="in" filter="dissolve">
                                      <p:cBhvr>
                                        <p:cTn id="24"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B6FB00DC-92C4-E3BE-B03E-E286E443315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3845EB8-56C4-8A63-89FD-5267245DB454}"/>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8C43AA3A-521E-0E1E-1241-901D266747AF}"/>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20" name="TextBox 12">
            <a:extLst>
              <a:ext uri="{FF2B5EF4-FFF2-40B4-BE49-F238E27FC236}">
                <a16:creationId xmlns:a16="http://schemas.microsoft.com/office/drawing/2014/main" id="{FDD6AD9D-4E34-0934-2EA6-0A2E52E8D4D0}"/>
              </a:ext>
            </a:extLst>
          </p:cNvPr>
          <p:cNvSpPr txBox="1"/>
          <p:nvPr/>
        </p:nvSpPr>
        <p:spPr>
          <a:xfrm>
            <a:off x="457200" y="342900"/>
            <a:ext cx="7010400" cy="2462213"/>
          </a:xfrm>
          <a:prstGeom prst="rect">
            <a:avLst/>
          </a:prstGeom>
        </p:spPr>
        <p:txBody>
          <a:bodyPr wrap="square" lIns="0" tIns="0" rIns="0" bIns="0" rtlCol="0" anchor="t">
            <a:spAutoFit/>
          </a:bodyPr>
          <a:lstStyle/>
          <a:p>
            <a:pPr marL="0" lvl="0" indent="0" algn="ctr">
              <a:spcBef>
                <a:spcPct val="0"/>
              </a:spcBef>
            </a:pPr>
            <a:r>
              <a:rPr lang="en-US" sz="8000">
                <a:solidFill>
                  <a:srgbClr val="FF4F63"/>
                </a:solidFill>
                <a:latin typeface="Neoneon"/>
                <a:ea typeface="Neoneon"/>
                <a:cs typeface="Neoneon"/>
                <a:sym typeface="Neoneon"/>
              </a:rPr>
              <a:t>Unique Selling Proposition</a:t>
            </a:r>
          </a:p>
        </p:txBody>
      </p:sp>
      <p:sp>
        <p:nvSpPr>
          <p:cNvPr id="4" name="TextBox 7">
            <a:extLst>
              <a:ext uri="{FF2B5EF4-FFF2-40B4-BE49-F238E27FC236}">
                <a16:creationId xmlns:a16="http://schemas.microsoft.com/office/drawing/2014/main" id="{A39210C4-7B39-53B0-51EA-69B0B332932A}"/>
              </a:ext>
            </a:extLst>
          </p:cNvPr>
          <p:cNvSpPr txBox="1"/>
          <p:nvPr/>
        </p:nvSpPr>
        <p:spPr>
          <a:xfrm>
            <a:off x="86373" y="2960034"/>
            <a:ext cx="12848810" cy="9043708"/>
          </a:xfrm>
          <a:prstGeom prst="rect">
            <a:avLst/>
          </a:prstGeom>
        </p:spPr>
        <p:txBody>
          <a:bodyPr wrap="square" lIns="0" tIns="0" rIns="0" bIns="0" rtlCol="0" anchor="t">
            <a:noAutofit/>
          </a:bodyPr>
          <a:lstStyle/>
          <a:p>
            <a:pPr marL="685800" lvl="0" indent="-685800">
              <a:spcBef>
                <a:spcPct val="0"/>
              </a:spcBef>
              <a:buFont typeface="Arial" panose="020B0604020202020204" pitchFamily="34" charset="0"/>
              <a:buChar char="•"/>
            </a:pPr>
            <a:r>
              <a:rPr lang="en-US" sz="4800">
                <a:solidFill>
                  <a:srgbClr val="CFFF00"/>
                </a:solidFill>
                <a:latin typeface="Norwester"/>
                <a:ea typeface="Norwester"/>
                <a:cs typeface="Norwester"/>
                <a:sym typeface="Norwester"/>
              </a:rPr>
              <a:t>Multi-sport immersion: Offers an innovative experience across golf, basketball, soccer, and baseball—no experience required.</a:t>
            </a:r>
          </a:p>
          <a:p>
            <a:pPr marL="685800" lvl="0" indent="-685800">
              <a:spcBef>
                <a:spcPct val="0"/>
              </a:spcBef>
              <a:buFont typeface="Arial" panose="020B0604020202020204" pitchFamily="34" charset="0"/>
              <a:buChar char="•"/>
            </a:pPr>
            <a:r>
              <a:rPr lang="en-US" sz="4800">
                <a:solidFill>
                  <a:srgbClr val="CFFF00"/>
                </a:solidFill>
                <a:latin typeface="Norwester"/>
                <a:ea typeface="Norwester"/>
                <a:cs typeface="Norwester"/>
                <a:sym typeface="Norwester"/>
              </a:rPr>
              <a:t>Vibrant social atmosphere: Combines friendly competition with music, food, and drinks in a fun, lounge-style setting. </a:t>
            </a:r>
          </a:p>
          <a:p>
            <a:pPr marL="685800" lvl="0" indent="-685800">
              <a:spcBef>
                <a:spcPct val="0"/>
              </a:spcBef>
              <a:buFont typeface="Arial" panose="020B0604020202020204" pitchFamily="34" charset="0"/>
              <a:buChar char="•"/>
            </a:pPr>
            <a:r>
              <a:rPr lang="en-US" sz="4800">
                <a:solidFill>
                  <a:srgbClr val="CFFF00"/>
                </a:solidFill>
                <a:latin typeface="Norwester"/>
                <a:ea typeface="Norwester"/>
                <a:cs typeface="Norwester"/>
                <a:sym typeface="Norwester"/>
              </a:rPr>
              <a:t>Tech-driven entertainment: Interactive gameplay powered by cutting-edge tracking technology for all ages and skill levels.</a:t>
            </a:r>
          </a:p>
          <a:p>
            <a:pPr lvl="0" algn="ctr">
              <a:spcBef>
                <a:spcPct val="0"/>
              </a:spcBef>
            </a:pPr>
            <a:endParaRPr lang="en-US" sz="4800">
              <a:solidFill>
                <a:srgbClr val="CFFF00"/>
              </a:solidFill>
              <a:latin typeface="Norwester"/>
              <a:ea typeface="Norwester"/>
              <a:cs typeface="Norwester"/>
              <a:sym typeface="Norwester"/>
            </a:endParaRPr>
          </a:p>
        </p:txBody>
      </p:sp>
      <p:pic>
        <p:nvPicPr>
          <p:cNvPr id="8" name="Picture 7">
            <a:extLst>
              <a:ext uri="{FF2B5EF4-FFF2-40B4-BE49-F238E27FC236}">
                <a16:creationId xmlns:a16="http://schemas.microsoft.com/office/drawing/2014/main" id="{68FE2D64-D551-EC36-A4CA-F687D6635516}"/>
              </a:ext>
            </a:extLst>
          </p:cNvPr>
          <p:cNvPicPr>
            <a:picLocks noChangeAspect="1"/>
          </p:cNvPicPr>
          <p:nvPr/>
        </p:nvPicPr>
        <p:blipFill>
          <a:blip r:embed="rId3"/>
          <a:stretch>
            <a:fillRect/>
          </a:stretch>
        </p:blipFill>
        <p:spPr>
          <a:xfrm>
            <a:off x="11452705" y="0"/>
            <a:ext cx="3706610" cy="3706610"/>
          </a:xfrm>
          <a:prstGeom prst="rect">
            <a:avLst/>
          </a:prstGeom>
        </p:spPr>
      </p:pic>
      <p:pic>
        <p:nvPicPr>
          <p:cNvPr id="9" name="Picture 8">
            <a:extLst>
              <a:ext uri="{FF2B5EF4-FFF2-40B4-BE49-F238E27FC236}">
                <a16:creationId xmlns:a16="http://schemas.microsoft.com/office/drawing/2014/main" id="{C7EE1703-49D2-E8C4-7652-BE234BF4E70E}"/>
              </a:ext>
            </a:extLst>
          </p:cNvPr>
          <p:cNvPicPr>
            <a:picLocks noChangeAspect="1"/>
          </p:cNvPicPr>
          <p:nvPr/>
        </p:nvPicPr>
        <p:blipFill>
          <a:blip r:embed="rId4"/>
          <a:stretch>
            <a:fillRect/>
          </a:stretch>
        </p:blipFill>
        <p:spPr>
          <a:xfrm>
            <a:off x="14292549" y="1612906"/>
            <a:ext cx="3681462" cy="3681462"/>
          </a:xfrm>
          <a:prstGeom prst="rect">
            <a:avLst/>
          </a:prstGeom>
        </p:spPr>
      </p:pic>
      <p:pic>
        <p:nvPicPr>
          <p:cNvPr id="11" name="Picture 10">
            <a:extLst>
              <a:ext uri="{FF2B5EF4-FFF2-40B4-BE49-F238E27FC236}">
                <a16:creationId xmlns:a16="http://schemas.microsoft.com/office/drawing/2014/main" id="{69BA670A-C7F9-7651-2B19-118951D8F260}"/>
              </a:ext>
            </a:extLst>
          </p:cNvPr>
          <p:cNvPicPr>
            <a:picLocks noChangeAspect="1"/>
          </p:cNvPicPr>
          <p:nvPr/>
        </p:nvPicPr>
        <p:blipFill>
          <a:blip r:embed="rId5"/>
          <a:stretch>
            <a:fillRect/>
          </a:stretch>
        </p:blipFill>
        <p:spPr>
          <a:xfrm>
            <a:off x="11697953" y="4286639"/>
            <a:ext cx="3684037" cy="3684037"/>
          </a:xfrm>
          <a:prstGeom prst="rect">
            <a:avLst/>
          </a:prstGeom>
        </p:spPr>
      </p:pic>
      <p:pic>
        <p:nvPicPr>
          <p:cNvPr id="12" name="Picture 11">
            <a:extLst>
              <a:ext uri="{FF2B5EF4-FFF2-40B4-BE49-F238E27FC236}">
                <a16:creationId xmlns:a16="http://schemas.microsoft.com/office/drawing/2014/main" id="{CE05070A-6863-8E8A-E7BC-2CA846CF87CA}"/>
              </a:ext>
            </a:extLst>
          </p:cNvPr>
          <p:cNvPicPr>
            <a:picLocks noChangeAspect="1"/>
          </p:cNvPicPr>
          <p:nvPr/>
        </p:nvPicPr>
        <p:blipFill>
          <a:blip r:embed="rId6"/>
          <a:stretch>
            <a:fillRect/>
          </a:stretch>
        </p:blipFill>
        <p:spPr>
          <a:xfrm>
            <a:off x="14603962" y="6253041"/>
            <a:ext cx="3684038" cy="3684038"/>
          </a:xfrm>
          <a:prstGeom prst="rect">
            <a:avLst/>
          </a:prstGeom>
        </p:spPr>
      </p:pic>
    </p:spTree>
    <p:extLst>
      <p:ext uri="{BB962C8B-B14F-4D97-AF65-F5344CB8AC3E}">
        <p14:creationId xmlns:p14="http://schemas.microsoft.com/office/powerpoint/2010/main" val="575264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073C3222-CF8E-2E1A-3AFF-C7CDFEF8277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09919AB-C189-E0ED-7B54-85B0A3D55134}"/>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7540FF16-D742-28C5-A65B-429100EAC11F}"/>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6" name="TextBox 6">
            <a:extLst>
              <a:ext uri="{FF2B5EF4-FFF2-40B4-BE49-F238E27FC236}">
                <a16:creationId xmlns:a16="http://schemas.microsoft.com/office/drawing/2014/main" id="{AD3C0234-7FB5-5BDA-22E6-36ADAEA362A8}"/>
              </a:ext>
            </a:extLst>
          </p:cNvPr>
          <p:cNvSpPr txBox="1"/>
          <p:nvPr/>
        </p:nvSpPr>
        <p:spPr>
          <a:xfrm>
            <a:off x="6647702" y="3719324"/>
            <a:ext cx="11411698" cy="6272486"/>
          </a:xfrm>
          <a:prstGeom prst="rect">
            <a:avLst/>
          </a:prstGeom>
        </p:spPr>
        <p:txBody>
          <a:bodyPr wrap="square" lIns="0" tIns="0" rIns="0" bIns="0" rtlCol="0" anchor="t">
            <a:spAutoFit/>
          </a:bodyPr>
          <a:lstStyle/>
          <a:p>
            <a:pPr marL="0" lvl="0" indent="0" algn="ctr">
              <a:lnSpc>
                <a:spcPts val="16817"/>
              </a:lnSpc>
              <a:spcBef>
                <a:spcPct val="0"/>
              </a:spcBef>
            </a:pPr>
            <a:r>
              <a:rPr lang="en-US" sz="12700" b="1">
                <a:solidFill>
                  <a:srgbClr val="2BF6FF"/>
                </a:solidFill>
                <a:latin typeface="Big Shoulders Display Bold"/>
                <a:ea typeface="Big Shoulders Display Bold"/>
                <a:cs typeface="Big Shoulders Display Bold"/>
                <a:sym typeface="Big Shoulders Display Bold"/>
              </a:rPr>
              <a:t>Communication Objectives/ Message</a:t>
            </a:r>
          </a:p>
        </p:txBody>
      </p:sp>
      <p:sp>
        <p:nvSpPr>
          <p:cNvPr id="9" name="TextBox 9">
            <a:extLst>
              <a:ext uri="{FF2B5EF4-FFF2-40B4-BE49-F238E27FC236}">
                <a16:creationId xmlns:a16="http://schemas.microsoft.com/office/drawing/2014/main" id="{9DA1DEBE-8A1C-1754-365C-B8E4B9B42F51}"/>
              </a:ext>
            </a:extLst>
          </p:cNvPr>
          <p:cNvSpPr txBox="1"/>
          <p:nvPr/>
        </p:nvSpPr>
        <p:spPr>
          <a:xfrm>
            <a:off x="7812376" y="1589135"/>
            <a:ext cx="8229600" cy="2257028"/>
          </a:xfrm>
          <a:prstGeom prst="rect">
            <a:avLst/>
          </a:prstGeom>
        </p:spPr>
        <p:txBody>
          <a:bodyPr lIns="0" tIns="0" rIns="0" bIns="0" rtlCol="0" anchor="t">
            <a:spAutoFit/>
          </a:bodyPr>
          <a:lstStyle/>
          <a:p>
            <a:pPr marL="0" lvl="0" indent="0" algn="ctr">
              <a:lnSpc>
                <a:spcPts val="17599"/>
              </a:lnSpc>
              <a:spcBef>
                <a:spcPct val="0"/>
              </a:spcBef>
            </a:pPr>
            <a:r>
              <a:rPr lang="en-US" sz="15999">
                <a:solidFill>
                  <a:srgbClr val="E62FA7"/>
                </a:solidFill>
                <a:latin typeface="Neoneon"/>
                <a:ea typeface="Neoneon"/>
                <a:cs typeface="Neoneon"/>
                <a:sym typeface="Neoneon"/>
              </a:rPr>
              <a:t>4</a:t>
            </a:r>
          </a:p>
        </p:txBody>
      </p:sp>
      <p:pic>
        <p:nvPicPr>
          <p:cNvPr id="10" name="Picture 8" descr="golf color neon line icon 27261407 PNG">
            <a:extLst>
              <a:ext uri="{FF2B5EF4-FFF2-40B4-BE49-F238E27FC236}">
                <a16:creationId xmlns:a16="http://schemas.microsoft.com/office/drawing/2014/main" id="{924AA7C9-82E7-BFBB-4276-0DFA1B39B6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858" y="2503926"/>
            <a:ext cx="6169694" cy="6169694"/>
          </a:xfrm>
          <a:prstGeom prst="rect">
            <a:avLst/>
          </a:prstGeom>
          <a:noFill/>
          <a:extLst>
            <a:ext uri="{909E8E84-426E-40DD-AFC4-6F175D3DCCD1}">
              <a14:hiddenFill xmlns:a14="http://schemas.microsoft.com/office/drawing/2010/main">
                <a:solidFill>
                  <a:srgbClr val="FFFFFF"/>
                </a:solidFill>
              </a14:hiddenFill>
            </a:ext>
          </a:extLst>
        </p:spPr>
      </p:pic>
      <p:sp>
        <p:nvSpPr>
          <p:cNvPr id="11" name="Freeform 6">
            <a:extLst>
              <a:ext uri="{FF2B5EF4-FFF2-40B4-BE49-F238E27FC236}">
                <a16:creationId xmlns:a16="http://schemas.microsoft.com/office/drawing/2014/main" id="{81D35516-E857-5544-3E1D-E9F758043D0A}"/>
              </a:ext>
            </a:extLst>
          </p:cNvPr>
          <p:cNvSpPr/>
          <p:nvPr/>
        </p:nvSpPr>
        <p:spPr>
          <a:xfrm>
            <a:off x="15461523" y="902899"/>
            <a:ext cx="1797777" cy="2130699"/>
          </a:xfrm>
          <a:custGeom>
            <a:avLst/>
            <a:gdLst/>
            <a:ahLst/>
            <a:cxnLst/>
            <a:rect l="l" t="t" r="r" b="b"/>
            <a:pathLst>
              <a:path w="1797777" h="2130699">
                <a:moveTo>
                  <a:pt x="0" y="0"/>
                </a:moveTo>
                <a:lnTo>
                  <a:pt x="1797777" y="0"/>
                </a:lnTo>
                <a:lnTo>
                  <a:pt x="1797777" y="2130699"/>
                </a:lnTo>
                <a:lnTo>
                  <a:pt x="0" y="2130699"/>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270170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4028F641-01A5-312D-9BA8-9ABE2EF8EE6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32A9D1F-1FF4-1446-6CB6-9E652668012A}"/>
              </a:ext>
            </a:extLst>
          </p:cNvPr>
          <p:cNvSpPr/>
          <p:nvPr/>
        </p:nvSpPr>
        <p:spPr>
          <a:xfrm>
            <a:off x="0" y="28718"/>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3"/>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6922CF76-9915-E6F8-82FB-8F8BDB108D8F}"/>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3"/>
            <a:stretch>
              <a:fillRect t="-52614" r="-1146" b="-317284"/>
            </a:stretch>
          </a:blipFill>
        </p:spPr>
        <p:txBody>
          <a:bodyPr/>
          <a:lstStyle/>
          <a:p>
            <a:endParaRPr lang="en-US"/>
          </a:p>
        </p:txBody>
      </p:sp>
      <p:sp>
        <p:nvSpPr>
          <p:cNvPr id="39" name="TextBox 39">
            <a:extLst>
              <a:ext uri="{FF2B5EF4-FFF2-40B4-BE49-F238E27FC236}">
                <a16:creationId xmlns:a16="http://schemas.microsoft.com/office/drawing/2014/main" id="{C6458ED7-9B91-50BC-7A5A-549E022107EF}"/>
              </a:ext>
            </a:extLst>
          </p:cNvPr>
          <p:cNvSpPr txBox="1"/>
          <p:nvPr/>
        </p:nvSpPr>
        <p:spPr>
          <a:xfrm>
            <a:off x="228600" y="282151"/>
            <a:ext cx="8402083" cy="1260473"/>
          </a:xfrm>
          <a:custGeom>
            <a:avLst/>
            <a:gdLst>
              <a:gd name="csX0" fmla="*/ 0 w 8402083"/>
              <a:gd name="csY0" fmla="*/ 0 h 1260473"/>
              <a:gd name="csX1" fmla="*/ 308076 w 8402083"/>
              <a:gd name="csY1" fmla="*/ 0 h 1260473"/>
              <a:gd name="csX2" fmla="*/ 952236 w 8402083"/>
              <a:gd name="csY2" fmla="*/ 0 h 1260473"/>
              <a:gd name="csX3" fmla="*/ 1260312 w 8402083"/>
              <a:gd name="csY3" fmla="*/ 0 h 1260473"/>
              <a:gd name="csX4" fmla="*/ 1568389 w 8402083"/>
              <a:gd name="csY4" fmla="*/ 0 h 1260473"/>
              <a:gd name="csX5" fmla="*/ 2296569 w 8402083"/>
              <a:gd name="csY5" fmla="*/ 0 h 1260473"/>
              <a:gd name="csX6" fmla="*/ 2856708 w 8402083"/>
              <a:gd name="csY6" fmla="*/ 0 h 1260473"/>
              <a:gd name="csX7" fmla="*/ 3164785 w 8402083"/>
              <a:gd name="csY7" fmla="*/ 0 h 1260473"/>
              <a:gd name="csX8" fmla="*/ 3724923 w 8402083"/>
              <a:gd name="csY8" fmla="*/ 0 h 1260473"/>
              <a:gd name="csX9" fmla="*/ 4453104 w 8402083"/>
              <a:gd name="csY9" fmla="*/ 0 h 1260473"/>
              <a:gd name="csX10" fmla="*/ 4929222 w 8402083"/>
              <a:gd name="csY10" fmla="*/ 0 h 1260473"/>
              <a:gd name="csX11" fmla="*/ 5405340 w 8402083"/>
              <a:gd name="csY11" fmla="*/ 0 h 1260473"/>
              <a:gd name="csX12" fmla="*/ 5965479 w 8402083"/>
              <a:gd name="csY12" fmla="*/ 0 h 1260473"/>
              <a:gd name="csX13" fmla="*/ 6609639 w 8402083"/>
              <a:gd name="csY13" fmla="*/ 0 h 1260473"/>
              <a:gd name="csX14" fmla="*/ 7253798 w 8402083"/>
              <a:gd name="csY14" fmla="*/ 0 h 1260473"/>
              <a:gd name="csX15" fmla="*/ 7897958 w 8402083"/>
              <a:gd name="csY15" fmla="*/ 0 h 1260473"/>
              <a:gd name="csX16" fmla="*/ 8402083 w 8402083"/>
              <a:gd name="csY16" fmla="*/ 0 h 1260473"/>
              <a:gd name="csX17" fmla="*/ 8402083 w 8402083"/>
              <a:gd name="csY17" fmla="*/ 420158 h 1260473"/>
              <a:gd name="csX18" fmla="*/ 8402083 w 8402083"/>
              <a:gd name="csY18" fmla="*/ 840315 h 1260473"/>
              <a:gd name="csX19" fmla="*/ 8402083 w 8402083"/>
              <a:gd name="csY19" fmla="*/ 1260473 h 1260473"/>
              <a:gd name="csX20" fmla="*/ 7673902 w 8402083"/>
              <a:gd name="csY20" fmla="*/ 1260473 h 1260473"/>
              <a:gd name="csX21" fmla="*/ 7113764 w 8402083"/>
              <a:gd name="csY21" fmla="*/ 1260473 h 1260473"/>
              <a:gd name="csX22" fmla="*/ 6637646 w 8402083"/>
              <a:gd name="csY22" fmla="*/ 1260473 h 1260473"/>
              <a:gd name="csX23" fmla="*/ 6161528 w 8402083"/>
              <a:gd name="csY23" fmla="*/ 1260473 h 1260473"/>
              <a:gd name="csX24" fmla="*/ 5685409 w 8402083"/>
              <a:gd name="csY24" fmla="*/ 1260473 h 1260473"/>
              <a:gd name="csX25" fmla="*/ 5209291 w 8402083"/>
              <a:gd name="csY25" fmla="*/ 1260473 h 1260473"/>
              <a:gd name="csX26" fmla="*/ 4565132 w 8402083"/>
              <a:gd name="csY26" fmla="*/ 1260473 h 1260473"/>
              <a:gd name="csX27" fmla="*/ 4004993 w 8402083"/>
              <a:gd name="csY27" fmla="*/ 1260473 h 1260473"/>
              <a:gd name="csX28" fmla="*/ 3696917 w 8402083"/>
              <a:gd name="csY28" fmla="*/ 1260473 h 1260473"/>
              <a:gd name="csX29" fmla="*/ 3220798 w 8402083"/>
              <a:gd name="csY29" fmla="*/ 1260473 h 1260473"/>
              <a:gd name="csX30" fmla="*/ 2576639 w 8402083"/>
              <a:gd name="csY30" fmla="*/ 1260473 h 1260473"/>
              <a:gd name="csX31" fmla="*/ 2184542 w 8402083"/>
              <a:gd name="csY31" fmla="*/ 1260473 h 1260473"/>
              <a:gd name="csX32" fmla="*/ 1456361 w 8402083"/>
              <a:gd name="csY32" fmla="*/ 1260473 h 1260473"/>
              <a:gd name="csX33" fmla="*/ 728181 w 8402083"/>
              <a:gd name="csY33" fmla="*/ 1260473 h 1260473"/>
              <a:gd name="csX34" fmla="*/ 0 w 8402083"/>
              <a:gd name="csY34" fmla="*/ 1260473 h 1260473"/>
              <a:gd name="csX35" fmla="*/ 0 w 8402083"/>
              <a:gd name="csY35" fmla="*/ 815106 h 1260473"/>
              <a:gd name="csX36" fmla="*/ 0 w 8402083"/>
              <a:gd name="csY36" fmla="*/ 394948 h 1260473"/>
              <a:gd name="csX37" fmla="*/ 0 w 8402083"/>
              <a:gd name="csY37" fmla="*/ 0 h 12604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8402083" h="1260473" fill="none" extrusionOk="0">
                <a:moveTo>
                  <a:pt x="0" y="0"/>
                </a:moveTo>
                <a:cubicBezTo>
                  <a:pt x="71994" y="-32666"/>
                  <a:pt x="238058" y="7355"/>
                  <a:pt x="308076" y="0"/>
                </a:cubicBezTo>
                <a:cubicBezTo>
                  <a:pt x="378094" y="-7355"/>
                  <a:pt x="741411" y="61232"/>
                  <a:pt x="952236" y="0"/>
                </a:cubicBezTo>
                <a:cubicBezTo>
                  <a:pt x="1163061" y="-61232"/>
                  <a:pt x="1184727" y="36423"/>
                  <a:pt x="1260312" y="0"/>
                </a:cubicBezTo>
                <a:cubicBezTo>
                  <a:pt x="1335897" y="-36423"/>
                  <a:pt x="1486157" y="21154"/>
                  <a:pt x="1568389" y="0"/>
                </a:cubicBezTo>
                <a:cubicBezTo>
                  <a:pt x="1650621" y="-21154"/>
                  <a:pt x="2064900" y="19604"/>
                  <a:pt x="2296569" y="0"/>
                </a:cubicBezTo>
                <a:cubicBezTo>
                  <a:pt x="2528238" y="-19604"/>
                  <a:pt x="2714109" y="709"/>
                  <a:pt x="2856708" y="0"/>
                </a:cubicBezTo>
                <a:cubicBezTo>
                  <a:pt x="2999307" y="-709"/>
                  <a:pt x="3069697" y="34779"/>
                  <a:pt x="3164785" y="0"/>
                </a:cubicBezTo>
                <a:cubicBezTo>
                  <a:pt x="3259873" y="-34779"/>
                  <a:pt x="3568799" y="5491"/>
                  <a:pt x="3724923" y="0"/>
                </a:cubicBezTo>
                <a:cubicBezTo>
                  <a:pt x="3881047" y="-5491"/>
                  <a:pt x="4197074" y="15833"/>
                  <a:pt x="4453104" y="0"/>
                </a:cubicBezTo>
                <a:cubicBezTo>
                  <a:pt x="4709134" y="-15833"/>
                  <a:pt x="4764100" y="15325"/>
                  <a:pt x="4929222" y="0"/>
                </a:cubicBezTo>
                <a:cubicBezTo>
                  <a:pt x="5094344" y="-15325"/>
                  <a:pt x="5281068" y="39300"/>
                  <a:pt x="5405340" y="0"/>
                </a:cubicBezTo>
                <a:cubicBezTo>
                  <a:pt x="5529612" y="-39300"/>
                  <a:pt x="5707355" y="57204"/>
                  <a:pt x="5965479" y="0"/>
                </a:cubicBezTo>
                <a:cubicBezTo>
                  <a:pt x="6223603" y="-57204"/>
                  <a:pt x="6321008" y="33163"/>
                  <a:pt x="6609639" y="0"/>
                </a:cubicBezTo>
                <a:cubicBezTo>
                  <a:pt x="6898270" y="-33163"/>
                  <a:pt x="6989788" y="75679"/>
                  <a:pt x="7253798" y="0"/>
                </a:cubicBezTo>
                <a:cubicBezTo>
                  <a:pt x="7517808" y="-75679"/>
                  <a:pt x="7676422" y="38125"/>
                  <a:pt x="7897958" y="0"/>
                </a:cubicBezTo>
                <a:cubicBezTo>
                  <a:pt x="8119494" y="-38125"/>
                  <a:pt x="8282300" y="55058"/>
                  <a:pt x="8402083" y="0"/>
                </a:cubicBezTo>
                <a:cubicBezTo>
                  <a:pt x="8434461" y="121270"/>
                  <a:pt x="8377404" y="242438"/>
                  <a:pt x="8402083" y="420158"/>
                </a:cubicBezTo>
                <a:cubicBezTo>
                  <a:pt x="8426762" y="597878"/>
                  <a:pt x="8382850" y="728396"/>
                  <a:pt x="8402083" y="840315"/>
                </a:cubicBezTo>
                <a:cubicBezTo>
                  <a:pt x="8421316" y="952234"/>
                  <a:pt x="8388052" y="1089346"/>
                  <a:pt x="8402083" y="1260473"/>
                </a:cubicBezTo>
                <a:cubicBezTo>
                  <a:pt x="8108415" y="1345045"/>
                  <a:pt x="8006749" y="1190025"/>
                  <a:pt x="7673902" y="1260473"/>
                </a:cubicBezTo>
                <a:cubicBezTo>
                  <a:pt x="7341055" y="1330921"/>
                  <a:pt x="7268158" y="1221351"/>
                  <a:pt x="7113764" y="1260473"/>
                </a:cubicBezTo>
                <a:cubicBezTo>
                  <a:pt x="6959370" y="1299595"/>
                  <a:pt x="6840441" y="1257348"/>
                  <a:pt x="6637646" y="1260473"/>
                </a:cubicBezTo>
                <a:cubicBezTo>
                  <a:pt x="6434851" y="1263598"/>
                  <a:pt x="6377869" y="1205114"/>
                  <a:pt x="6161528" y="1260473"/>
                </a:cubicBezTo>
                <a:cubicBezTo>
                  <a:pt x="5945187" y="1315832"/>
                  <a:pt x="5858434" y="1205149"/>
                  <a:pt x="5685409" y="1260473"/>
                </a:cubicBezTo>
                <a:cubicBezTo>
                  <a:pt x="5512384" y="1315797"/>
                  <a:pt x="5377790" y="1209627"/>
                  <a:pt x="5209291" y="1260473"/>
                </a:cubicBezTo>
                <a:cubicBezTo>
                  <a:pt x="5040792" y="1311319"/>
                  <a:pt x="4855449" y="1259553"/>
                  <a:pt x="4565132" y="1260473"/>
                </a:cubicBezTo>
                <a:cubicBezTo>
                  <a:pt x="4274815" y="1261393"/>
                  <a:pt x="4228917" y="1213307"/>
                  <a:pt x="4004993" y="1260473"/>
                </a:cubicBezTo>
                <a:cubicBezTo>
                  <a:pt x="3781069" y="1307639"/>
                  <a:pt x="3804081" y="1239774"/>
                  <a:pt x="3696917" y="1260473"/>
                </a:cubicBezTo>
                <a:cubicBezTo>
                  <a:pt x="3589753" y="1281172"/>
                  <a:pt x="3435720" y="1220525"/>
                  <a:pt x="3220798" y="1260473"/>
                </a:cubicBezTo>
                <a:cubicBezTo>
                  <a:pt x="3005876" y="1300421"/>
                  <a:pt x="2736908" y="1239388"/>
                  <a:pt x="2576639" y="1260473"/>
                </a:cubicBezTo>
                <a:cubicBezTo>
                  <a:pt x="2416370" y="1281558"/>
                  <a:pt x="2348648" y="1232988"/>
                  <a:pt x="2184542" y="1260473"/>
                </a:cubicBezTo>
                <a:cubicBezTo>
                  <a:pt x="2020436" y="1287958"/>
                  <a:pt x="1627940" y="1201696"/>
                  <a:pt x="1456361" y="1260473"/>
                </a:cubicBezTo>
                <a:cubicBezTo>
                  <a:pt x="1284782" y="1319250"/>
                  <a:pt x="1034057" y="1250879"/>
                  <a:pt x="728181" y="1260473"/>
                </a:cubicBezTo>
                <a:cubicBezTo>
                  <a:pt x="422305" y="1270067"/>
                  <a:pt x="329172" y="1257626"/>
                  <a:pt x="0" y="1260473"/>
                </a:cubicBezTo>
                <a:cubicBezTo>
                  <a:pt x="-46921" y="1081754"/>
                  <a:pt x="26833" y="1013232"/>
                  <a:pt x="0" y="815106"/>
                </a:cubicBezTo>
                <a:cubicBezTo>
                  <a:pt x="-26833" y="616980"/>
                  <a:pt x="28139" y="499163"/>
                  <a:pt x="0" y="394948"/>
                </a:cubicBezTo>
                <a:cubicBezTo>
                  <a:pt x="-28139" y="290733"/>
                  <a:pt x="17145" y="113965"/>
                  <a:pt x="0" y="0"/>
                </a:cubicBezTo>
                <a:close/>
              </a:path>
              <a:path w="8402083" h="1260473" stroke="0" extrusionOk="0">
                <a:moveTo>
                  <a:pt x="0" y="0"/>
                </a:moveTo>
                <a:cubicBezTo>
                  <a:pt x="167915" y="-48545"/>
                  <a:pt x="247659" y="22321"/>
                  <a:pt x="476118" y="0"/>
                </a:cubicBezTo>
                <a:cubicBezTo>
                  <a:pt x="704577" y="-22321"/>
                  <a:pt x="672657" y="33433"/>
                  <a:pt x="784194" y="0"/>
                </a:cubicBezTo>
                <a:cubicBezTo>
                  <a:pt x="895731" y="-33433"/>
                  <a:pt x="1365853" y="5836"/>
                  <a:pt x="1512375" y="0"/>
                </a:cubicBezTo>
                <a:cubicBezTo>
                  <a:pt x="1658897" y="-5836"/>
                  <a:pt x="1784779" y="5725"/>
                  <a:pt x="1988493" y="0"/>
                </a:cubicBezTo>
                <a:cubicBezTo>
                  <a:pt x="2192207" y="-5725"/>
                  <a:pt x="2323812" y="48981"/>
                  <a:pt x="2464611" y="0"/>
                </a:cubicBezTo>
                <a:cubicBezTo>
                  <a:pt x="2605410" y="-48981"/>
                  <a:pt x="2978718" y="5426"/>
                  <a:pt x="3192792" y="0"/>
                </a:cubicBezTo>
                <a:cubicBezTo>
                  <a:pt x="3406866" y="-5426"/>
                  <a:pt x="3448551" y="10316"/>
                  <a:pt x="3584889" y="0"/>
                </a:cubicBezTo>
                <a:cubicBezTo>
                  <a:pt x="3721227" y="-10316"/>
                  <a:pt x="4089378" y="53669"/>
                  <a:pt x="4313069" y="0"/>
                </a:cubicBezTo>
                <a:cubicBezTo>
                  <a:pt x="4536760" y="-53669"/>
                  <a:pt x="4684888" y="7647"/>
                  <a:pt x="5041250" y="0"/>
                </a:cubicBezTo>
                <a:cubicBezTo>
                  <a:pt x="5397612" y="-7647"/>
                  <a:pt x="5464706" y="26667"/>
                  <a:pt x="5601389" y="0"/>
                </a:cubicBezTo>
                <a:cubicBezTo>
                  <a:pt x="5738072" y="-26667"/>
                  <a:pt x="6176302" y="65793"/>
                  <a:pt x="6329569" y="0"/>
                </a:cubicBezTo>
                <a:cubicBezTo>
                  <a:pt x="6482836" y="-65793"/>
                  <a:pt x="6625882" y="52466"/>
                  <a:pt x="6805687" y="0"/>
                </a:cubicBezTo>
                <a:cubicBezTo>
                  <a:pt x="6985492" y="-52466"/>
                  <a:pt x="7084138" y="28236"/>
                  <a:pt x="7281805" y="0"/>
                </a:cubicBezTo>
                <a:cubicBezTo>
                  <a:pt x="7479472" y="-28236"/>
                  <a:pt x="7734720" y="67569"/>
                  <a:pt x="7925965" y="0"/>
                </a:cubicBezTo>
                <a:cubicBezTo>
                  <a:pt x="8117210" y="-67569"/>
                  <a:pt x="8184995" y="5203"/>
                  <a:pt x="8402083" y="0"/>
                </a:cubicBezTo>
                <a:cubicBezTo>
                  <a:pt x="8405650" y="208122"/>
                  <a:pt x="8355135" y="281843"/>
                  <a:pt x="8402083" y="445367"/>
                </a:cubicBezTo>
                <a:cubicBezTo>
                  <a:pt x="8449031" y="608891"/>
                  <a:pt x="8383694" y="689722"/>
                  <a:pt x="8402083" y="878130"/>
                </a:cubicBezTo>
                <a:cubicBezTo>
                  <a:pt x="8420472" y="1066538"/>
                  <a:pt x="8356813" y="1127851"/>
                  <a:pt x="8402083" y="1260473"/>
                </a:cubicBezTo>
                <a:cubicBezTo>
                  <a:pt x="8221282" y="1332039"/>
                  <a:pt x="7979933" y="1213020"/>
                  <a:pt x="7757923" y="1260473"/>
                </a:cubicBezTo>
                <a:cubicBezTo>
                  <a:pt x="7535913" y="1307926"/>
                  <a:pt x="7525410" y="1236725"/>
                  <a:pt x="7365826" y="1260473"/>
                </a:cubicBezTo>
                <a:cubicBezTo>
                  <a:pt x="7206242" y="1284221"/>
                  <a:pt x="6961075" y="1217147"/>
                  <a:pt x="6637646" y="1260473"/>
                </a:cubicBezTo>
                <a:cubicBezTo>
                  <a:pt x="6314217" y="1303799"/>
                  <a:pt x="6206527" y="1207472"/>
                  <a:pt x="6077507" y="1260473"/>
                </a:cubicBezTo>
                <a:cubicBezTo>
                  <a:pt x="5948487" y="1313474"/>
                  <a:pt x="5857107" y="1240569"/>
                  <a:pt x="5685409" y="1260473"/>
                </a:cubicBezTo>
                <a:cubicBezTo>
                  <a:pt x="5513711" y="1280377"/>
                  <a:pt x="5347828" y="1222817"/>
                  <a:pt x="5125271" y="1260473"/>
                </a:cubicBezTo>
                <a:cubicBezTo>
                  <a:pt x="4902714" y="1298129"/>
                  <a:pt x="4886422" y="1240611"/>
                  <a:pt x="4817194" y="1260473"/>
                </a:cubicBezTo>
                <a:cubicBezTo>
                  <a:pt x="4747966" y="1280335"/>
                  <a:pt x="4610113" y="1242405"/>
                  <a:pt x="4509118" y="1260473"/>
                </a:cubicBezTo>
                <a:cubicBezTo>
                  <a:pt x="4408123" y="1278541"/>
                  <a:pt x="4176524" y="1227971"/>
                  <a:pt x="3948979" y="1260473"/>
                </a:cubicBezTo>
                <a:cubicBezTo>
                  <a:pt x="3721434" y="1292975"/>
                  <a:pt x="3637661" y="1223113"/>
                  <a:pt x="3556882" y="1260473"/>
                </a:cubicBezTo>
                <a:cubicBezTo>
                  <a:pt x="3476103" y="1297833"/>
                  <a:pt x="3195770" y="1217035"/>
                  <a:pt x="2912722" y="1260473"/>
                </a:cubicBezTo>
                <a:cubicBezTo>
                  <a:pt x="2629674" y="1303911"/>
                  <a:pt x="2643614" y="1231108"/>
                  <a:pt x="2520625" y="1260473"/>
                </a:cubicBezTo>
                <a:cubicBezTo>
                  <a:pt x="2397636" y="1289838"/>
                  <a:pt x="2068585" y="1250209"/>
                  <a:pt x="1876465" y="1260473"/>
                </a:cubicBezTo>
                <a:cubicBezTo>
                  <a:pt x="1684345" y="1270737"/>
                  <a:pt x="1641744" y="1240787"/>
                  <a:pt x="1568389" y="1260473"/>
                </a:cubicBezTo>
                <a:cubicBezTo>
                  <a:pt x="1495034" y="1280159"/>
                  <a:pt x="1056557" y="1197599"/>
                  <a:pt x="924229" y="1260473"/>
                </a:cubicBezTo>
                <a:cubicBezTo>
                  <a:pt x="791901" y="1323347"/>
                  <a:pt x="621282" y="1230658"/>
                  <a:pt x="532132" y="1260473"/>
                </a:cubicBezTo>
                <a:cubicBezTo>
                  <a:pt x="442982" y="1290288"/>
                  <a:pt x="204086" y="1219805"/>
                  <a:pt x="0" y="1260473"/>
                </a:cubicBezTo>
                <a:cubicBezTo>
                  <a:pt x="-6768" y="1128458"/>
                  <a:pt x="18136" y="948467"/>
                  <a:pt x="0" y="865525"/>
                </a:cubicBezTo>
                <a:cubicBezTo>
                  <a:pt x="-18136" y="782583"/>
                  <a:pt x="42714" y="571474"/>
                  <a:pt x="0" y="420158"/>
                </a:cubicBezTo>
                <a:cubicBezTo>
                  <a:pt x="-42714" y="268842"/>
                  <a:pt x="140" y="183309"/>
                  <a:pt x="0" y="0"/>
                </a:cubicBezTo>
                <a:close/>
              </a:path>
            </a:pathLst>
          </a:custGeom>
          <a:ln w="5715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lIns="0" tIns="0" rIns="0" bIns="0" rtlCol="0" anchor="t">
            <a:spAutoFit/>
          </a:bodyPr>
          <a:lstStyle/>
          <a:p>
            <a:pPr marL="0" lvl="0" indent="0" algn="ctr">
              <a:lnSpc>
                <a:spcPts val="10560"/>
              </a:lnSpc>
              <a:spcBef>
                <a:spcPct val="0"/>
              </a:spcBef>
            </a:pPr>
            <a:r>
              <a:rPr lang="en-US" sz="8800" b="1" dirty="0">
                <a:solidFill>
                  <a:srgbClr val="2BF6FF"/>
                </a:solidFill>
                <a:latin typeface="Big Shoulders Display Bold"/>
                <a:ea typeface="Big Shoulders Display Bold"/>
                <a:cs typeface="Big Shoulders Display Bold"/>
                <a:sym typeface="Big Shoulders Display Bold"/>
              </a:rPr>
              <a:t>SMART Objectives</a:t>
            </a:r>
          </a:p>
        </p:txBody>
      </p:sp>
      <p:sp>
        <p:nvSpPr>
          <p:cNvPr id="41" name="Freeform 8">
            <a:extLst>
              <a:ext uri="{FF2B5EF4-FFF2-40B4-BE49-F238E27FC236}">
                <a16:creationId xmlns:a16="http://schemas.microsoft.com/office/drawing/2014/main" id="{579CDFD2-9F42-09DF-0B22-648BDF105B80}"/>
              </a:ext>
            </a:extLst>
          </p:cNvPr>
          <p:cNvSpPr/>
          <p:nvPr/>
        </p:nvSpPr>
        <p:spPr>
          <a:xfrm>
            <a:off x="5131801" y="2299262"/>
            <a:ext cx="7359966" cy="3639807"/>
          </a:xfrm>
          <a:custGeom>
            <a:avLst/>
            <a:gdLst/>
            <a:ahLst/>
            <a:cxnLst/>
            <a:rect l="l" t="t" r="r" b="b"/>
            <a:pathLst>
              <a:path w="6033134" h="3024109">
                <a:moveTo>
                  <a:pt x="0" y="0"/>
                </a:moveTo>
                <a:lnTo>
                  <a:pt x="6033135" y="0"/>
                </a:lnTo>
                <a:lnTo>
                  <a:pt x="6033135" y="3024109"/>
                </a:lnTo>
                <a:lnTo>
                  <a:pt x="0" y="3024109"/>
                </a:lnTo>
                <a:lnTo>
                  <a:pt x="0" y="0"/>
                </a:lnTo>
                <a:close/>
              </a:path>
            </a:pathLst>
          </a:custGeom>
          <a:blipFill>
            <a:blip r:embed="rId4"/>
            <a:stretch>
              <a:fillRect/>
            </a:stretch>
          </a:blipFill>
        </p:spPr>
        <p:txBody>
          <a:bodyPr/>
          <a:lstStyle/>
          <a:p>
            <a:endParaRPr lang="en-US"/>
          </a:p>
        </p:txBody>
      </p:sp>
      <p:sp>
        <p:nvSpPr>
          <p:cNvPr id="42" name="Freeform 8">
            <a:extLst>
              <a:ext uri="{FF2B5EF4-FFF2-40B4-BE49-F238E27FC236}">
                <a16:creationId xmlns:a16="http://schemas.microsoft.com/office/drawing/2014/main" id="{1A636F83-0D8F-2FBF-C1F4-5E34479163E6}"/>
              </a:ext>
            </a:extLst>
          </p:cNvPr>
          <p:cNvSpPr/>
          <p:nvPr/>
        </p:nvSpPr>
        <p:spPr>
          <a:xfrm rot="10800000">
            <a:off x="5131801" y="5907017"/>
            <a:ext cx="7359966" cy="3639807"/>
          </a:xfrm>
          <a:custGeom>
            <a:avLst/>
            <a:gdLst/>
            <a:ahLst/>
            <a:cxnLst/>
            <a:rect l="l" t="t" r="r" b="b"/>
            <a:pathLst>
              <a:path w="6033134" h="3024109">
                <a:moveTo>
                  <a:pt x="0" y="0"/>
                </a:moveTo>
                <a:lnTo>
                  <a:pt x="6033135" y="0"/>
                </a:lnTo>
                <a:lnTo>
                  <a:pt x="6033135" y="3024109"/>
                </a:lnTo>
                <a:lnTo>
                  <a:pt x="0" y="3024109"/>
                </a:lnTo>
                <a:lnTo>
                  <a:pt x="0" y="0"/>
                </a:lnTo>
                <a:close/>
              </a:path>
            </a:pathLst>
          </a:custGeom>
          <a:blipFill>
            <a:blip r:embed="rId4"/>
            <a:stretch>
              <a:fillRect/>
            </a:stretch>
          </a:blipFill>
        </p:spPr>
        <p:txBody>
          <a:bodyPr/>
          <a:lstStyle/>
          <a:p>
            <a:endParaRPr lang="en-US"/>
          </a:p>
        </p:txBody>
      </p:sp>
      <p:sp>
        <p:nvSpPr>
          <p:cNvPr id="45" name="TextBox 7">
            <a:extLst>
              <a:ext uri="{FF2B5EF4-FFF2-40B4-BE49-F238E27FC236}">
                <a16:creationId xmlns:a16="http://schemas.microsoft.com/office/drawing/2014/main" id="{186B1A11-6081-EFF6-E878-5899E0D08F44}"/>
              </a:ext>
            </a:extLst>
          </p:cNvPr>
          <p:cNvSpPr txBox="1"/>
          <p:nvPr/>
        </p:nvSpPr>
        <p:spPr>
          <a:xfrm>
            <a:off x="7734019" y="3513144"/>
            <a:ext cx="2155527" cy="402668"/>
          </a:xfrm>
          <a:prstGeom prst="rect">
            <a:avLst/>
          </a:prstGeom>
        </p:spPr>
        <p:txBody>
          <a:bodyPr wrap="square" lIns="0" tIns="0" rIns="0" bIns="0" rtlCol="0" anchor="t">
            <a:prstTxWarp prst="textArchUp">
              <a:avLst/>
            </a:prstTxWarp>
            <a:spAutoFit/>
          </a:bodyPr>
          <a:lstStyle/>
          <a:p>
            <a:pPr marL="0" lvl="0" indent="0" algn="ctr">
              <a:lnSpc>
                <a:spcPts val="3840"/>
              </a:lnSpc>
              <a:spcBef>
                <a:spcPct val="0"/>
              </a:spcBef>
            </a:pPr>
            <a:r>
              <a:rPr lang="en-US" sz="5400">
                <a:solidFill>
                  <a:schemeClr val="bg1"/>
                </a:solidFill>
                <a:latin typeface="Norwester"/>
                <a:ea typeface="Norwester"/>
                <a:cs typeface="Norwester"/>
                <a:sym typeface="Norwester"/>
              </a:rPr>
              <a:t>Specific</a:t>
            </a:r>
          </a:p>
        </p:txBody>
      </p:sp>
      <p:sp>
        <p:nvSpPr>
          <p:cNvPr id="46" name="TextBox 7">
            <a:extLst>
              <a:ext uri="{FF2B5EF4-FFF2-40B4-BE49-F238E27FC236}">
                <a16:creationId xmlns:a16="http://schemas.microsoft.com/office/drawing/2014/main" id="{370E2163-F585-5383-7FFA-745FC37F83C0}"/>
              </a:ext>
            </a:extLst>
          </p:cNvPr>
          <p:cNvSpPr txBox="1"/>
          <p:nvPr/>
        </p:nvSpPr>
        <p:spPr>
          <a:xfrm rot="4246762">
            <a:off x="9344685" y="5149204"/>
            <a:ext cx="3020167" cy="771811"/>
          </a:xfrm>
          <a:prstGeom prst="rect">
            <a:avLst/>
          </a:prstGeom>
        </p:spPr>
        <p:txBody>
          <a:bodyPr wrap="square" lIns="0" tIns="0" rIns="0" bIns="0" rtlCol="0" anchor="t">
            <a:prstTxWarp prst="textArchUp">
              <a:avLst>
                <a:gd name="adj" fmla="val 10295087"/>
              </a:avLst>
            </a:prstTxWarp>
            <a:spAutoFit/>
          </a:bodyPr>
          <a:lstStyle/>
          <a:p>
            <a:pPr marL="0" lvl="0" indent="0" algn="ctr">
              <a:lnSpc>
                <a:spcPts val="3840"/>
              </a:lnSpc>
              <a:spcBef>
                <a:spcPct val="0"/>
              </a:spcBef>
            </a:pPr>
            <a:r>
              <a:rPr lang="en-US" sz="5400">
                <a:solidFill>
                  <a:schemeClr val="bg1"/>
                </a:solidFill>
                <a:latin typeface="Norwester"/>
                <a:ea typeface="Norwester"/>
                <a:cs typeface="Norwester"/>
                <a:sym typeface="Norwester"/>
              </a:rPr>
              <a:t>Measurable</a:t>
            </a:r>
          </a:p>
        </p:txBody>
      </p:sp>
      <p:sp>
        <p:nvSpPr>
          <p:cNvPr id="47" name="TextBox 7">
            <a:extLst>
              <a:ext uri="{FF2B5EF4-FFF2-40B4-BE49-F238E27FC236}">
                <a16:creationId xmlns:a16="http://schemas.microsoft.com/office/drawing/2014/main" id="{2E7FD86A-C180-9860-1B94-6A975FFA2B6C}"/>
              </a:ext>
            </a:extLst>
          </p:cNvPr>
          <p:cNvSpPr txBox="1"/>
          <p:nvPr/>
        </p:nvSpPr>
        <p:spPr>
          <a:xfrm rot="9622466">
            <a:off x="8382205" y="7568990"/>
            <a:ext cx="2577091" cy="576583"/>
          </a:xfrm>
          <a:prstGeom prst="rect">
            <a:avLst/>
          </a:prstGeom>
        </p:spPr>
        <p:txBody>
          <a:bodyPr wrap="square" lIns="0" tIns="0" rIns="0" bIns="0" rtlCol="0" anchor="t">
            <a:prstTxWarp prst="textArchUp">
              <a:avLst/>
            </a:prstTxWarp>
            <a:spAutoFit/>
          </a:bodyPr>
          <a:lstStyle/>
          <a:p>
            <a:pPr marL="0" lvl="0" indent="0" algn="ctr">
              <a:lnSpc>
                <a:spcPts val="3840"/>
              </a:lnSpc>
              <a:spcBef>
                <a:spcPct val="0"/>
              </a:spcBef>
            </a:pPr>
            <a:r>
              <a:rPr lang="en-US" sz="5400">
                <a:solidFill>
                  <a:schemeClr val="bg1"/>
                </a:solidFill>
                <a:latin typeface="Norwester"/>
                <a:ea typeface="Norwester"/>
                <a:cs typeface="Norwester"/>
                <a:sym typeface="Norwester"/>
              </a:rPr>
              <a:t>Attainable</a:t>
            </a:r>
          </a:p>
        </p:txBody>
      </p:sp>
      <p:sp>
        <p:nvSpPr>
          <p:cNvPr id="48" name="TextBox 7">
            <a:extLst>
              <a:ext uri="{FF2B5EF4-FFF2-40B4-BE49-F238E27FC236}">
                <a16:creationId xmlns:a16="http://schemas.microsoft.com/office/drawing/2014/main" id="{7630D646-96F5-A72C-59F2-DBE7547F0000}"/>
              </a:ext>
            </a:extLst>
          </p:cNvPr>
          <p:cNvSpPr txBox="1"/>
          <p:nvPr/>
        </p:nvSpPr>
        <p:spPr>
          <a:xfrm rot="13695105">
            <a:off x="5805599" y="7081484"/>
            <a:ext cx="2428963" cy="332591"/>
          </a:xfrm>
          <a:prstGeom prst="rect">
            <a:avLst/>
          </a:prstGeom>
        </p:spPr>
        <p:txBody>
          <a:bodyPr wrap="square" lIns="0" tIns="0" rIns="0" bIns="0" rtlCol="0" anchor="t">
            <a:prstTxWarp prst="textArchUp">
              <a:avLst/>
            </a:prstTxWarp>
            <a:spAutoFit/>
          </a:bodyPr>
          <a:lstStyle/>
          <a:p>
            <a:pPr marL="0" lvl="0" indent="0" algn="ctr">
              <a:lnSpc>
                <a:spcPts val="3840"/>
              </a:lnSpc>
              <a:spcBef>
                <a:spcPct val="0"/>
              </a:spcBef>
            </a:pPr>
            <a:r>
              <a:rPr lang="en-US" sz="5400">
                <a:solidFill>
                  <a:schemeClr val="bg1"/>
                </a:solidFill>
                <a:latin typeface="Norwester"/>
                <a:ea typeface="Norwester"/>
                <a:cs typeface="Norwester"/>
                <a:sym typeface="Norwester"/>
              </a:rPr>
              <a:t>Relevant</a:t>
            </a:r>
          </a:p>
        </p:txBody>
      </p:sp>
      <p:sp>
        <p:nvSpPr>
          <p:cNvPr id="49" name="TextBox 7">
            <a:extLst>
              <a:ext uri="{FF2B5EF4-FFF2-40B4-BE49-F238E27FC236}">
                <a16:creationId xmlns:a16="http://schemas.microsoft.com/office/drawing/2014/main" id="{6B1D94CF-2B4D-1026-A5B4-9930F214AA00}"/>
              </a:ext>
            </a:extLst>
          </p:cNvPr>
          <p:cNvSpPr txBox="1"/>
          <p:nvPr/>
        </p:nvSpPr>
        <p:spPr>
          <a:xfrm rot="17296480">
            <a:off x="5715149" y="4838841"/>
            <a:ext cx="2155527" cy="402668"/>
          </a:xfrm>
          <a:prstGeom prst="rect">
            <a:avLst/>
          </a:prstGeom>
        </p:spPr>
        <p:txBody>
          <a:bodyPr wrap="square" lIns="0" tIns="0" rIns="0" bIns="0" rtlCol="0" anchor="t">
            <a:prstTxWarp prst="textArchUp">
              <a:avLst/>
            </a:prstTxWarp>
            <a:spAutoFit/>
          </a:bodyPr>
          <a:lstStyle/>
          <a:p>
            <a:pPr marL="0" lvl="0" indent="0" algn="ctr">
              <a:lnSpc>
                <a:spcPts val="3840"/>
              </a:lnSpc>
              <a:spcBef>
                <a:spcPct val="0"/>
              </a:spcBef>
            </a:pPr>
            <a:r>
              <a:rPr lang="en-US" sz="5400">
                <a:solidFill>
                  <a:schemeClr val="bg1"/>
                </a:solidFill>
                <a:latin typeface="Norwester"/>
                <a:ea typeface="Norwester"/>
                <a:cs typeface="Norwester"/>
                <a:sym typeface="Norwester"/>
              </a:rPr>
              <a:t>Timely</a:t>
            </a:r>
          </a:p>
        </p:txBody>
      </p:sp>
      <p:sp>
        <p:nvSpPr>
          <p:cNvPr id="54" name="TextBox 53">
            <a:extLst>
              <a:ext uri="{FF2B5EF4-FFF2-40B4-BE49-F238E27FC236}">
                <a16:creationId xmlns:a16="http://schemas.microsoft.com/office/drawing/2014/main" id="{B23D4A58-1A4E-6F76-B051-BD6A466A7058}"/>
              </a:ext>
            </a:extLst>
          </p:cNvPr>
          <p:cNvSpPr txBox="1"/>
          <p:nvPr/>
        </p:nvSpPr>
        <p:spPr>
          <a:xfrm>
            <a:off x="364268" y="3114531"/>
            <a:ext cx="4571997" cy="2545059"/>
          </a:xfrm>
          <a:custGeom>
            <a:avLst/>
            <a:gdLst>
              <a:gd name="csX0" fmla="*/ 0 w 4571997"/>
              <a:gd name="csY0" fmla="*/ 0 h 2545059"/>
              <a:gd name="csX1" fmla="*/ 617220 w 4571997"/>
              <a:gd name="csY1" fmla="*/ 0 h 2545059"/>
              <a:gd name="csX2" fmla="*/ 1142999 w 4571997"/>
              <a:gd name="csY2" fmla="*/ 0 h 2545059"/>
              <a:gd name="csX3" fmla="*/ 1805939 w 4571997"/>
              <a:gd name="csY3" fmla="*/ 0 h 2545059"/>
              <a:gd name="csX4" fmla="*/ 2331718 w 4571997"/>
              <a:gd name="csY4" fmla="*/ 0 h 2545059"/>
              <a:gd name="csX5" fmla="*/ 2994658 w 4571997"/>
              <a:gd name="csY5" fmla="*/ 0 h 2545059"/>
              <a:gd name="csX6" fmla="*/ 3520438 w 4571997"/>
              <a:gd name="csY6" fmla="*/ 0 h 2545059"/>
              <a:gd name="csX7" fmla="*/ 4571997 w 4571997"/>
              <a:gd name="csY7" fmla="*/ 0 h 2545059"/>
              <a:gd name="csX8" fmla="*/ 4571997 w 4571997"/>
              <a:gd name="csY8" fmla="*/ 534462 h 2545059"/>
              <a:gd name="csX9" fmla="*/ 4571997 w 4571997"/>
              <a:gd name="csY9" fmla="*/ 992573 h 2545059"/>
              <a:gd name="csX10" fmla="*/ 4571997 w 4571997"/>
              <a:gd name="csY10" fmla="*/ 1450684 h 2545059"/>
              <a:gd name="csX11" fmla="*/ 4571997 w 4571997"/>
              <a:gd name="csY11" fmla="*/ 1985146 h 2545059"/>
              <a:gd name="csX12" fmla="*/ 4571997 w 4571997"/>
              <a:gd name="csY12" fmla="*/ 2545059 h 2545059"/>
              <a:gd name="csX13" fmla="*/ 4046217 w 4571997"/>
              <a:gd name="csY13" fmla="*/ 2545059 h 2545059"/>
              <a:gd name="csX14" fmla="*/ 3428998 w 4571997"/>
              <a:gd name="csY14" fmla="*/ 2545059 h 2545059"/>
              <a:gd name="csX15" fmla="*/ 2766058 w 4571997"/>
              <a:gd name="csY15" fmla="*/ 2545059 h 2545059"/>
              <a:gd name="csX16" fmla="*/ 2240279 w 4571997"/>
              <a:gd name="csY16" fmla="*/ 2545059 h 2545059"/>
              <a:gd name="csX17" fmla="*/ 1760219 w 4571997"/>
              <a:gd name="csY17" fmla="*/ 2545059 h 2545059"/>
              <a:gd name="csX18" fmla="*/ 1325879 w 4571997"/>
              <a:gd name="csY18" fmla="*/ 2545059 h 2545059"/>
              <a:gd name="csX19" fmla="*/ 800099 w 4571997"/>
              <a:gd name="csY19" fmla="*/ 2545059 h 2545059"/>
              <a:gd name="csX20" fmla="*/ 0 w 4571997"/>
              <a:gd name="csY20" fmla="*/ 2545059 h 2545059"/>
              <a:gd name="csX21" fmla="*/ 0 w 4571997"/>
              <a:gd name="csY21" fmla="*/ 2086948 h 2545059"/>
              <a:gd name="csX22" fmla="*/ 0 w 4571997"/>
              <a:gd name="csY22" fmla="*/ 1577937 h 2545059"/>
              <a:gd name="csX23" fmla="*/ 0 w 4571997"/>
              <a:gd name="csY23" fmla="*/ 1068925 h 2545059"/>
              <a:gd name="csX24" fmla="*/ 0 w 4571997"/>
              <a:gd name="csY24" fmla="*/ 585364 h 2545059"/>
              <a:gd name="csX25" fmla="*/ 0 w 4571997"/>
              <a:gd name="csY25" fmla="*/ 0 h 25450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571997" h="2545059" fill="none" extrusionOk="0">
                <a:moveTo>
                  <a:pt x="0" y="0"/>
                </a:moveTo>
                <a:cubicBezTo>
                  <a:pt x="225460" y="-39046"/>
                  <a:pt x="485763" y="5172"/>
                  <a:pt x="617220" y="0"/>
                </a:cubicBezTo>
                <a:cubicBezTo>
                  <a:pt x="748677" y="-5172"/>
                  <a:pt x="883980" y="16306"/>
                  <a:pt x="1142999" y="0"/>
                </a:cubicBezTo>
                <a:cubicBezTo>
                  <a:pt x="1402018" y="-16306"/>
                  <a:pt x="1662989" y="21011"/>
                  <a:pt x="1805939" y="0"/>
                </a:cubicBezTo>
                <a:cubicBezTo>
                  <a:pt x="1948889" y="-21011"/>
                  <a:pt x="2092914" y="50719"/>
                  <a:pt x="2331718" y="0"/>
                </a:cubicBezTo>
                <a:cubicBezTo>
                  <a:pt x="2570522" y="-50719"/>
                  <a:pt x="2697097" y="32661"/>
                  <a:pt x="2994658" y="0"/>
                </a:cubicBezTo>
                <a:cubicBezTo>
                  <a:pt x="3292219" y="-32661"/>
                  <a:pt x="3376195" y="4150"/>
                  <a:pt x="3520438" y="0"/>
                </a:cubicBezTo>
                <a:cubicBezTo>
                  <a:pt x="3664681" y="-4150"/>
                  <a:pt x="4091767" y="17391"/>
                  <a:pt x="4571997" y="0"/>
                </a:cubicBezTo>
                <a:cubicBezTo>
                  <a:pt x="4600581" y="163258"/>
                  <a:pt x="4514526" y="351083"/>
                  <a:pt x="4571997" y="534462"/>
                </a:cubicBezTo>
                <a:cubicBezTo>
                  <a:pt x="4629468" y="717841"/>
                  <a:pt x="4550643" y="854010"/>
                  <a:pt x="4571997" y="992573"/>
                </a:cubicBezTo>
                <a:cubicBezTo>
                  <a:pt x="4593351" y="1131136"/>
                  <a:pt x="4545770" y="1332763"/>
                  <a:pt x="4571997" y="1450684"/>
                </a:cubicBezTo>
                <a:cubicBezTo>
                  <a:pt x="4598224" y="1568605"/>
                  <a:pt x="4543833" y="1864090"/>
                  <a:pt x="4571997" y="1985146"/>
                </a:cubicBezTo>
                <a:cubicBezTo>
                  <a:pt x="4600161" y="2106202"/>
                  <a:pt x="4512416" y="2308488"/>
                  <a:pt x="4571997" y="2545059"/>
                </a:cubicBezTo>
                <a:cubicBezTo>
                  <a:pt x="4418810" y="2600730"/>
                  <a:pt x="4257326" y="2484193"/>
                  <a:pt x="4046217" y="2545059"/>
                </a:cubicBezTo>
                <a:cubicBezTo>
                  <a:pt x="3835108" y="2605925"/>
                  <a:pt x="3620010" y="2507054"/>
                  <a:pt x="3428998" y="2545059"/>
                </a:cubicBezTo>
                <a:cubicBezTo>
                  <a:pt x="3237986" y="2583064"/>
                  <a:pt x="3010798" y="2475446"/>
                  <a:pt x="2766058" y="2545059"/>
                </a:cubicBezTo>
                <a:cubicBezTo>
                  <a:pt x="2521318" y="2614672"/>
                  <a:pt x="2411395" y="2508523"/>
                  <a:pt x="2240279" y="2545059"/>
                </a:cubicBezTo>
                <a:cubicBezTo>
                  <a:pt x="2069163" y="2581595"/>
                  <a:pt x="1967156" y="2510985"/>
                  <a:pt x="1760219" y="2545059"/>
                </a:cubicBezTo>
                <a:cubicBezTo>
                  <a:pt x="1553282" y="2579133"/>
                  <a:pt x="1421476" y="2505565"/>
                  <a:pt x="1325879" y="2545059"/>
                </a:cubicBezTo>
                <a:cubicBezTo>
                  <a:pt x="1230282" y="2584553"/>
                  <a:pt x="925931" y="2502334"/>
                  <a:pt x="800099" y="2545059"/>
                </a:cubicBezTo>
                <a:cubicBezTo>
                  <a:pt x="674267" y="2587784"/>
                  <a:pt x="322256" y="2505824"/>
                  <a:pt x="0" y="2545059"/>
                </a:cubicBezTo>
                <a:cubicBezTo>
                  <a:pt x="-39704" y="2389780"/>
                  <a:pt x="51435" y="2259640"/>
                  <a:pt x="0" y="2086948"/>
                </a:cubicBezTo>
                <a:cubicBezTo>
                  <a:pt x="-51435" y="1914256"/>
                  <a:pt x="41710" y="1728106"/>
                  <a:pt x="0" y="1577937"/>
                </a:cubicBezTo>
                <a:cubicBezTo>
                  <a:pt x="-41710" y="1427768"/>
                  <a:pt x="10215" y="1295908"/>
                  <a:pt x="0" y="1068925"/>
                </a:cubicBezTo>
                <a:cubicBezTo>
                  <a:pt x="-10215" y="841942"/>
                  <a:pt x="19424" y="782995"/>
                  <a:pt x="0" y="585364"/>
                </a:cubicBezTo>
                <a:cubicBezTo>
                  <a:pt x="-19424" y="387733"/>
                  <a:pt x="62611" y="257580"/>
                  <a:pt x="0" y="0"/>
                </a:cubicBezTo>
                <a:close/>
              </a:path>
              <a:path w="4571997" h="2545059" stroke="0" extrusionOk="0">
                <a:moveTo>
                  <a:pt x="0" y="0"/>
                </a:moveTo>
                <a:cubicBezTo>
                  <a:pt x="290365" y="-53915"/>
                  <a:pt x="411300" y="52278"/>
                  <a:pt x="617220" y="0"/>
                </a:cubicBezTo>
                <a:cubicBezTo>
                  <a:pt x="823140" y="-52278"/>
                  <a:pt x="936390" y="15472"/>
                  <a:pt x="1188719" y="0"/>
                </a:cubicBezTo>
                <a:cubicBezTo>
                  <a:pt x="1441048" y="-15472"/>
                  <a:pt x="1703615" y="69229"/>
                  <a:pt x="1851659" y="0"/>
                </a:cubicBezTo>
                <a:cubicBezTo>
                  <a:pt x="1999703" y="-69229"/>
                  <a:pt x="2338532" y="27675"/>
                  <a:pt x="2468878" y="0"/>
                </a:cubicBezTo>
                <a:cubicBezTo>
                  <a:pt x="2599224" y="-27675"/>
                  <a:pt x="2870636" y="261"/>
                  <a:pt x="2994658" y="0"/>
                </a:cubicBezTo>
                <a:cubicBezTo>
                  <a:pt x="3118680" y="-261"/>
                  <a:pt x="3336597" y="72311"/>
                  <a:pt x="3611878" y="0"/>
                </a:cubicBezTo>
                <a:cubicBezTo>
                  <a:pt x="3887159" y="-72311"/>
                  <a:pt x="4286003" y="20773"/>
                  <a:pt x="4571997" y="0"/>
                </a:cubicBezTo>
                <a:cubicBezTo>
                  <a:pt x="4597996" y="120508"/>
                  <a:pt x="4548575" y="301967"/>
                  <a:pt x="4571997" y="509012"/>
                </a:cubicBezTo>
                <a:cubicBezTo>
                  <a:pt x="4595419" y="716057"/>
                  <a:pt x="4535977" y="797662"/>
                  <a:pt x="4571997" y="967122"/>
                </a:cubicBezTo>
                <a:cubicBezTo>
                  <a:pt x="4608017" y="1136582"/>
                  <a:pt x="4556786" y="1252452"/>
                  <a:pt x="4571997" y="1425233"/>
                </a:cubicBezTo>
                <a:cubicBezTo>
                  <a:pt x="4587208" y="1598014"/>
                  <a:pt x="4542646" y="1761131"/>
                  <a:pt x="4571997" y="1959695"/>
                </a:cubicBezTo>
                <a:cubicBezTo>
                  <a:pt x="4601348" y="2158259"/>
                  <a:pt x="4540631" y="2371333"/>
                  <a:pt x="4571997" y="2545059"/>
                </a:cubicBezTo>
                <a:cubicBezTo>
                  <a:pt x="4457029" y="2567914"/>
                  <a:pt x="4230100" y="2533241"/>
                  <a:pt x="4091937" y="2545059"/>
                </a:cubicBezTo>
                <a:cubicBezTo>
                  <a:pt x="3953774" y="2556877"/>
                  <a:pt x="3850532" y="2528158"/>
                  <a:pt x="3611878" y="2545059"/>
                </a:cubicBezTo>
                <a:cubicBezTo>
                  <a:pt x="3373224" y="2561960"/>
                  <a:pt x="3257404" y="2518167"/>
                  <a:pt x="2948938" y="2545059"/>
                </a:cubicBezTo>
                <a:cubicBezTo>
                  <a:pt x="2640472" y="2571951"/>
                  <a:pt x="2581997" y="2517226"/>
                  <a:pt x="2423158" y="2545059"/>
                </a:cubicBezTo>
                <a:cubicBezTo>
                  <a:pt x="2264319" y="2572892"/>
                  <a:pt x="2124606" y="2511928"/>
                  <a:pt x="1988819" y="2545059"/>
                </a:cubicBezTo>
                <a:cubicBezTo>
                  <a:pt x="1853032" y="2578190"/>
                  <a:pt x="1685205" y="2501380"/>
                  <a:pt x="1554479" y="2545059"/>
                </a:cubicBezTo>
                <a:cubicBezTo>
                  <a:pt x="1423753" y="2588738"/>
                  <a:pt x="1069524" y="2530108"/>
                  <a:pt x="937259" y="2545059"/>
                </a:cubicBezTo>
                <a:cubicBezTo>
                  <a:pt x="804994" y="2560010"/>
                  <a:pt x="198631" y="2541859"/>
                  <a:pt x="0" y="2545059"/>
                </a:cubicBezTo>
                <a:cubicBezTo>
                  <a:pt x="-24458" y="2438058"/>
                  <a:pt x="35675" y="2212030"/>
                  <a:pt x="0" y="2061498"/>
                </a:cubicBezTo>
                <a:cubicBezTo>
                  <a:pt x="-35675" y="1910966"/>
                  <a:pt x="11575" y="1682007"/>
                  <a:pt x="0" y="1501585"/>
                </a:cubicBezTo>
                <a:cubicBezTo>
                  <a:pt x="-11575" y="1321163"/>
                  <a:pt x="38144" y="1150638"/>
                  <a:pt x="0" y="967122"/>
                </a:cubicBezTo>
                <a:cubicBezTo>
                  <a:pt x="-38144" y="783606"/>
                  <a:pt x="41784" y="670576"/>
                  <a:pt x="0" y="458111"/>
                </a:cubicBezTo>
                <a:cubicBezTo>
                  <a:pt x="-41784" y="245646"/>
                  <a:pt x="788" y="190511"/>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r>
              <a:rPr lang="en-US" sz="3200" b="1" dirty="0">
                <a:solidFill>
                  <a:srgbClr val="2BF6FF"/>
                </a:solidFill>
                <a:latin typeface="Big Shoulders Display Bold"/>
                <a:ea typeface="Big Shoulders Display Bold"/>
                <a:cs typeface="Big Shoulders Display Bold"/>
                <a:sym typeface="Big Shoulders Display Bold"/>
              </a:rPr>
              <a:t>Launch our marketing campaign over the next six months while opening four new locations, one of each proposed sport.</a:t>
            </a:r>
          </a:p>
        </p:txBody>
      </p:sp>
      <p:sp>
        <p:nvSpPr>
          <p:cNvPr id="55" name="TextBox 54">
            <a:extLst>
              <a:ext uri="{FF2B5EF4-FFF2-40B4-BE49-F238E27FC236}">
                <a16:creationId xmlns:a16="http://schemas.microsoft.com/office/drawing/2014/main" id="{2100862E-FAA9-B2D5-3B6E-EB5E2256E2AC}"/>
              </a:ext>
            </a:extLst>
          </p:cNvPr>
          <p:cNvSpPr txBox="1"/>
          <p:nvPr/>
        </p:nvSpPr>
        <p:spPr>
          <a:xfrm>
            <a:off x="9296400" y="572312"/>
            <a:ext cx="8001000" cy="1555331"/>
          </a:xfrm>
          <a:custGeom>
            <a:avLst/>
            <a:gdLst>
              <a:gd name="csX0" fmla="*/ 0 w 8001000"/>
              <a:gd name="csY0" fmla="*/ 0 h 1555331"/>
              <a:gd name="csX1" fmla="*/ 331470 w 8001000"/>
              <a:gd name="csY1" fmla="*/ 0 h 1555331"/>
              <a:gd name="csX2" fmla="*/ 822960 w 8001000"/>
              <a:gd name="csY2" fmla="*/ 0 h 1555331"/>
              <a:gd name="csX3" fmla="*/ 1474470 w 8001000"/>
              <a:gd name="csY3" fmla="*/ 0 h 1555331"/>
              <a:gd name="csX4" fmla="*/ 2045970 w 8001000"/>
              <a:gd name="csY4" fmla="*/ 0 h 1555331"/>
              <a:gd name="csX5" fmla="*/ 2617470 w 8001000"/>
              <a:gd name="csY5" fmla="*/ 0 h 1555331"/>
              <a:gd name="csX6" fmla="*/ 2948940 w 8001000"/>
              <a:gd name="csY6" fmla="*/ 0 h 1555331"/>
              <a:gd name="csX7" fmla="*/ 3600450 w 8001000"/>
              <a:gd name="csY7" fmla="*/ 0 h 1555331"/>
              <a:gd name="csX8" fmla="*/ 4011930 w 8001000"/>
              <a:gd name="csY8" fmla="*/ 0 h 1555331"/>
              <a:gd name="csX9" fmla="*/ 4743450 w 8001000"/>
              <a:gd name="csY9" fmla="*/ 0 h 1555331"/>
              <a:gd name="csX10" fmla="*/ 5074920 w 8001000"/>
              <a:gd name="csY10" fmla="*/ 0 h 1555331"/>
              <a:gd name="csX11" fmla="*/ 5726430 w 8001000"/>
              <a:gd name="csY11" fmla="*/ 0 h 1555331"/>
              <a:gd name="csX12" fmla="*/ 6137910 w 8001000"/>
              <a:gd name="csY12" fmla="*/ 0 h 1555331"/>
              <a:gd name="csX13" fmla="*/ 6629400 w 8001000"/>
              <a:gd name="csY13" fmla="*/ 0 h 1555331"/>
              <a:gd name="csX14" fmla="*/ 6960870 w 8001000"/>
              <a:gd name="csY14" fmla="*/ 0 h 1555331"/>
              <a:gd name="csX15" fmla="*/ 8001000 w 8001000"/>
              <a:gd name="csY15" fmla="*/ 0 h 1555331"/>
              <a:gd name="csX16" fmla="*/ 8001000 w 8001000"/>
              <a:gd name="csY16" fmla="*/ 518444 h 1555331"/>
              <a:gd name="csX17" fmla="*/ 8001000 w 8001000"/>
              <a:gd name="csY17" fmla="*/ 990227 h 1555331"/>
              <a:gd name="csX18" fmla="*/ 8001000 w 8001000"/>
              <a:gd name="csY18" fmla="*/ 1555331 h 1555331"/>
              <a:gd name="csX19" fmla="*/ 7669530 w 8001000"/>
              <a:gd name="csY19" fmla="*/ 1555331 h 1555331"/>
              <a:gd name="csX20" fmla="*/ 6938010 w 8001000"/>
              <a:gd name="csY20" fmla="*/ 1555331 h 1555331"/>
              <a:gd name="csX21" fmla="*/ 6286500 w 8001000"/>
              <a:gd name="csY21" fmla="*/ 1555331 h 1555331"/>
              <a:gd name="csX22" fmla="*/ 5634990 w 8001000"/>
              <a:gd name="csY22" fmla="*/ 1555331 h 1555331"/>
              <a:gd name="csX23" fmla="*/ 4903470 w 8001000"/>
              <a:gd name="csY23" fmla="*/ 1555331 h 1555331"/>
              <a:gd name="csX24" fmla="*/ 4572000 w 8001000"/>
              <a:gd name="csY24" fmla="*/ 1555331 h 1555331"/>
              <a:gd name="csX25" fmla="*/ 3840480 w 8001000"/>
              <a:gd name="csY25" fmla="*/ 1555331 h 1555331"/>
              <a:gd name="csX26" fmla="*/ 3108960 w 8001000"/>
              <a:gd name="csY26" fmla="*/ 1555331 h 1555331"/>
              <a:gd name="csX27" fmla="*/ 2777490 w 8001000"/>
              <a:gd name="csY27" fmla="*/ 1555331 h 1555331"/>
              <a:gd name="csX28" fmla="*/ 2366010 w 8001000"/>
              <a:gd name="csY28" fmla="*/ 1555331 h 1555331"/>
              <a:gd name="csX29" fmla="*/ 1954530 w 8001000"/>
              <a:gd name="csY29" fmla="*/ 1555331 h 1555331"/>
              <a:gd name="csX30" fmla="*/ 1623060 w 8001000"/>
              <a:gd name="csY30" fmla="*/ 1555331 h 1555331"/>
              <a:gd name="csX31" fmla="*/ 1131570 w 8001000"/>
              <a:gd name="csY31" fmla="*/ 1555331 h 1555331"/>
              <a:gd name="csX32" fmla="*/ 640080 w 8001000"/>
              <a:gd name="csY32" fmla="*/ 1555331 h 1555331"/>
              <a:gd name="csX33" fmla="*/ 0 w 8001000"/>
              <a:gd name="csY33" fmla="*/ 1555331 h 1555331"/>
              <a:gd name="csX34" fmla="*/ 0 w 8001000"/>
              <a:gd name="csY34" fmla="*/ 1083547 h 1555331"/>
              <a:gd name="csX35" fmla="*/ 0 w 8001000"/>
              <a:gd name="csY35" fmla="*/ 580657 h 1555331"/>
              <a:gd name="csX36" fmla="*/ 0 w 8001000"/>
              <a:gd name="csY36" fmla="*/ 0 h 1555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8001000" h="1555331" fill="none" extrusionOk="0">
                <a:moveTo>
                  <a:pt x="0" y="0"/>
                </a:moveTo>
                <a:cubicBezTo>
                  <a:pt x="67465" y="-28655"/>
                  <a:pt x="227149" y="22375"/>
                  <a:pt x="331470" y="0"/>
                </a:cubicBezTo>
                <a:cubicBezTo>
                  <a:pt x="435791" y="-22375"/>
                  <a:pt x="717525" y="21028"/>
                  <a:pt x="822960" y="0"/>
                </a:cubicBezTo>
                <a:cubicBezTo>
                  <a:pt x="928395" y="-21028"/>
                  <a:pt x="1291749" y="22084"/>
                  <a:pt x="1474470" y="0"/>
                </a:cubicBezTo>
                <a:cubicBezTo>
                  <a:pt x="1657191" y="-22084"/>
                  <a:pt x="1928619" y="44312"/>
                  <a:pt x="2045970" y="0"/>
                </a:cubicBezTo>
                <a:cubicBezTo>
                  <a:pt x="2163321" y="-44312"/>
                  <a:pt x="2461556" y="24691"/>
                  <a:pt x="2617470" y="0"/>
                </a:cubicBezTo>
                <a:cubicBezTo>
                  <a:pt x="2773384" y="-24691"/>
                  <a:pt x="2797535" y="15441"/>
                  <a:pt x="2948940" y="0"/>
                </a:cubicBezTo>
                <a:cubicBezTo>
                  <a:pt x="3100345" y="-15441"/>
                  <a:pt x="3296680" y="30771"/>
                  <a:pt x="3600450" y="0"/>
                </a:cubicBezTo>
                <a:cubicBezTo>
                  <a:pt x="3904220" y="-30771"/>
                  <a:pt x="3904210" y="15563"/>
                  <a:pt x="4011930" y="0"/>
                </a:cubicBezTo>
                <a:cubicBezTo>
                  <a:pt x="4119650" y="-15563"/>
                  <a:pt x="4419614" y="56814"/>
                  <a:pt x="4743450" y="0"/>
                </a:cubicBezTo>
                <a:cubicBezTo>
                  <a:pt x="5067286" y="-56814"/>
                  <a:pt x="4914653" y="20581"/>
                  <a:pt x="5074920" y="0"/>
                </a:cubicBezTo>
                <a:cubicBezTo>
                  <a:pt x="5235187" y="-20581"/>
                  <a:pt x="5574945" y="5142"/>
                  <a:pt x="5726430" y="0"/>
                </a:cubicBezTo>
                <a:cubicBezTo>
                  <a:pt x="5877915" y="-5142"/>
                  <a:pt x="5937557" y="42354"/>
                  <a:pt x="6137910" y="0"/>
                </a:cubicBezTo>
                <a:cubicBezTo>
                  <a:pt x="6338263" y="-42354"/>
                  <a:pt x="6527284" y="6962"/>
                  <a:pt x="6629400" y="0"/>
                </a:cubicBezTo>
                <a:cubicBezTo>
                  <a:pt x="6731516" y="-6962"/>
                  <a:pt x="6817033" y="25578"/>
                  <a:pt x="6960870" y="0"/>
                </a:cubicBezTo>
                <a:cubicBezTo>
                  <a:pt x="7104707" y="-25578"/>
                  <a:pt x="7780876" y="123999"/>
                  <a:pt x="8001000" y="0"/>
                </a:cubicBezTo>
                <a:cubicBezTo>
                  <a:pt x="8040421" y="178799"/>
                  <a:pt x="7995101" y="362497"/>
                  <a:pt x="8001000" y="518444"/>
                </a:cubicBezTo>
                <a:cubicBezTo>
                  <a:pt x="8006899" y="674391"/>
                  <a:pt x="7992099" y="845067"/>
                  <a:pt x="8001000" y="990227"/>
                </a:cubicBezTo>
                <a:cubicBezTo>
                  <a:pt x="8009901" y="1135387"/>
                  <a:pt x="7956663" y="1405103"/>
                  <a:pt x="8001000" y="1555331"/>
                </a:cubicBezTo>
                <a:cubicBezTo>
                  <a:pt x="7836655" y="1572511"/>
                  <a:pt x="7747920" y="1544536"/>
                  <a:pt x="7669530" y="1555331"/>
                </a:cubicBezTo>
                <a:cubicBezTo>
                  <a:pt x="7591140" y="1566126"/>
                  <a:pt x="7175610" y="1532190"/>
                  <a:pt x="6938010" y="1555331"/>
                </a:cubicBezTo>
                <a:cubicBezTo>
                  <a:pt x="6700410" y="1578472"/>
                  <a:pt x="6481830" y="1522777"/>
                  <a:pt x="6286500" y="1555331"/>
                </a:cubicBezTo>
                <a:cubicBezTo>
                  <a:pt x="6091170" y="1587885"/>
                  <a:pt x="5855676" y="1485302"/>
                  <a:pt x="5634990" y="1555331"/>
                </a:cubicBezTo>
                <a:cubicBezTo>
                  <a:pt x="5414304" y="1625360"/>
                  <a:pt x="5184824" y="1499132"/>
                  <a:pt x="4903470" y="1555331"/>
                </a:cubicBezTo>
                <a:cubicBezTo>
                  <a:pt x="4622116" y="1611530"/>
                  <a:pt x="4650464" y="1536732"/>
                  <a:pt x="4572000" y="1555331"/>
                </a:cubicBezTo>
                <a:cubicBezTo>
                  <a:pt x="4493536" y="1573930"/>
                  <a:pt x="4183735" y="1482605"/>
                  <a:pt x="3840480" y="1555331"/>
                </a:cubicBezTo>
                <a:cubicBezTo>
                  <a:pt x="3497225" y="1628057"/>
                  <a:pt x="3332183" y="1542475"/>
                  <a:pt x="3108960" y="1555331"/>
                </a:cubicBezTo>
                <a:cubicBezTo>
                  <a:pt x="2885737" y="1568187"/>
                  <a:pt x="2912846" y="1537086"/>
                  <a:pt x="2777490" y="1555331"/>
                </a:cubicBezTo>
                <a:cubicBezTo>
                  <a:pt x="2642134" y="1573576"/>
                  <a:pt x="2490528" y="1511107"/>
                  <a:pt x="2366010" y="1555331"/>
                </a:cubicBezTo>
                <a:cubicBezTo>
                  <a:pt x="2241492" y="1599555"/>
                  <a:pt x="2099079" y="1541807"/>
                  <a:pt x="1954530" y="1555331"/>
                </a:cubicBezTo>
                <a:cubicBezTo>
                  <a:pt x="1809981" y="1568855"/>
                  <a:pt x="1724723" y="1555312"/>
                  <a:pt x="1623060" y="1555331"/>
                </a:cubicBezTo>
                <a:cubicBezTo>
                  <a:pt x="1521397" y="1555350"/>
                  <a:pt x="1234397" y="1503350"/>
                  <a:pt x="1131570" y="1555331"/>
                </a:cubicBezTo>
                <a:cubicBezTo>
                  <a:pt x="1028743" y="1607312"/>
                  <a:pt x="739279" y="1512988"/>
                  <a:pt x="640080" y="1555331"/>
                </a:cubicBezTo>
                <a:cubicBezTo>
                  <a:pt x="540881" y="1597674"/>
                  <a:pt x="274792" y="1536802"/>
                  <a:pt x="0" y="1555331"/>
                </a:cubicBezTo>
                <a:cubicBezTo>
                  <a:pt x="-18455" y="1399293"/>
                  <a:pt x="15105" y="1308597"/>
                  <a:pt x="0" y="1083547"/>
                </a:cubicBezTo>
                <a:cubicBezTo>
                  <a:pt x="-15105" y="858497"/>
                  <a:pt x="23364" y="791285"/>
                  <a:pt x="0" y="580657"/>
                </a:cubicBezTo>
                <a:cubicBezTo>
                  <a:pt x="-23364" y="370029"/>
                  <a:pt x="60325" y="253917"/>
                  <a:pt x="0" y="0"/>
                </a:cubicBezTo>
                <a:close/>
              </a:path>
              <a:path w="8001000" h="1555331" stroke="0" extrusionOk="0">
                <a:moveTo>
                  <a:pt x="0" y="0"/>
                </a:moveTo>
                <a:cubicBezTo>
                  <a:pt x="215749" y="-8653"/>
                  <a:pt x="387899" y="48163"/>
                  <a:pt x="651510" y="0"/>
                </a:cubicBezTo>
                <a:cubicBezTo>
                  <a:pt x="915121" y="-48163"/>
                  <a:pt x="969019" y="8974"/>
                  <a:pt x="1223010" y="0"/>
                </a:cubicBezTo>
                <a:cubicBezTo>
                  <a:pt x="1477001" y="-8974"/>
                  <a:pt x="1725403" y="44540"/>
                  <a:pt x="1954530" y="0"/>
                </a:cubicBezTo>
                <a:cubicBezTo>
                  <a:pt x="2183657" y="-44540"/>
                  <a:pt x="2361282" y="52312"/>
                  <a:pt x="2606040" y="0"/>
                </a:cubicBezTo>
                <a:cubicBezTo>
                  <a:pt x="2850798" y="-52312"/>
                  <a:pt x="2856916" y="18092"/>
                  <a:pt x="3097530" y="0"/>
                </a:cubicBezTo>
                <a:cubicBezTo>
                  <a:pt x="3338144" y="-18092"/>
                  <a:pt x="3570534" y="2360"/>
                  <a:pt x="3749040" y="0"/>
                </a:cubicBezTo>
                <a:cubicBezTo>
                  <a:pt x="3927546" y="-2360"/>
                  <a:pt x="4110286" y="21395"/>
                  <a:pt x="4240530" y="0"/>
                </a:cubicBezTo>
                <a:cubicBezTo>
                  <a:pt x="4370774" y="-21395"/>
                  <a:pt x="4575397" y="43662"/>
                  <a:pt x="4812030" y="0"/>
                </a:cubicBezTo>
                <a:cubicBezTo>
                  <a:pt x="5048663" y="-43662"/>
                  <a:pt x="5068789" y="14413"/>
                  <a:pt x="5223510" y="0"/>
                </a:cubicBezTo>
                <a:cubicBezTo>
                  <a:pt x="5378231" y="-14413"/>
                  <a:pt x="5552583" y="32245"/>
                  <a:pt x="5795010" y="0"/>
                </a:cubicBezTo>
                <a:cubicBezTo>
                  <a:pt x="6037437" y="-32245"/>
                  <a:pt x="6346984" y="17871"/>
                  <a:pt x="6526530" y="0"/>
                </a:cubicBezTo>
                <a:cubicBezTo>
                  <a:pt x="6706076" y="-17871"/>
                  <a:pt x="6998348" y="11478"/>
                  <a:pt x="7258050" y="0"/>
                </a:cubicBezTo>
                <a:cubicBezTo>
                  <a:pt x="7517752" y="-11478"/>
                  <a:pt x="7686142" y="64201"/>
                  <a:pt x="8001000" y="0"/>
                </a:cubicBezTo>
                <a:cubicBezTo>
                  <a:pt x="8045989" y="212839"/>
                  <a:pt x="7986385" y="399489"/>
                  <a:pt x="8001000" y="533997"/>
                </a:cubicBezTo>
                <a:cubicBezTo>
                  <a:pt x="8015615" y="668505"/>
                  <a:pt x="7993716" y="912228"/>
                  <a:pt x="8001000" y="1036887"/>
                </a:cubicBezTo>
                <a:cubicBezTo>
                  <a:pt x="8008284" y="1161546"/>
                  <a:pt x="7998502" y="1414949"/>
                  <a:pt x="8001000" y="1555331"/>
                </a:cubicBezTo>
                <a:cubicBezTo>
                  <a:pt x="7758442" y="1619417"/>
                  <a:pt x="7415807" y="1503980"/>
                  <a:pt x="7269480" y="1555331"/>
                </a:cubicBezTo>
                <a:cubicBezTo>
                  <a:pt x="7123153" y="1606682"/>
                  <a:pt x="7087654" y="1554172"/>
                  <a:pt x="6938010" y="1555331"/>
                </a:cubicBezTo>
                <a:cubicBezTo>
                  <a:pt x="6788366" y="1556490"/>
                  <a:pt x="6569379" y="1540380"/>
                  <a:pt x="6286500" y="1555331"/>
                </a:cubicBezTo>
                <a:cubicBezTo>
                  <a:pt x="6003621" y="1570282"/>
                  <a:pt x="5943486" y="1549142"/>
                  <a:pt x="5634990" y="1555331"/>
                </a:cubicBezTo>
                <a:cubicBezTo>
                  <a:pt x="5326494" y="1561520"/>
                  <a:pt x="5247515" y="1545687"/>
                  <a:pt x="5143500" y="1555331"/>
                </a:cubicBezTo>
                <a:cubicBezTo>
                  <a:pt x="5039485" y="1564975"/>
                  <a:pt x="4845190" y="1549554"/>
                  <a:pt x="4732020" y="1555331"/>
                </a:cubicBezTo>
                <a:cubicBezTo>
                  <a:pt x="4618850" y="1561108"/>
                  <a:pt x="4445667" y="1509373"/>
                  <a:pt x="4320540" y="1555331"/>
                </a:cubicBezTo>
                <a:cubicBezTo>
                  <a:pt x="4195413" y="1601289"/>
                  <a:pt x="3910828" y="1511240"/>
                  <a:pt x="3669030" y="1555331"/>
                </a:cubicBezTo>
                <a:cubicBezTo>
                  <a:pt x="3427232" y="1599422"/>
                  <a:pt x="3492345" y="1550812"/>
                  <a:pt x="3337560" y="1555331"/>
                </a:cubicBezTo>
                <a:cubicBezTo>
                  <a:pt x="3182775" y="1559850"/>
                  <a:pt x="2928553" y="1486891"/>
                  <a:pt x="2766060" y="1555331"/>
                </a:cubicBezTo>
                <a:cubicBezTo>
                  <a:pt x="2603567" y="1623771"/>
                  <a:pt x="2310596" y="1517381"/>
                  <a:pt x="2114550" y="1555331"/>
                </a:cubicBezTo>
                <a:cubicBezTo>
                  <a:pt x="1918504" y="1593281"/>
                  <a:pt x="1538421" y="1553697"/>
                  <a:pt x="1383030" y="1555331"/>
                </a:cubicBezTo>
                <a:cubicBezTo>
                  <a:pt x="1227639" y="1556965"/>
                  <a:pt x="1081530" y="1506554"/>
                  <a:pt x="891540" y="1555331"/>
                </a:cubicBezTo>
                <a:cubicBezTo>
                  <a:pt x="701550" y="1604108"/>
                  <a:pt x="674935" y="1527565"/>
                  <a:pt x="560070" y="1555331"/>
                </a:cubicBezTo>
                <a:cubicBezTo>
                  <a:pt x="445205" y="1583097"/>
                  <a:pt x="225612" y="1544430"/>
                  <a:pt x="0" y="1555331"/>
                </a:cubicBezTo>
                <a:cubicBezTo>
                  <a:pt x="-12403" y="1335220"/>
                  <a:pt x="39173" y="1307125"/>
                  <a:pt x="0" y="1067994"/>
                </a:cubicBezTo>
                <a:cubicBezTo>
                  <a:pt x="-39173" y="828863"/>
                  <a:pt x="45202" y="760795"/>
                  <a:pt x="0" y="518444"/>
                </a:cubicBezTo>
                <a:cubicBezTo>
                  <a:pt x="-45202" y="276093"/>
                  <a:pt x="24984" y="183351"/>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r>
              <a:rPr lang="en-US" sz="3200" b="1">
                <a:solidFill>
                  <a:srgbClr val="2BF6FF"/>
                </a:solidFill>
                <a:latin typeface="Big Shoulders Display Bold"/>
                <a:ea typeface="Big Shoulders Display Bold"/>
                <a:cs typeface="Big Shoulders Display Bold"/>
                <a:sym typeface="Big Shoulders Display Bold"/>
              </a:rPr>
              <a:t>Launch new standalone locations for Tophoops, Topsoccer, Topbaseball, and Topsports to expand the brand into different sports entertainment markets.</a:t>
            </a:r>
          </a:p>
        </p:txBody>
      </p:sp>
      <p:sp>
        <p:nvSpPr>
          <p:cNvPr id="58" name="TextBox 57">
            <a:extLst>
              <a:ext uri="{FF2B5EF4-FFF2-40B4-BE49-F238E27FC236}">
                <a16:creationId xmlns:a16="http://schemas.microsoft.com/office/drawing/2014/main" id="{D4BB98F6-D48A-52FA-1A41-65E3D73D348E}"/>
              </a:ext>
            </a:extLst>
          </p:cNvPr>
          <p:cNvSpPr txBox="1"/>
          <p:nvPr/>
        </p:nvSpPr>
        <p:spPr>
          <a:xfrm>
            <a:off x="12687303" y="3377984"/>
            <a:ext cx="4571997" cy="2545059"/>
          </a:xfrm>
          <a:custGeom>
            <a:avLst/>
            <a:gdLst>
              <a:gd name="csX0" fmla="*/ 0 w 4571997"/>
              <a:gd name="csY0" fmla="*/ 0 h 2545059"/>
              <a:gd name="csX1" fmla="*/ 617220 w 4571997"/>
              <a:gd name="csY1" fmla="*/ 0 h 2545059"/>
              <a:gd name="csX2" fmla="*/ 1142999 w 4571997"/>
              <a:gd name="csY2" fmla="*/ 0 h 2545059"/>
              <a:gd name="csX3" fmla="*/ 1805939 w 4571997"/>
              <a:gd name="csY3" fmla="*/ 0 h 2545059"/>
              <a:gd name="csX4" fmla="*/ 2331718 w 4571997"/>
              <a:gd name="csY4" fmla="*/ 0 h 2545059"/>
              <a:gd name="csX5" fmla="*/ 2994658 w 4571997"/>
              <a:gd name="csY5" fmla="*/ 0 h 2545059"/>
              <a:gd name="csX6" fmla="*/ 3520438 w 4571997"/>
              <a:gd name="csY6" fmla="*/ 0 h 2545059"/>
              <a:gd name="csX7" fmla="*/ 4571997 w 4571997"/>
              <a:gd name="csY7" fmla="*/ 0 h 2545059"/>
              <a:gd name="csX8" fmla="*/ 4571997 w 4571997"/>
              <a:gd name="csY8" fmla="*/ 534462 h 2545059"/>
              <a:gd name="csX9" fmla="*/ 4571997 w 4571997"/>
              <a:gd name="csY9" fmla="*/ 992573 h 2545059"/>
              <a:gd name="csX10" fmla="*/ 4571997 w 4571997"/>
              <a:gd name="csY10" fmla="*/ 1450684 h 2545059"/>
              <a:gd name="csX11" fmla="*/ 4571997 w 4571997"/>
              <a:gd name="csY11" fmla="*/ 1985146 h 2545059"/>
              <a:gd name="csX12" fmla="*/ 4571997 w 4571997"/>
              <a:gd name="csY12" fmla="*/ 2545059 h 2545059"/>
              <a:gd name="csX13" fmla="*/ 4046217 w 4571997"/>
              <a:gd name="csY13" fmla="*/ 2545059 h 2545059"/>
              <a:gd name="csX14" fmla="*/ 3428998 w 4571997"/>
              <a:gd name="csY14" fmla="*/ 2545059 h 2545059"/>
              <a:gd name="csX15" fmla="*/ 2766058 w 4571997"/>
              <a:gd name="csY15" fmla="*/ 2545059 h 2545059"/>
              <a:gd name="csX16" fmla="*/ 2240279 w 4571997"/>
              <a:gd name="csY16" fmla="*/ 2545059 h 2545059"/>
              <a:gd name="csX17" fmla="*/ 1760219 w 4571997"/>
              <a:gd name="csY17" fmla="*/ 2545059 h 2545059"/>
              <a:gd name="csX18" fmla="*/ 1325879 w 4571997"/>
              <a:gd name="csY18" fmla="*/ 2545059 h 2545059"/>
              <a:gd name="csX19" fmla="*/ 800099 w 4571997"/>
              <a:gd name="csY19" fmla="*/ 2545059 h 2545059"/>
              <a:gd name="csX20" fmla="*/ 0 w 4571997"/>
              <a:gd name="csY20" fmla="*/ 2545059 h 2545059"/>
              <a:gd name="csX21" fmla="*/ 0 w 4571997"/>
              <a:gd name="csY21" fmla="*/ 2086948 h 2545059"/>
              <a:gd name="csX22" fmla="*/ 0 w 4571997"/>
              <a:gd name="csY22" fmla="*/ 1577937 h 2545059"/>
              <a:gd name="csX23" fmla="*/ 0 w 4571997"/>
              <a:gd name="csY23" fmla="*/ 1068925 h 2545059"/>
              <a:gd name="csX24" fmla="*/ 0 w 4571997"/>
              <a:gd name="csY24" fmla="*/ 585364 h 2545059"/>
              <a:gd name="csX25" fmla="*/ 0 w 4571997"/>
              <a:gd name="csY25" fmla="*/ 0 h 25450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571997" h="2545059" fill="none" extrusionOk="0">
                <a:moveTo>
                  <a:pt x="0" y="0"/>
                </a:moveTo>
                <a:cubicBezTo>
                  <a:pt x="225460" y="-39046"/>
                  <a:pt x="485763" y="5172"/>
                  <a:pt x="617220" y="0"/>
                </a:cubicBezTo>
                <a:cubicBezTo>
                  <a:pt x="748677" y="-5172"/>
                  <a:pt x="883980" y="16306"/>
                  <a:pt x="1142999" y="0"/>
                </a:cubicBezTo>
                <a:cubicBezTo>
                  <a:pt x="1402018" y="-16306"/>
                  <a:pt x="1662989" y="21011"/>
                  <a:pt x="1805939" y="0"/>
                </a:cubicBezTo>
                <a:cubicBezTo>
                  <a:pt x="1948889" y="-21011"/>
                  <a:pt x="2092914" y="50719"/>
                  <a:pt x="2331718" y="0"/>
                </a:cubicBezTo>
                <a:cubicBezTo>
                  <a:pt x="2570522" y="-50719"/>
                  <a:pt x="2697097" y="32661"/>
                  <a:pt x="2994658" y="0"/>
                </a:cubicBezTo>
                <a:cubicBezTo>
                  <a:pt x="3292219" y="-32661"/>
                  <a:pt x="3376195" y="4150"/>
                  <a:pt x="3520438" y="0"/>
                </a:cubicBezTo>
                <a:cubicBezTo>
                  <a:pt x="3664681" y="-4150"/>
                  <a:pt x="4091767" y="17391"/>
                  <a:pt x="4571997" y="0"/>
                </a:cubicBezTo>
                <a:cubicBezTo>
                  <a:pt x="4600581" y="163258"/>
                  <a:pt x="4514526" y="351083"/>
                  <a:pt x="4571997" y="534462"/>
                </a:cubicBezTo>
                <a:cubicBezTo>
                  <a:pt x="4629468" y="717841"/>
                  <a:pt x="4550643" y="854010"/>
                  <a:pt x="4571997" y="992573"/>
                </a:cubicBezTo>
                <a:cubicBezTo>
                  <a:pt x="4593351" y="1131136"/>
                  <a:pt x="4545770" y="1332763"/>
                  <a:pt x="4571997" y="1450684"/>
                </a:cubicBezTo>
                <a:cubicBezTo>
                  <a:pt x="4598224" y="1568605"/>
                  <a:pt x="4543833" y="1864090"/>
                  <a:pt x="4571997" y="1985146"/>
                </a:cubicBezTo>
                <a:cubicBezTo>
                  <a:pt x="4600161" y="2106202"/>
                  <a:pt x="4512416" y="2308488"/>
                  <a:pt x="4571997" y="2545059"/>
                </a:cubicBezTo>
                <a:cubicBezTo>
                  <a:pt x="4418810" y="2600730"/>
                  <a:pt x="4257326" y="2484193"/>
                  <a:pt x="4046217" y="2545059"/>
                </a:cubicBezTo>
                <a:cubicBezTo>
                  <a:pt x="3835108" y="2605925"/>
                  <a:pt x="3620010" y="2507054"/>
                  <a:pt x="3428998" y="2545059"/>
                </a:cubicBezTo>
                <a:cubicBezTo>
                  <a:pt x="3237986" y="2583064"/>
                  <a:pt x="3010798" y="2475446"/>
                  <a:pt x="2766058" y="2545059"/>
                </a:cubicBezTo>
                <a:cubicBezTo>
                  <a:pt x="2521318" y="2614672"/>
                  <a:pt x="2411395" y="2508523"/>
                  <a:pt x="2240279" y="2545059"/>
                </a:cubicBezTo>
                <a:cubicBezTo>
                  <a:pt x="2069163" y="2581595"/>
                  <a:pt x="1967156" y="2510985"/>
                  <a:pt x="1760219" y="2545059"/>
                </a:cubicBezTo>
                <a:cubicBezTo>
                  <a:pt x="1553282" y="2579133"/>
                  <a:pt x="1421476" y="2505565"/>
                  <a:pt x="1325879" y="2545059"/>
                </a:cubicBezTo>
                <a:cubicBezTo>
                  <a:pt x="1230282" y="2584553"/>
                  <a:pt x="925931" y="2502334"/>
                  <a:pt x="800099" y="2545059"/>
                </a:cubicBezTo>
                <a:cubicBezTo>
                  <a:pt x="674267" y="2587784"/>
                  <a:pt x="322256" y="2505824"/>
                  <a:pt x="0" y="2545059"/>
                </a:cubicBezTo>
                <a:cubicBezTo>
                  <a:pt x="-39704" y="2389780"/>
                  <a:pt x="51435" y="2259640"/>
                  <a:pt x="0" y="2086948"/>
                </a:cubicBezTo>
                <a:cubicBezTo>
                  <a:pt x="-51435" y="1914256"/>
                  <a:pt x="41710" y="1728106"/>
                  <a:pt x="0" y="1577937"/>
                </a:cubicBezTo>
                <a:cubicBezTo>
                  <a:pt x="-41710" y="1427768"/>
                  <a:pt x="10215" y="1295908"/>
                  <a:pt x="0" y="1068925"/>
                </a:cubicBezTo>
                <a:cubicBezTo>
                  <a:pt x="-10215" y="841942"/>
                  <a:pt x="19424" y="782995"/>
                  <a:pt x="0" y="585364"/>
                </a:cubicBezTo>
                <a:cubicBezTo>
                  <a:pt x="-19424" y="387733"/>
                  <a:pt x="62611" y="257580"/>
                  <a:pt x="0" y="0"/>
                </a:cubicBezTo>
                <a:close/>
              </a:path>
              <a:path w="4571997" h="2545059" stroke="0" extrusionOk="0">
                <a:moveTo>
                  <a:pt x="0" y="0"/>
                </a:moveTo>
                <a:cubicBezTo>
                  <a:pt x="290365" y="-53915"/>
                  <a:pt x="411300" y="52278"/>
                  <a:pt x="617220" y="0"/>
                </a:cubicBezTo>
                <a:cubicBezTo>
                  <a:pt x="823140" y="-52278"/>
                  <a:pt x="936390" y="15472"/>
                  <a:pt x="1188719" y="0"/>
                </a:cubicBezTo>
                <a:cubicBezTo>
                  <a:pt x="1441048" y="-15472"/>
                  <a:pt x="1703615" y="69229"/>
                  <a:pt x="1851659" y="0"/>
                </a:cubicBezTo>
                <a:cubicBezTo>
                  <a:pt x="1999703" y="-69229"/>
                  <a:pt x="2338532" y="27675"/>
                  <a:pt x="2468878" y="0"/>
                </a:cubicBezTo>
                <a:cubicBezTo>
                  <a:pt x="2599224" y="-27675"/>
                  <a:pt x="2870636" y="261"/>
                  <a:pt x="2994658" y="0"/>
                </a:cubicBezTo>
                <a:cubicBezTo>
                  <a:pt x="3118680" y="-261"/>
                  <a:pt x="3336597" y="72311"/>
                  <a:pt x="3611878" y="0"/>
                </a:cubicBezTo>
                <a:cubicBezTo>
                  <a:pt x="3887159" y="-72311"/>
                  <a:pt x="4286003" y="20773"/>
                  <a:pt x="4571997" y="0"/>
                </a:cubicBezTo>
                <a:cubicBezTo>
                  <a:pt x="4597996" y="120508"/>
                  <a:pt x="4548575" y="301967"/>
                  <a:pt x="4571997" y="509012"/>
                </a:cubicBezTo>
                <a:cubicBezTo>
                  <a:pt x="4595419" y="716057"/>
                  <a:pt x="4535977" y="797662"/>
                  <a:pt x="4571997" y="967122"/>
                </a:cubicBezTo>
                <a:cubicBezTo>
                  <a:pt x="4608017" y="1136582"/>
                  <a:pt x="4556786" y="1252452"/>
                  <a:pt x="4571997" y="1425233"/>
                </a:cubicBezTo>
                <a:cubicBezTo>
                  <a:pt x="4587208" y="1598014"/>
                  <a:pt x="4542646" y="1761131"/>
                  <a:pt x="4571997" y="1959695"/>
                </a:cubicBezTo>
                <a:cubicBezTo>
                  <a:pt x="4601348" y="2158259"/>
                  <a:pt x="4540631" y="2371333"/>
                  <a:pt x="4571997" y="2545059"/>
                </a:cubicBezTo>
                <a:cubicBezTo>
                  <a:pt x="4457029" y="2567914"/>
                  <a:pt x="4230100" y="2533241"/>
                  <a:pt x="4091937" y="2545059"/>
                </a:cubicBezTo>
                <a:cubicBezTo>
                  <a:pt x="3953774" y="2556877"/>
                  <a:pt x="3850532" y="2528158"/>
                  <a:pt x="3611878" y="2545059"/>
                </a:cubicBezTo>
                <a:cubicBezTo>
                  <a:pt x="3373224" y="2561960"/>
                  <a:pt x="3257404" y="2518167"/>
                  <a:pt x="2948938" y="2545059"/>
                </a:cubicBezTo>
                <a:cubicBezTo>
                  <a:pt x="2640472" y="2571951"/>
                  <a:pt x="2581997" y="2517226"/>
                  <a:pt x="2423158" y="2545059"/>
                </a:cubicBezTo>
                <a:cubicBezTo>
                  <a:pt x="2264319" y="2572892"/>
                  <a:pt x="2124606" y="2511928"/>
                  <a:pt x="1988819" y="2545059"/>
                </a:cubicBezTo>
                <a:cubicBezTo>
                  <a:pt x="1853032" y="2578190"/>
                  <a:pt x="1685205" y="2501380"/>
                  <a:pt x="1554479" y="2545059"/>
                </a:cubicBezTo>
                <a:cubicBezTo>
                  <a:pt x="1423753" y="2588738"/>
                  <a:pt x="1069524" y="2530108"/>
                  <a:pt x="937259" y="2545059"/>
                </a:cubicBezTo>
                <a:cubicBezTo>
                  <a:pt x="804994" y="2560010"/>
                  <a:pt x="198631" y="2541859"/>
                  <a:pt x="0" y="2545059"/>
                </a:cubicBezTo>
                <a:cubicBezTo>
                  <a:pt x="-24458" y="2438058"/>
                  <a:pt x="35675" y="2212030"/>
                  <a:pt x="0" y="2061498"/>
                </a:cubicBezTo>
                <a:cubicBezTo>
                  <a:pt x="-35675" y="1910966"/>
                  <a:pt x="11575" y="1682007"/>
                  <a:pt x="0" y="1501585"/>
                </a:cubicBezTo>
                <a:cubicBezTo>
                  <a:pt x="-11575" y="1321163"/>
                  <a:pt x="38144" y="1150638"/>
                  <a:pt x="0" y="967122"/>
                </a:cubicBezTo>
                <a:cubicBezTo>
                  <a:pt x="-38144" y="783606"/>
                  <a:pt x="41784" y="670576"/>
                  <a:pt x="0" y="458111"/>
                </a:cubicBezTo>
                <a:cubicBezTo>
                  <a:pt x="-41784" y="245646"/>
                  <a:pt x="788" y="190511"/>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r>
              <a:rPr lang="en-US" sz="3200" b="1">
                <a:solidFill>
                  <a:srgbClr val="2BF6FF"/>
                </a:solidFill>
                <a:latin typeface="Big Shoulders Display Bold"/>
                <a:ea typeface="Big Shoulders Display Bold"/>
                <a:cs typeface="Big Shoulders Display Bold"/>
                <a:sym typeface="Big Shoulders Display Bold"/>
              </a:rPr>
              <a:t>Track success through increased brand visibility, customer engagement, and strong early customer turnout at each new venue.</a:t>
            </a:r>
          </a:p>
        </p:txBody>
      </p:sp>
      <p:sp>
        <p:nvSpPr>
          <p:cNvPr id="59" name="TextBox 58">
            <a:extLst>
              <a:ext uri="{FF2B5EF4-FFF2-40B4-BE49-F238E27FC236}">
                <a16:creationId xmlns:a16="http://schemas.microsoft.com/office/drawing/2014/main" id="{972E9A9A-8143-5451-D67A-1A35A53D999D}"/>
              </a:ext>
            </a:extLst>
          </p:cNvPr>
          <p:cNvSpPr txBox="1"/>
          <p:nvPr/>
        </p:nvSpPr>
        <p:spPr>
          <a:xfrm>
            <a:off x="12465365" y="7923343"/>
            <a:ext cx="5441635" cy="2071887"/>
          </a:xfrm>
          <a:custGeom>
            <a:avLst/>
            <a:gdLst>
              <a:gd name="csX0" fmla="*/ 0 w 5441635"/>
              <a:gd name="csY0" fmla="*/ 0 h 2071887"/>
              <a:gd name="csX1" fmla="*/ 652996 w 5441635"/>
              <a:gd name="csY1" fmla="*/ 0 h 2071887"/>
              <a:gd name="csX2" fmla="*/ 1142743 w 5441635"/>
              <a:gd name="csY2" fmla="*/ 0 h 2071887"/>
              <a:gd name="csX3" fmla="*/ 1795740 w 5441635"/>
              <a:gd name="csY3" fmla="*/ 0 h 2071887"/>
              <a:gd name="csX4" fmla="*/ 2394319 w 5441635"/>
              <a:gd name="csY4" fmla="*/ 0 h 2071887"/>
              <a:gd name="csX5" fmla="*/ 2775234 w 5441635"/>
              <a:gd name="csY5" fmla="*/ 0 h 2071887"/>
              <a:gd name="csX6" fmla="*/ 3264981 w 5441635"/>
              <a:gd name="csY6" fmla="*/ 0 h 2071887"/>
              <a:gd name="csX7" fmla="*/ 3754728 w 5441635"/>
              <a:gd name="csY7" fmla="*/ 0 h 2071887"/>
              <a:gd name="csX8" fmla="*/ 4353308 w 5441635"/>
              <a:gd name="csY8" fmla="*/ 0 h 2071887"/>
              <a:gd name="csX9" fmla="*/ 4897471 w 5441635"/>
              <a:gd name="csY9" fmla="*/ 0 h 2071887"/>
              <a:gd name="csX10" fmla="*/ 5441635 w 5441635"/>
              <a:gd name="csY10" fmla="*/ 0 h 2071887"/>
              <a:gd name="csX11" fmla="*/ 5441635 w 5441635"/>
              <a:gd name="csY11" fmla="*/ 455815 h 2071887"/>
              <a:gd name="csX12" fmla="*/ 5441635 w 5441635"/>
              <a:gd name="csY12" fmla="*/ 932349 h 2071887"/>
              <a:gd name="csX13" fmla="*/ 5441635 w 5441635"/>
              <a:gd name="csY13" fmla="*/ 1450321 h 2071887"/>
              <a:gd name="csX14" fmla="*/ 5441635 w 5441635"/>
              <a:gd name="csY14" fmla="*/ 2071887 h 2071887"/>
              <a:gd name="csX15" fmla="*/ 5060721 w 5441635"/>
              <a:gd name="csY15" fmla="*/ 2071887 h 2071887"/>
              <a:gd name="csX16" fmla="*/ 4570973 w 5441635"/>
              <a:gd name="csY16" fmla="*/ 2071887 h 2071887"/>
              <a:gd name="csX17" fmla="*/ 4135643 w 5441635"/>
              <a:gd name="csY17" fmla="*/ 2071887 h 2071887"/>
              <a:gd name="csX18" fmla="*/ 3645895 w 5441635"/>
              <a:gd name="csY18" fmla="*/ 2071887 h 2071887"/>
              <a:gd name="csX19" fmla="*/ 3101732 w 5441635"/>
              <a:gd name="csY19" fmla="*/ 2071887 h 2071887"/>
              <a:gd name="csX20" fmla="*/ 2720818 w 5441635"/>
              <a:gd name="csY20" fmla="*/ 2071887 h 2071887"/>
              <a:gd name="csX21" fmla="*/ 2176654 w 5441635"/>
              <a:gd name="csY21" fmla="*/ 2071887 h 2071887"/>
              <a:gd name="csX22" fmla="*/ 1523658 w 5441635"/>
              <a:gd name="csY22" fmla="*/ 2071887 h 2071887"/>
              <a:gd name="csX23" fmla="*/ 979494 w 5441635"/>
              <a:gd name="csY23" fmla="*/ 2071887 h 2071887"/>
              <a:gd name="csX24" fmla="*/ 0 w 5441635"/>
              <a:gd name="csY24" fmla="*/ 2071887 h 2071887"/>
              <a:gd name="csX25" fmla="*/ 0 w 5441635"/>
              <a:gd name="csY25" fmla="*/ 1512478 h 2071887"/>
              <a:gd name="csX26" fmla="*/ 0 w 5441635"/>
              <a:gd name="csY26" fmla="*/ 1015225 h 2071887"/>
              <a:gd name="csX27" fmla="*/ 0 w 5441635"/>
              <a:gd name="csY27" fmla="*/ 538691 h 2071887"/>
              <a:gd name="csX28" fmla="*/ 0 w 5441635"/>
              <a:gd name="csY28" fmla="*/ 0 h 20718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441635" h="2071887" fill="none" extrusionOk="0">
                <a:moveTo>
                  <a:pt x="0" y="0"/>
                </a:moveTo>
                <a:cubicBezTo>
                  <a:pt x="285151" y="-403"/>
                  <a:pt x="343049" y="39386"/>
                  <a:pt x="652996" y="0"/>
                </a:cubicBezTo>
                <a:cubicBezTo>
                  <a:pt x="962943" y="-39386"/>
                  <a:pt x="1024694" y="34904"/>
                  <a:pt x="1142743" y="0"/>
                </a:cubicBezTo>
                <a:cubicBezTo>
                  <a:pt x="1260792" y="-34904"/>
                  <a:pt x="1562938" y="14416"/>
                  <a:pt x="1795740" y="0"/>
                </a:cubicBezTo>
                <a:cubicBezTo>
                  <a:pt x="2028542" y="-14416"/>
                  <a:pt x="2127711" y="69742"/>
                  <a:pt x="2394319" y="0"/>
                </a:cubicBezTo>
                <a:cubicBezTo>
                  <a:pt x="2660927" y="-69742"/>
                  <a:pt x="2655485" y="23042"/>
                  <a:pt x="2775234" y="0"/>
                </a:cubicBezTo>
                <a:cubicBezTo>
                  <a:pt x="2894983" y="-23042"/>
                  <a:pt x="3154107" y="27543"/>
                  <a:pt x="3264981" y="0"/>
                </a:cubicBezTo>
                <a:cubicBezTo>
                  <a:pt x="3375855" y="-27543"/>
                  <a:pt x="3516665" y="57396"/>
                  <a:pt x="3754728" y="0"/>
                </a:cubicBezTo>
                <a:cubicBezTo>
                  <a:pt x="3992791" y="-57396"/>
                  <a:pt x="4109571" y="9487"/>
                  <a:pt x="4353308" y="0"/>
                </a:cubicBezTo>
                <a:cubicBezTo>
                  <a:pt x="4597045" y="-9487"/>
                  <a:pt x="4704135" y="377"/>
                  <a:pt x="4897471" y="0"/>
                </a:cubicBezTo>
                <a:cubicBezTo>
                  <a:pt x="5090807" y="-377"/>
                  <a:pt x="5210703" y="43878"/>
                  <a:pt x="5441635" y="0"/>
                </a:cubicBezTo>
                <a:cubicBezTo>
                  <a:pt x="5459427" y="102258"/>
                  <a:pt x="5397663" y="267723"/>
                  <a:pt x="5441635" y="455815"/>
                </a:cubicBezTo>
                <a:cubicBezTo>
                  <a:pt x="5485607" y="643907"/>
                  <a:pt x="5435254" y="746926"/>
                  <a:pt x="5441635" y="932349"/>
                </a:cubicBezTo>
                <a:cubicBezTo>
                  <a:pt x="5448016" y="1117772"/>
                  <a:pt x="5412115" y="1223934"/>
                  <a:pt x="5441635" y="1450321"/>
                </a:cubicBezTo>
                <a:cubicBezTo>
                  <a:pt x="5471155" y="1676708"/>
                  <a:pt x="5440113" y="1872708"/>
                  <a:pt x="5441635" y="2071887"/>
                </a:cubicBezTo>
                <a:cubicBezTo>
                  <a:pt x="5253113" y="2114692"/>
                  <a:pt x="5193564" y="2046048"/>
                  <a:pt x="5060721" y="2071887"/>
                </a:cubicBezTo>
                <a:cubicBezTo>
                  <a:pt x="4927878" y="2097726"/>
                  <a:pt x="4769758" y="2043417"/>
                  <a:pt x="4570973" y="2071887"/>
                </a:cubicBezTo>
                <a:cubicBezTo>
                  <a:pt x="4372188" y="2100357"/>
                  <a:pt x="4280894" y="2031373"/>
                  <a:pt x="4135643" y="2071887"/>
                </a:cubicBezTo>
                <a:cubicBezTo>
                  <a:pt x="3990392" y="2112401"/>
                  <a:pt x="3801642" y="2044810"/>
                  <a:pt x="3645895" y="2071887"/>
                </a:cubicBezTo>
                <a:cubicBezTo>
                  <a:pt x="3490148" y="2098964"/>
                  <a:pt x="3355464" y="2015697"/>
                  <a:pt x="3101732" y="2071887"/>
                </a:cubicBezTo>
                <a:cubicBezTo>
                  <a:pt x="2848000" y="2128077"/>
                  <a:pt x="2881479" y="2056943"/>
                  <a:pt x="2720818" y="2071887"/>
                </a:cubicBezTo>
                <a:cubicBezTo>
                  <a:pt x="2560157" y="2086831"/>
                  <a:pt x="2304907" y="2039729"/>
                  <a:pt x="2176654" y="2071887"/>
                </a:cubicBezTo>
                <a:cubicBezTo>
                  <a:pt x="2048401" y="2104045"/>
                  <a:pt x="1758077" y="2040335"/>
                  <a:pt x="1523658" y="2071887"/>
                </a:cubicBezTo>
                <a:cubicBezTo>
                  <a:pt x="1289239" y="2103439"/>
                  <a:pt x="1184831" y="2029884"/>
                  <a:pt x="979494" y="2071887"/>
                </a:cubicBezTo>
                <a:cubicBezTo>
                  <a:pt x="774157" y="2113890"/>
                  <a:pt x="413483" y="2070500"/>
                  <a:pt x="0" y="2071887"/>
                </a:cubicBezTo>
                <a:cubicBezTo>
                  <a:pt x="-1725" y="1821389"/>
                  <a:pt x="25214" y="1768292"/>
                  <a:pt x="0" y="1512478"/>
                </a:cubicBezTo>
                <a:cubicBezTo>
                  <a:pt x="-25214" y="1256664"/>
                  <a:pt x="37026" y="1140449"/>
                  <a:pt x="0" y="1015225"/>
                </a:cubicBezTo>
                <a:cubicBezTo>
                  <a:pt x="-37026" y="890001"/>
                  <a:pt x="44902" y="705474"/>
                  <a:pt x="0" y="538691"/>
                </a:cubicBezTo>
                <a:cubicBezTo>
                  <a:pt x="-44902" y="371908"/>
                  <a:pt x="1003" y="128763"/>
                  <a:pt x="0" y="0"/>
                </a:cubicBezTo>
                <a:close/>
              </a:path>
              <a:path w="5441635" h="2071887" stroke="0" extrusionOk="0">
                <a:moveTo>
                  <a:pt x="0" y="0"/>
                </a:moveTo>
                <a:cubicBezTo>
                  <a:pt x="214204" y="-43759"/>
                  <a:pt x="456944" y="11459"/>
                  <a:pt x="598580" y="0"/>
                </a:cubicBezTo>
                <a:cubicBezTo>
                  <a:pt x="740216" y="-11459"/>
                  <a:pt x="944841" y="26716"/>
                  <a:pt x="1142743" y="0"/>
                </a:cubicBezTo>
                <a:cubicBezTo>
                  <a:pt x="1340645" y="-26716"/>
                  <a:pt x="1662057" y="72579"/>
                  <a:pt x="1795740" y="0"/>
                </a:cubicBezTo>
                <a:cubicBezTo>
                  <a:pt x="1929423" y="-72579"/>
                  <a:pt x="2197556" y="52887"/>
                  <a:pt x="2394319" y="0"/>
                </a:cubicBezTo>
                <a:cubicBezTo>
                  <a:pt x="2591082" y="-52887"/>
                  <a:pt x="2685609" y="40906"/>
                  <a:pt x="2884067" y="0"/>
                </a:cubicBezTo>
                <a:cubicBezTo>
                  <a:pt x="3082525" y="-40906"/>
                  <a:pt x="3238554" y="29468"/>
                  <a:pt x="3482646" y="0"/>
                </a:cubicBezTo>
                <a:cubicBezTo>
                  <a:pt x="3726738" y="-29468"/>
                  <a:pt x="3746855" y="9194"/>
                  <a:pt x="3972394" y="0"/>
                </a:cubicBezTo>
                <a:cubicBezTo>
                  <a:pt x="4197933" y="-9194"/>
                  <a:pt x="4386517" y="51766"/>
                  <a:pt x="4516557" y="0"/>
                </a:cubicBezTo>
                <a:cubicBezTo>
                  <a:pt x="4646597" y="-51766"/>
                  <a:pt x="4840523" y="22001"/>
                  <a:pt x="4951888" y="0"/>
                </a:cubicBezTo>
                <a:cubicBezTo>
                  <a:pt x="5063253" y="-22001"/>
                  <a:pt x="5292251" y="45802"/>
                  <a:pt x="5441635" y="0"/>
                </a:cubicBezTo>
                <a:cubicBezTo>
                  <a:pt x="5488911" y="213373"/>
                  <a:pt x="5439048" y="430441"/>
                  <a:pt x="5441635" y="559409"/>
                </a:cubicBezTo>
                <a:cubicBezTo>
                  <a:pt x="5444222" y="688377"/>
                  <a:pt x="5439512" y="882288"/>
                  <a:pt x="5441635" y="1035944"/>
                </a:cubicBezTo>
                <a:cubicBezTo>
                  <a:pt x="5443758" y="1189601"/>
                  <a:pt x="5389647" y="1408483"/>
                  <a:pt x="5441635" y="1512478"/>
                </a:cubicBezTo>
                <a:cubicBezTo>
                  <a:pt x="5493623" y="1616473"/>
                  <a:pt x="5414641" y="1933002"/>
                  <a:pt x="5441635" y="2071887"/>
                </a:cubicBezTo>
                <a:cubicBezTo>
                  <a:pt x="5214006" y="2085763"/>
                  <a:pt x="5109557" y="2039474"/>
                  <a:pt x="4951888" y="2071887"/>
                </a:cubicBezTo>
                <a:cubicBezTo>
                  <a:pt x="4794219" y="2104300"/>
                  <a:pt x="4671481" y="2054858"/>
                  <a:pt x="4462141" y="2071887"/>
                </a:cubicBezTo>
                <a:cubicBezTo>
                  <a:pt x="4252801" y="2088916"/>
                  <a:pt x="4270354" y="2059245"/>
                  <a:pt x="4081226" y="2071887"/>
                </a:cubicBezTo>
                <a:cubicBezTo>
                  <a:pt x="3892099" y="2084529"/>
                  <a:pt x="3874790" y="2041017"/>
                  <a:pt x="3700312" y="2071887"/>
                </a:cubicBezTo>
                <a:cubicBezTo>
                  <a:pt x="3525834" y="2102757"/>
                  <a:pt x="3328705" y="2039546"/>
                  <a:pt x="3101732" y="2071887"/>
                </a:cubicBezTo>
                <a:cubicBezTo>
                  <a:pt x="2874759" y="2104228"/>
                  <a:pt x="2766715" y="2031745"/>
                  <a:pt x="2503152" y="2071887"/>
                </a:cubicBezTo>
                <a:cubicBezTo>
                  <a:pt x="2239589" y="2112029"/>
                  <a:pt x="2196791" y="2069002"/>
                  <a:pt x="2013405" y="2071887"/>
                </a:cubicBezTo>
                <a:cubicBezTo>
                  <a:pt x="1830019" y="2074772"/>
                  <a:pt x="1753204" y="2036841"/>
                  <a:pt x="1578074" y="2071887"/>
                </a:cubicBezTo>
                <a:cubicBezTo>
                  <a:pt x="1402944" y="2106933"/>
                  <a:pt x="1357019" y="2058013"/>
                  <a:pt x="1142743" y="2071887"/>
                </a:cubicBezTo>
                <a:cubicBezTo>
                  <a:pt x="928467" y="2085761"/>
                  <a:pt x="707930" y="2011988"/>
                  <a:pt x="544164" y="2071887"/>
                </a:cubicBezTo>
                <a:cubicBezTo>
                  <a:pt x="380398" y="2131786"/>
                  <a:pt x="141165" y="2051201"/>
                  <a:pt x="0" y="2071887"/>
                </a:cubicBezTo>
                <a:cubicBezTo>
                  <a:pt x="-43516" y="1841717"/>
                  <a:pt x="1564" y="1802450"/>
                  <a:pt x="0" y="1553915"/>
                </a:cubicBezTo>
                <a:cubicBezTo>
                  <a:pt x="-1564" y="1305380"/>
                  <a:pt x="49034" y="1259129"/>
                  <a:pt x="0" y="1015225"/>
                </a:cubicBezTo>
                <a:cubicBezTo>
                  <a:pt x="-49034" y="771321"/>
                  <a:pt x="54064" y="665988"/>
                  <a:pt x="0" y="559409"/>
                </a:cubicBezTo>
                <a:cubicBezTo>
                  <a:pt x="-54064" y="452830"/>
                  <a:pt x="47231" y="176829"/>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r>
              <a:rPr lang="en-US" sz="3200" b="1">
                <a:solidFill>
                  <a:srgbClr val="2BF6FF"/>
                </a:solidFill>
                <a:latin typeface="Big Shoulders Display Bold"/>
                <a:ea typeface="Big Shoulders Display Bold"/>
                <a:cs typeface="Big Shoulders Display Bold"/>
                <a:sym typeface="Big Shoulders Display Bold"/>
              </a:rPr>
              <a:t>Focus on opening in high-potential markets where there is a strong culture of recreational sports and social entertainment.</a:t>
            </a:r>
          </a:p>
        </p:txBody>
      </p:sp>
      <p:sp>
        <p:nvSpPr>
          <p:cNvPr id="60" name="TextBox 59">
            <a:extLst>
              <a:ext uri="{FF2B5EF4-FFF2-40B4-BE49-F238E27FC236}">
                <a16:creationId xmlns:a16="http://schemas.microsoft.com/office/drawing/2014/main" id="{DE6AE5D3-1288-AF00-810F-2A58EEFA2556}"/>
              </a:ext>
            </a:extLst>
          </p:cNvPr>
          <p:cNvSpPr txBox="1"/>
          <p:nvPr/>
        </p:nvSpPr>
        <p:spPr>
          <a:xfrm>
            <a:off x="400050" y="7305108"/>
            <a:ext cx="4571997" cy="2545059"/>
          </a:xfrm>
          <a:custGeom>
            <a:avLst/>
            <a:gdLst>
              <a:gd name="csX0" fmla="*/ 0 w 4571997"/>
              <a:gd name="csY0" fmla="*/ 0 h 2545059"/>
              <a:gd name="csX1" fmla="*/ 617220 w 4571997"/>
              <a:gd name="csY1" fmla="*/ 0 h 2545059"/>
              <a:gd name="csX2" fmla="*/ 1142999 w 4571997"/>
              <a:gd name="csY2" fmla="*/ 0 h 2545059"/>
              <a:gd name="csX3" fmla="*/ 1805939 w 4571997"/>
              <a:gd name="csY3" fmla="*/ 0 h 2545059"/>
              <a:gd name="csX4" fmla="*/ 2331718 w 4571997"/>
              <a:gd name="csY4" fmla="*/ 0 h 2545059"/>
              <a:gd name="csX5" fmla="*/ 2994658 w 4571997"/>
              <a:gd name="csY5" fmla="*/ 0 h 2545059"/>
              <a:gd name="csX6" fmla="*/ 3520438 w 4571997"/>
              <a:gd name="csY6" fmla="*/ 0 h 2545059"/>
              <a:gd name="csX7" fmla="*/ 4571997 w 4571997"/>
              <a:gd name="csY7" fmla="*/ 0 h 2545059"/>
              <a:gd name="csX8" fmla="*/ 4571997 w 4571997"/>
              <a:gd name="csY8" fmla="*/ 534462 h 2545059"/>
              <a:gd name="csX9" fmla="*/ 4571997 w 4571997"/>
              <a:gd name="csY9" fmla="*/ 992573 h 2545059"/>
              <a:gd name="csX10" fmla="*/ 4571997 w 4571997"/>
              <a:gd name="csY10" fmla="*/ 1450684 h 2545059"/>
              <a:gd name="csX11" fmla="*/ 4571997 w 4571997"/>
              <a:gd name="csY11" fmla="*/ 1985146 h 2545059"/>
              <a:gd name="csX12" fmla="*/ 4571997 w 4571997"/>
              <a:gd name="csY12" fmla="*/ 2545059 h 2545059"/>
              <a:gd name="csX13" fmla="*/ 4046217 w 4571997"/>
              <a:gd name="csY13" fmla="*/ 2545059 h 2545059"/>
              <a:gd name="csX14" fmla="*/ 3428998 w 4571997"/>
              <a:gd name="csY14" fmla="*/ 2545059 h 2545059"/>
              <a:gd name="csX15" fmla="*/ 2766058 w 4571997"/>
              <a:gd name="csY15" fmla="*/ 2545059 h 2545059"/>
              <a:gd name="csX16" fmla="*/ 2240279 w 4571997"/>
              <a:gd name="csY16" fmla="*/ 2545059 h 2545059"/>
              <a:gd name="csX17" fmla="*/ 1760219 w 4571997"/>
              <a:gd name="csY17" fmla="*/ 2545059 h 2545059"/>
              <a:gd name="csX18" fmla="*/ 1325879 w 4571997"/>
              <a:gd name="csY18" fmla="*/ 2545059 h 2545059"/>
              <a:gd name="csX19" fmla="*/ 800099 w 4571997"/>
              <a:gd name="csY19" fmla="*/ 2545059 h 2545059"/>
              <a:gd name="csX20" fmla="*/ 0 w 4571997"/>
              <a:gd name="csY20" fmla="*/ 2545059 h 2545059"/>
              <a:gd name="csX21" fmla="*/ 0 w 4571997"/>
              <a:gd name="csY21" fmla="*/ 2086948 h 2545059"/>
              <a:gd name="csX22" fmla="*/ 0 w 4571997"/>
              <a:gd name="csY22" fmla="*/ 1577937 h 2545059"/>
              <a:gd name="csX23" fmla="*/ 0 w 4571997"/>
              <a:gd name="csY23" fmla="*/ 1068925 h 2545059"/>
              <a:gd name="csX24" fmla="*/ 0 w 4571997"/>
              <a:gd name="csY24" fmla="*/ 585364 h 2545059"/>
              <a:gd name="csX25" fmla="*/ 0 w 4571997"/>
              <a:gd name="csY25" fmla="*/ 0 h 25450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571997" h="2545059" fill="none" extrusionOk="0">
                <a:moveTo>
                  <a:pt x="0" y="0"/>
                </a:moveTo>
                <a:cubicBezTo>
                  <a:pt x="225460" y="-39046"/>
                  <a:pt x="485763" y="5172"/>
                  <a:pt x="617220" y="0"/>
                </a:cubicBezTo>
                <a:cubicBezTo>
                  <a:pt x="748677" y="-5172"/>
                  <a:pt x="883980" y="16306"/>
                  <a:pt x="1142999" y="0"/>
                </a:cubicBezTo>
                <a:cubicBezTo>
                  <a:pt x="1402018" y="-16306"/>
                  <a:pt x="1662989" y="21011"/>
                  <a:pt x="1805939" y="0"/>
                </a:cubicBezTo>
                <a:cubicBezTo>
                  <a:pt x="1948889" y="-21011"/>
                  <a:pt x="2092914" y="50719"/>
                  <a:pt x="2331718" y="0"/>
                </a:cubicBezTo>
                <a:cubicBezTo>
                  <a:pt x="2570522" y="-50719"/>
                  <a:pt x="2697097" y="32661"/>
                  <a:pt x="2994658" y="0"/>
                </a:cubicBezTo>
                <a:cubicBezTo>
                  <a:pt x="3292219" y="-32661"/>
                  <a:pt x="3376195" y="4150"/>
                  <a:pt x="3520438" y="0"/>
                </a:cubicBezTo>
                <a:cubicBezTo>
                  <a:pt x="3664681" y="-4150"/>
                  <a:pt x="4091767" y="17391"/>
                  <a:pt x="4571997" y="0"/>
                </a:cubicBezTo>
                <a:cubicBezTo>
                  <a:pt x="4600581" y="163258"/>
                  <a:pt x="4514526" y="351083"/>
                  <a:pt x="4571997" y="534462"/>
                </a:cubicBezTo>
                <a:cubicBezTo>
                  <a:pt x="4629468" y="717841"/>
                  <a:pt x="4550643" y="854010"/>
                  <a:pt x="4571997" y="992573"/>
                </a:cubicBezTo>
                <a:cubicBezTo>
                  <a:pt x="4593351" y="1131136"/>
                  <a:pt x="4545770" y="1332763"/>
                  <a:pt x="4571997" y="1450684"/>
                </a:cubicBezTo>
                <a:cubicBezTo>
                  <a:pt x="4598224" y="1568605"/>
                  <a:pt x="4543833" y="1864090"/>
                  <a:pt x="4571997" y="1985146"/>
                </a:cubicBezTo>
                <a:cubicBezTo>
                  <a:pt x="4600161" y="2106202"/>
                  <a:pt x="4512416" y="2308488"/>
                  <a:pt x="4571997" y="2545059"/>
                </a:cubicBezTo>
                <a:cubicBezTo>
                  <a:pt x="4418810" y="2600730"/>
                  <a:pt x="4257326" y="2484193"/>
                  <a:pt x="4046217" y="2545059"/>
                </a:cubicBezTo>
                <a:cubicBezTo>
                  <a:pt x="3835108" y="2605925"/>
                  <a:pt x="3620010" y="2507054"/>
                  <a:pt x="3428998" y="2545059"/>
                </a:cubicBezTo>
                <a:cubicBezTo>
                  <a:pt x="3237986" y="2583064"/>
                  <a:pt x="3010798" y="2475446"/>
                  <a:pt x="2766058" y="2545059"/>
                </a:cubicBezTo>
                <a:cubicBezTo>
                  <a:pt x="2521318" y="2614672"/>
                  <a:pt x="2411395" y="2508523"/>
                  <a:pt x="2240279" y="2545059"/>
                </a:cubicBezTo>
                <a:cubicBezTo>
                  <a:pt x="2069163" y="2581595"/>
                  <a:pt x="1967156" y="2510985"/>
                  <a:pt x="1760219" y="2545059"/>
                </a:cubicBezTo>
                <a:cubicBezTo>
                  <a:pt x="1553282" y="2579133"/>
                  <a:pt x="1421476" y="2505565"/>
                  <a:pt x="1325879" y="2545059"/>
                </a:cubicBezTo>
                <a:cubicBezTo>
                  <a:pt x="1230282" y="2584553"/>
                  <a:pt x="925931" y="2502334"/>
                  <a:pt x="800099" y="2545059"/>
                </a:cubicBezTo>
                <a:cubicBezTo>
                  <a:pt x="674267" y="2587784"/>
                  <a:pt x="322256" y="2505824"/>
                  <a:pt x="0" y="2545059"/>
                </a:cubicBezTo>
                <a:cubicBezTo>
                  <a:pt x="-39704" y="2389780"/>
                  <a:pt x="51435" y="2259640"/>
                  <a:pt x="0" y="2086948"/>
                </a:cubicBezTo>
                <a:cubicBezTo>
                  <a:pt x="-51435" y="1914256"/>
                  <a:pt x="41710" y="1728106"/>
                  <a:pt x="0" y="1577937"/>
                </a:cubicBezTo>
                <a:cubicBezTo>
                  <a:pt x="-41710" y="1427768"/>
                  <a:pt x="10215" y="1295908"/>
                  <a:pt x="0" y="1068925"/>
                </a:cubicBezTo>
                <a:cubicBezTo>
                  <a:pt x="-10215" y="841942"/>
                  <a:pt x="19424" y="782995"/>
                  <a:pt x="0" y="585364"/>
                </a:cubicBezTo>
                <a:cubicBezTo>
                  <a:pt x="-19424" y="387733"/>
                  <a:pt x="62611" y="257580"/>
                  <a:pt x="0" y="0"/>
                </a:cubicBezTo>
                <a:close/>
              </a:path>
              <a:path w="4571997" h="2545059" stroke="0" extrusionOk="0">
                <a:moveTo>
                  <a:pt x="0" y="0"/>
                </a:moveTo>
                <a:cubicBezTo>
                  <a:pt x="290365" y="-53915"/>
                  <a:pt x="411300" y="52278"/>
                  <a:pt x="617220" y="0"/>
                </a:cubicBezTo>
                <a:cubicBezTo>
                  <a:pt x="823140" y="-52278"/>
                  <a:pt x="936390" y="15472"/>
                  <a:pt x="1188719" y="0"/>
                </a:cubicBezTo>
                <a:cubicBezTo>
                  <a:pt x="1441048" y="-15472"/>
                  <a:pt x="1703615" y="69229"/>
                  <a:pt x="1851659" y="0"/>
                </a:cubicBezTo>
                <a:cubicBezTo>
                  <a:pt x="1999703" y="-69229"/>
                  <a:pt x="2338532" y="27675"/>
                  <a:pt x="2468878" y="0"/>
                </a:cubicBezTo>
                <a:cubicBezTo>
                  <a:pt x="2599224" y="-27675"/>
                  <a:pt x="2870636" y="261"/>
                  <a:pt x="2994658" y="0"/>
                </a:cubicBezTo>
                <a:cubicBezTo>
                  <a:pt x="3118680" y="-261"/>
                  <a:pt x="3336597" y="72311"/>
                  <a:pt x="3611878" y="0"/>
                </a:cubicBezTo>
                <a:cubicBezTo>
                  <a:pt x="3887159" y="-72311"/>
                  <a:pt x="4286003" y="20773"/>
                  <a:pt x="4571997" y="0"/>
                </a:cubicBezTo>
                <a:cubicBezTo>
                  <a:pt x="4597996" y="120508"/>
                  <a:pt x="4548575" y="301967"/>
                  <a:pt x="4571997" y="509012"/>
                </a:cubicBezTo>
                <a:cubicBezTo>
                  <a:pt x="4595419" y="716057"/>
                  <a:pt x="4535977" y="797662"/>
                  <a:pt x="4571997" y="967122"/>
                </a:cubicBezTo>
                <a:cubicBezTo>
                  <a:pt x="4608017" y="1136582"/>
                  <a:pt x="4556786" y="1252452"/>
                  <a:pt x="4571997" y="1425233"/>
                </a:cubicBezTo>
                <a:cubicBezTo>
                  <a:pt x="4587208" y="1598014"/>
                  <a:pt x="4542646" y="1761131"/>
                  <a:pt x="4571997" y="1959695"/>
                </a:cubicBezTo>
                <a:cubicBezTo>
                  <a:pt x="4601348" y="2158259"/>
                  <a:pt x="4540631" y="2371333"/>
                  <a:pt x="4571997" y="2545059"/>
                </a:cubicBezTo>
                <a:cubicBezTo>
                  <a:pt x="4457029" y="2567914"/>
                  <a:pt x="4230100" y="2533241"/>
                  <a:pt x="4091937" y="2545059"/>
                </a:cubicBezTo>
                <a:cubicBezTo>
                  <a:pt x="3953774" y="2556877"/>
                  <a:pt x="3850532" y="2528158"/>
                  <a:pt x="3611878" y="2545059"/>
                </a:cubicBezTo>
                <a:cubicBezTo>
                  <a:pt x="3373224" y="2561960"/>
                  <a:pt x="3257404" y="2518167"/>
                  <a:pt x="2948938" y="2545059"/>
                </a:cubicBezTo>
                <a:cubicBezTo>
                  <a:pt x="2640472" y="2571951"/>
                  <a:pt x="2581997" y="2517226"/>
                  <a:pt x="2423158" y="2545059"/>
                </a:cubicBezTo>
                <a:cubicBezTo>
                  <a:pt x="2264319" y="2572892"/>
                  <a:pt x="2124606" y="2511928"/>
                  <a:pt x="1988819" y="2545059"/>
                </a:cubicBezTo>
                <a:cubicBezTo>
                  <a:pt x="1853032" y="2578190"/>
                  <a:pt x="1685205" y="2501380"/>
                  <a:pt x="1554479" y="2545059"/>
                </a:cubicBezTo>
                <a:cubicBezTo>
                  <a:pt x="1423753" y="2588738"/>
                  <a:pt x="1069524" y="2530108"/>
                  <a:pt x="937259" y="2545059"/>
                </a:cubicBezTo>
                <a:cubicBezTo>
                  <a:pt x="804994" y="2560010"/>
                  <a:pt x="198631" y="2541859"/>
                  <a:pt x="0" y="2545059"/>
                </a:cubicBezTo>
                <a:cubicBezTo>
                  <a:pt x="-24458" y="2438058"/>
                  <a:pt x="35675" y="2212030"/>
                  <a:pt x="0" y="2061498"/>
                </a:cubicBezTo>
                <a:cubicBezTo>
                  <a:pt x="-35675" y="1910966"/>
                  <a:pt x="11575" y="1682007"/>
                  <a:pt x="0" y="1501585"/>
                </a:cubicBezTo>
                <a:cubicBezTo>
                  <a:pt x="-11575" y="1321163"/>
                  <a:pt x="38144" y="1150638"/>
                  <a:pt x="0" y="967122"/>
                </a:cubicBezTo>
                <a:cubicBezTo>
                  <a:pt x="-38144" y="783606"/>
                  <a:pt x="41784" y="670576"/>
                  <a:pt x="0" y="458111"/>
                </a:cubicBezTo>
                <a:cubicBezTo>
                  <a:pt x="-41784" y="245646"/>
                  <a:pt x="788" y="190511"/>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r>
              <a:rPr lang="en-US" sz="3200" b="1">
                <a:solidFill>
                  <a:srgbClr val="2BF6FF"/>
                </a:solidFill>
                <a:latin typeface="Big Shoulders Display Bold"/>
                <a:ea typeface="Big Shoulders Display Bold"/>
                <a:cs typeface="Big Shoulders Display Bold"/>
                <a:sym typeface="Big Shoulders Display Bold"/>
              </a:rPr>
              <a:t>Supports Topgolf’s overall </a:t>
            </a:r>
            <a:r>
              <a:rPr lang="en-US" sz="3200" b="1" dirty="0">
                <a:solidFill>
                  <a:srgbClr val="2BF6FF"/>
                </a:solidFill>
                <a:latin typeface="Big Shoulders Display Bold"/>
                <a:ea typeface="Big Shoulders Display Bold"/>
                <a:cs typeface="Big Shoulders Display Bold"/>
                <a:sym typeface="Big Shoulders Display Bold"/>
              </a:rPr>
              <a:t>strategy of blending sports, technology, and social experiences in new and innovative ways.</a:t>
            </a:r>
          </a:p>
        </p:txBody>
      </p:sp>
    </p:spTree>
    <p:extLst>
      <p:ext uri="{BB962C8B-B14F-4D97-AF65-F5344CB8AC3E}">
        <p14:creationId xmlns:p14="http://schemas.microsoft.com/office/powerpoint/2010/main" val="1226972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dissolve">
                                      <p:cBhvr>
                                        <p:cTn id="7" dur="500"/>
                                        <p:tgtEl>
                                          <p:spTgt spid="4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dissolve">
                                      <p:cBhvr>
                                        <p:cTn id="10" dur="500"/>
                                        <p:tgtEl>
                                          <p:spTgt spid="4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dissolve">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dissolve">
                                      <p:cBhvr>
                                        <p:cTn id="18" dur="500"/>
                                        <p:tgtEl>
                                          <p:spTgt spid="4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dissolve">
                                      <p:cBhvr>
                                        <p:cTn id="21" dur="500"/>
                                        <p:tgtEl>
                                          <p:spTgt spid="5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dissolve">
                                      <p:cBhvr>
                                        <p:cTn id="26" dur="500"/>
                                        <p:tgtEl>
                                          <p:spTgt spid="4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dissolve">
                                      <p:cBhvr>
                                        <p:cTn id="29" dur="500"/>
                                        <p:tgtEl>
                                          <p:spTgt spid="58"/>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dissolve">
                                      <p:cBhvr>
                                        <p:cTn id="34" dur="500"/>
                                        <p:tgtEl>
                                          <p:spTgt spid="4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dissolve">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dissolve">
                                      <p:cBhvr>
                                        <p:cTn id="42" dur="500"/>
                                        <p:tgtEl>
                                          <p:spTgt spid="48"/>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dissolve">
                                      <p:cBhvr>
                                        <p:cTn id="45" dur="500"/>
                                        <p:tgtEl>
                                          <p:spTgt spid="60"/>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dissolve">
                                      <p:cBhvr>
                                        <p:cTn id="50" dur="500"/>
                                        <p:tgtEl>
                                          <p:spTgt spid="49"/>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dissolve">
                                      <p:cBhvr>
                                        <p:cTn id="5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2" grpId="0" animBg="1"/>
      <p:bldP spid="45" grpId="0"/>
      <p:bldP spid="46" grpId="0"/>
      <p:bldP spid="47" grpId="0"/>
      <p:bldP spid="48" grpId="0"/>
      <p:bldP spid="49" grpId="0"/>
      <p:bldP spid="54" grpId="0" animBg="1"/>
      <p:bldP spid="55" grpId="0" animBg="1"/>
      <p:bldP spid="58" grpId="0" animBg="1"/>
      <p:bldP spid="59" grpId="0" animBg="1"/>
      <p:bldP spid="6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40" name="TextBox 39">
            <a:extLst>
              <a:ext uri="{FF2B5EF4-FFF2-40B4-BE49-F238E27FC236}">
                <a16:creationId xmlns:a16="http://schemas.microsoft.com/office/drawing/2014/main" id="{D882BA2C-39A8-FDD9-6F47-A64E30FB0C47}"/>
              </a:ext>
            </a:extLst>
          </p:cNvPr>
          <p:cNvSpPr txBox="1"/>
          <p:nvPr/>
        </p:nvSpPr>
        <p:spPr>
          <a:xfrm>
            <a:off x="3718162" y="59302"/>
            <a:ext cx="11140837" cy="2477217"/>
          </a:xfrm>
          <a:prstGeom prst="rect">
            <a:avLst/>
          </a:prstGeom>
        </p:spPr>
        <p:txBody>
          <a:bodyPr wrap="square" lIns="0" tIns="0" rIns="0" bIns="0" rtlCol="0" anchor="t">
            <a:spAutoFit/>
          </a:bodyPr>
          <a:lstStyle/>
          <a:p>
            <a:pPr marL="0" lvl="0" indent="0" algn="ctr">
              <a:lnSpc>
                <a:spcPts val="20021"/>
              </a:lnSpc>
              <a:spcBef>
                <a:spcPct val="0"/>
              </a:spcBef>
            </a:pPr>
            <a:r>
              <a:rPr lang="en-US" sz="15200" dirty="0">
                <a:solidFill>
                  <a:srgbClr val="CFFF00"/>
                </a:solidFill>
                <a:latin typeface="Yellowtail"/>
                <a:ea typeface="Yellowtail"/>
                <a:cs typeface="Yellowtail"/>
                <a:sym typeface="Yellowtail"/>
              </a:rPr>
              <a:t>Our Message</a:t>
            </a:r>
          </a:p>
        </p:txBody>
      </p:sp>
      <p:sp>
        <p:nvSpPr>
          <p:cNvPr id="41" name="TextBox 12">
            <a:extLst>
              <a:ext uri="{FF2B5EF4-FFF2-40B4-BE49-F238E27FC236}">
                <a16:creationId xmlns:a16="http://schemas.microsoft.com/office/drawing/2014/main" id="{DDB9414C-769C-4DF0-D34D-D1333C71820D}"/>
              </a:ext>
            </a:extLst>
          </p:cNvPr>
          <p:cNvSpPr txBox="1"/>
          <p:nvPr/>
        </p:nvSpPr>
        <p:spPr>
          <a:xfrm>
            <a:off x="34212" y="2340998"/>
            <a:ext cx="5867401" cy="7886700"/>
          </a:xfrm>
          <a:prstGeom prst="rect">
            <a:avLst/>
          </a:prstGeom>
        </p:spPr>
        <p:txBody>
          <a:bodyPr wrap="square" lIns="0" tIns="0" rIns="0" bIns="0" rtlCol="0" anchor="t">
            <a:noAutofit/>
          </a:bodyPr>
          <a:lstStyle/>
          <a:p>
            <a:pPr lvl="0" algn="ctr">
              <a:spcBef>
                <a:spcPct val="0"/>
              </a:spcBef>
            </a:pPr>
            <a:r>
              <a:rPr lang="en-US" sz="8000">
                <a:solidFill>
                  <a:srgbClr val="FF4F63"/>
                </a:solidFill>
                <a:latin typeface="Neoneon"/>
                <a:ea typeface="Neoneon"/>
                <a:cs typeface="Neoneon"/>
                <a:sym typeface="Neoneon"/>
              </a:rPr>
              <a:t>“Immersive Sports. Unmatched Energy. Endless Memories.”</a:t>
            </a:r>
          </a:p>
        </p:txBody>
      </p:sp>
      <p:sp>
        <p:nvSpPr>
          <p:cNvPr id="42" name="TextBox 12">
            <a:extLst>
              <a:ext uri="{FF2B5EF4-FFF2-40B4-BE49-F238E27FC236}">
                <a16:creationId xmlns:a16="http://schemas.microsoft.com/office/drawing/2014/main" id="{3213A80E-C6E0-B7EF-4652-DF6299FD31D4}"/>
              </a:ext>
            </a:extLst>
          </p:cNvPr>
          <p:cNvSpPr txBox="1"/>
          <p:nvPr/>
        </p:nvSpPr>
        <p:spPr>
          <a:xfrm>
            <a:off x="11048998" y="7810500"/>
            <a:ext cx="5867401" cy="162508"/>
          </a:xfrm>
          <a:prstGeom prst="rect">
            <a:avLst/>
          </a:prstGeom>
        </p:spPr>
        <p:txBody>
          <a:bodyPr wrap="square" lIns="0" tIns="0" rIns="0" bIns="0" rtlCol="0" anchor="t">
            <a:noAutofit/>
          </a:bodyPr>
          <a:lstStyle/>
          <a:p>
            <a:pPr lvl="0" algn="ctr">
              <a:spcBef>
                <a:spcPct val="0"/>
              </a:spcBef>
            </a:pPr>
            <a:endParaRPr lang="en-US" sz="4400">
              <a:solidFill>
                <a:srgbClr val="FF4F63"/>
              </a:solidFill>
              <a:latin typeface="Neoneon"/>
              <a:ea typeface="Neoneon"/>
              <a:cs typeface="Neoneon"/>
              <a:sym typeface="Neoneon"/>
            </a:endParaRPr>
          </a:p>
        </p:txBody>
      </p:sp>
      <p:sp>
        <p:nvSpPr>
          <p:cNvPr id="45" name="TextBox 8">
            <a:extLst>
              <a:ext uri="{FF2B5EF4-FFF2-40B4-BE49-F238E27FC236}">
                <a16:creationId xmlns:a16="http://schemas.microsoft.com/office/drawing/2014/main" id="{02278044-FF6C-F4DE-DB19-1C23D0D1CD45}"/>
              </a:ext>
            </a:extLst>
          </p:cNvPr>
          <p:cNvSpPr txBox="1"/>
          <p:nvPr/>
        </p:nvSpPr>
        <p:spPr>
          <a:xfrm>
            <a:off x="5707180" y="2567407"/>
            <a:ext cx="6256220" cy="5152183"/>
          </a:xfrm>
          <a:custGeom>
            <a:avLst/>
            <a:gdLst>
              <a:gd name="csX0" fmla="*/ 0 w 6256220"/>
              <a:gd name="csY0" fmla="*/ 0 h 5152183"/>
              <a:gd name="csX1" fmla="*/ 381061 w 6256220"/>
              <a:gd name="csY1" fmla="*/ 0 h 5152183"/>
              <a:gd name="csX2" fmla="*/ 1074932 w 6256220"/>
              <a:gd name="csY2" fmla="*/ 0 h 5152183"/>
              <a:gd name="csX3" fmla="*/ 1643680 w 6256220"/>
              <a:gd name="csY3" fmla="*/ 0 h 5152183"/>
              <a:gd name="csX4" fmla="*/ 2024740 w 6256220"/>
              <a:gd name="csY4" fmla="*/ 0 h 5152183"/>
              <a:gd name="csX5" fmla="*/ 2593488 w 6256220"/>
              <a:gd name="csY5" fmla="*/ 0 h 5152183"/>
              <a:gd name="csX6" fmla="*/ 3287359 w 6256220"/>
              <a:gd name="csY6" fmla="*/ 0 h 5152183"/>
              <a:gd name="csX7" fmla="*/ 3793544 w 6256220"/>
              <a:gd name="csY7" fmla="*/ 0 h 5152183"/>
              <a:gd name="csX8" fmla="*/ 4299729 w 6256220"/>
              <a:gd name="csY8" fmla="*/ 0 h 5152183"/>
              <a:gd name="csX9" fmla="*/ 4868477 w 6256220"/>
              <a:gd name="csY9" fmla="*/ 0 h 5152183"/>
              <a:gd name="csX10" fmla="*/ 5499786 w 6256220"/>
              <a:gd name="csY10" fmla="*/ 0 h 5152183"/>
              <a:gd name="csX11" fmla="*/ 6256220 w 6256220"/>
              <a:gd name="csY11" fmla="*/ 0 h 5152183"/>
              <a:gd name="csX12" fmla="*/ 6256220 w 6256220"/>
              <a:gd name="csY12" fmla="*/ 623987 h 5152183"/>
              <a:gd name="csX13" fmla="*/ 6256220 w 6256220"/>
              <a:gd name="csY13" fmla="*/ 1144930 h 5152183"/>
              <a:gd name="csX14" fmla="*/ 6256220 w 6256220"/>
              <a:gd name="csY14" fmla="*/ 1614351 h 5152183"/>
              <a:gd name="csX15" fmla="*/ 6256220 w 6256220"/>
              <a:gd name="csY15" fmla="*/ 2186815 h 5152183"/>
              <a:gd name="csX16" fmla="*/ 6256220 w 6256220"/>
              <a:gd name="csY16" fmla="*/ 2810802 h 5152183"/>
              <a:gd name="csX17" fmla="*/ 6256220 w 6256220"/>
              <a:gd name="csY17" fmla="*/ 3486310 h 5152183"/>
              <a:gd name="csX18" fmla="*/ 6256220 w 6256220"/>
              <a:gd name="csY18" fmla="*/ 4110297 h 5152183"/>
              <a:gd name="csX19" fmla="*/ 6256220 w 6256220"/>
              <a:gd name="csY19" fmla="*/ 5152183 h 5152183"/>
              <a:gd name="csX20" fmla="*/ 5624911 w 6256220"/>
              <a:gd name="csY20" fmla="*/ 5152183 h 5152183"/>
              <a:gd name="csX21" fmla="*/ 5118725 w 6256220"/>
              <a:gd name="csY21" fmla="*/ 5152183 h 5152183"/>
              <a:gd name="csX22" fmla="*/ 4612540 w 6256220"/>
              <a:gd name="csY22" fmla="*/ 5152183 h 5152183"/>
              <a:gd name="csX23" fmla="*/ 3981231 w 6256220"/>
              <a:gd name="csY23" fmla="*/ 5152183 h 5152183"/>
              <a:gd name="csX24" fmla="*/ 3412484 w 6256220"/>
              <a:gd name="csY24" fmla="*/ 5152183 h 5152183"/>
              <a:gd name="csX25" fmla="*/ 3031423 w 6256220"/>
              <a:gd name="csY25" fmla="*/ 5152183 h 5152183"/>
              <a:gd name="csX26" fmla="*/ 2525238 w 6256220"/>
              <a:gd name="csY26" fmla="*/ 5152183 h 5152183"/>
              <a:gd name="csX27" fmla="*/ 1893928 w 6256220"/>
              <a:gd name="csY27" fmla="*/ 5152183 h 5152183"/>
              <a:gd name="csX28" fmla="*/ 1450306 w 6256220"/>
              <a:gd name="csY28" fmla="*/ 5152183 h 5152183"/>
              <a:gd name="csX29" fmla="*/ 756434 w 6256220"/>
              <a:gd name="csY29" fmla="*/ 5152183 h 5152183"/>
              <a:gd name="csX30" fmla="*/ 0 w 6256220"/>
              <a:gd name="csY30" fmla="*/ 5152183 h 5152183"/>
              <a:gd name="csX31" fmla="*/ 0 w 6256220"/>
              <a:gd name="csY31" fmla="*/ 4579718 h 5152183"/>
              <a:gd name="csX32" fmla="*/ 0 w 6256220"/>
              <a:gd name="csY32" fmla="*/ 4161819 h 5152183"/>
              <a:gd name="csX33" fmla="*/ 0 w 6256220"/>
              <a:gd name="csY33" fmla="*/ 3589354 h 5152183"/>
              <a:gd name="csX34" fmla="*/ 0 w 6256220"/>
              <a:gd name="csY34" fmla="*/ 3119933 h 5152183"/>
              <a:gd name="csX35" fmla="*/ 0 w 6256220"/>
              <a:gd name="csY35" fmla="*/ 2650512 h 5152183"/>
              <a:gd name="csX36" fmla="*/ 0 w 6256220"/>
              <a:gd name="csY36" fmla="*/ 2181091 h 5152183"/>
              <a:gd name="csX37" fmla="*/ 0 w 6256220"/>
              <a:gd name="csY37" fmla="*/ 1711670 h 5152183"/>
              <a:gd name="csX38" fmla="*/ 0 w 6256220"/>
              <a:gd name="csY38" fmla="*/ 1190727 h 5152183"/>
              <a:gd name="csX39" fmla="*/ 0 w 6256220"/>
              <a:gd name="csY39" fmla="*/ 721306 h 5152183"/>
              <a:gd name="csX40" fmla="*/ 0 w 6256220"/>
              <a:gd name="csY40" fmla="*/ 0 h 51521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6256220" h="5152183" fill="none" extrusionOk="0">
                <a:moveTo>
                  <a:pt x="0" y="0"/>
                </a:moveTo>
                <a:cubicBezTo>
                  <a:pt x="156555" y="-10130"/>
                  <a:pt x="299531" y="19081"/>
                  <a:pt x="381061" y="0"/>
                </a:cubicBezTo>
                <a:cubicBezTo>
                  <a:pt x="462591" y="-19081"/>
                  <a:pt x="791126" y="41181"/>
                  <a:pt x="1074932" y="0"/>
                </a:cubicBezTo>
                <a:cubicBezTo>
                  <a:pt x="1358738" y="-41181"/>
                  <a:pt x="1403127" y="27593"/>
                  <a:pt x="1643680" y="0"/>
                </a:cubicBezTo>
                <a:cubicBezTo>
                  <a:pt x="1884233" y="-27593"/>
                  <a:pt x="1924886" y="26187"/>
                  <a:pt x="2024740" y="0"/>
                </a:cubicBezTo>
                <a:cubicBezTo>
                  <a:pt x="2124594" y="-26187"/>
                  <a:pt x="2415519" y="27755"/>
                  <a:pt x="2593488" y="0"/>
                </a:cubicBezTo>
                <a:cubicBezTo>
                  <a:pt x="2771457" y="-27755"/>
                  <a:pt x="3042398" y="67682"/>
                  <a:pt x="3287359" y="0"/>
                </a:cubicBezTo>
                <a:cubicBezTo>
                  <a:pt x="3532320" y="-67682"/>
                  <a:pt x="3606127" y="13401"/>
                  <a:pt x="3793544" y="0"/>
                </a:cubicBezTo>
                <a:cubicBezTo>
                  <a:pt x="3980961" y="-13401"/>
                  <a:pt x="4190385" y="20353"/>
                  <a:pt x="4299729" y="0"/>
                </a:cubicBezTo>
                <a:cubicBezTo>
                  <a:pt x="4409074" y="-20353"/>
                  <a:pt x="4598703" y="11681"/>
                  <a:pt x="4868477" y="0"/>
                </a:cubicBezTo>
                <a:cubicBezTo>
                  <a:pt x="5138251" y="-11681"/>
                  <a:pt x="5252228" y="32516"/>
                  <a:pt x="5499786" y="0"/>
                </a:cubicBezTo>
                <a:cubicBezTo>
                  <a:pt x="5747344" y="-32516"/>
                  <a:pt x="5995907" y="51871"/>
                  <a:pt x="6256220" y="0"/>
                </a:cubicBezTo>
                <a:cubicBezTo>
                  <a:pt x="6291695" y="219555"/>
                  <a:pt x="6192456" y="442301"/>
                  <a:pt x="6256220" y="623987"/>
                </a:cubicBezTo>
                <a:cubicBezTo>
                  <a:pt x="6319984" y="805673"/>
                  <a:pt x="6247477" y="954186"/>
                  <a:pt x="6256220" y="1144930"/>
                </a:cubicBezTo>
                <a:cubicBezTo>
                  <a:pt x="6264963" y="1335674"/>
                  <a:pt x="6211556" y="1422495"/>
                  <a:pt x="6256220" y="1614351"/>
                </a:cubicBezTo>
                <a:cubicBezTo>
                  <a:pt x="6300884" y="1806207"/>
                  <a:pt x="6254915" y="2000694"/>
                  <a:pt x="6256220" y="2186815"/>
                </a:cubicBezTo>
                <a:cubicBezTo>
                  <a:pt x="6257525" y="2372936"/>
                  <a:pt x="6202279" y="2648219"/>
                  <a:pt x="6256220" y="2810802"/>
                </a:cubicBezTo>
                <a:cubicBezTo>
                  <a:pt x="6310161" y="2973385"/>
                  <a:pt x="6202585" y="3219030"/>
                  <a:pt x="6256220" y="3486310"/>
                </a:cubicBezTo>
                <a:cubicBezTo>
                  <a:pt x="6309855" y="3753590"/>
                  <a:pt x="6216000" y="3868119"/>
                  <a:pt x="6256220" y="4110297"/>
                </a:cubicBezTo>
                <a:cubicBezTo>
                  <a:pt x="6296440" y="4352475"/>
                  <a:pt x="6137770" y="4788162"/>
                  <a:pt x="6256220" y="5152183"/>
                </a:cubicBezTo>
                <a:cubicBezTo>
                  <a:pt x="5961814" y="5227797"/>
                  <a:pt x="5808531" y="5090705"/>
                  <a:pt x="5624911" y="5152183"/>
                </a:cubicBezTo>
                <a:cubicBezTo>
                  <a:pt x="5441291" y="5213661"/>
                  <a:pt x="5367626" y="5121640"/>
                  <a:pt x="5118725" y="5152183"/>
                </a:cubicBezTo>
                <a:cubicBezTo>
                  <a:pt x="4869824" y="5182726"/>
                  <a:pt x="4794678" y="5097651"/>
                  <a:pt x="4612540" y="5152183"/>
                </a:cubicBezTo>
                <a:cubicBezTo>
                  <a:pt x="4430402" y="5206715"/>
                  <a:pt x="4155790" y="5128368"/>
                  <a:pt x="3981231" y="5152183"/>
                </a:cubicBezTo>
                <a:cubicBezTo>
                  <a:pt x="3806672" y="5175998"/>
                  <a:pt x="3642136" y="5146572"/>
                  <a:pt x="3412484" y="5152183"/>
                </a:cubicBezTo>
                <a:cubicBezTo>
                  <a:pt x="3182832" y="5157794"/>
                  <a:pt x="3206176" y="5116977"/>
                  <a:pt x="3031423" y="5152183"/>
                </a:cubicBezTo>
                <a:cubicBezTo>
                  <a:pt x="2856670" y="5187389"/>
                  <a:pt x="2694865" y="5111905"/>
                  <a:pt x="2525238" y="5152183"/>
                </a:cubicBezTo>
                <a:cubicBezTo>
                  <a:pt x="2355612" y="5192461"/>
                  <a:pt x="2201882" y="5087288"/>
                  <a:pt x="1893928" y="5152183"/>
                </a:cubicBezTo>
                <a:cubicBezTo>
                  <a:pt x="1585974" y="5217078"/>
                  <a:pt x="1664891" y="5147398"/>
                  <a:pt x="1450306" y="5152183"/>
                </a:cubicBezTo>
                <a:cubicBezTo>
                  <a:pt x="1235721" y="5156968"/>
                  <a:pt x="896975" y="5112410"/>
                  <a:pt x="756434" y="5152183"/>
                </a:cubicBezTo>
                <a:cubicBezTo>
                  <a:pt x="615893" y="5191956"/>
                  <a:pt x="207744" y="5112817"/>
                  <a:pt x="0" y="5152183"/>
                </a:cubicBezTo>
                <a:cubicBezTo>
                  <a:pt x="-34406" y="5034111"/>
                  <a:pt x="31273" y="4747587"/>
                  <a:pt x="0" y="4579718"/>
                </a:cubicBezTo>
                <a:cubicBezTo>
                  <a:pt x="-31273" y="4411850"/>
                  <a:pt x="4900" y="4331088"/>
                  <a:pt x="0" y="4161819"/>
                </a:cubicBezTo>
                <a:cubicBezTo>
                  <a:pt x="-4900" y="3992550"/>
                  <a:pt x="43992" y="3742498"/>
                  <a:pt x="0" y="3589354"/>
                </a:cubicBezTo>
                <a:cubicBezTo>
                  <a:pt x="-43992" y="3436210"/>
                  <a:pt x="9697" y="3298148"/>
                  <a:pt x="0" y="3119933"/>
                </a:cubicBezTo>
                <a:cubicBezTo>
                  <a:pt x="-9697" y="2941718"/>
                  <a:pt x="46896" y="2803379"/>
                  <a:pt x="0" y="2650512"/>
                </a:cubicBezTo>
                <a:cubicBezTo>
                  <a:pt x="-46896" y="2497645"/>
                  <a:pt x="40441" y="2355448"/>
                  <a:pt x="0" y="2181091"/>
                </a:cubicBezTo>
                <a:cubicBezTo>
                  <a:pt x="-40441" y="2006734"/>
                  <a:pt x="31250" y="1844157"/>
                  <a:pt x="0" y="1711670"/>
                </a:cubicBezTo>
                <a:cubicBezTo>
                  <a:pt x="-31250" y="1579183"/>
                  <a:pt x="54678" y="1334250"/>
                  <a:pt x="0" y="1190727"/>
                </a:cubicBezTo>
                <a:cubicBezTo>
                  <a:pt x="-54678" y="1047204"/>
                  <a:pt x="2092" y="912806"/>
                  <a:pt x="0" y="721306"/>
                </a:cubicBezTo>
                <a:cubicBezTo>
                  <a:pt x="-2092" y="529806"/>
                  <a:pt x="68393" y="217663"/>
                  <a:pt x="0" y="0"/>
                </a:cubicBezTo>
                <a:close/>
              </a:path>
              <a:path w="6256220" h="5152183" stroke="0" extrusionOk="0">
                <a:moveTo>
                  <a:pt x="0" y="0"/>
                </a:moveTo>
                <a:cubicBezTo>
                  <a:pt x="196878" y="-21156"/>
                  <a:pt x="264384" y="47958"/>
                  <a:pt x="506185" y="0"/>
                </a:cubicBezTo>
                <a:cubicBezTo>
                  <a:pt x="747986" y="-47958"/>
                  <a:pt x="734178" y="2408"/>
                  <a:pt x="887246" y="0"/>
                </a:cubicBezTo>
                <a:cubicBezTo>
                  <a:pt x="1040314" y="-2408"/>
                  <a:pt x="1332190" y="16147"/>
                  <a:pt x="1581117" y="0"/>
                </a:cubicBezTo>
                <a:cubicBezTo>
                  <a:pt x="1830044" y="-16147"/>
                  <a:pt x="1865860" y="59928"/>
                  <a:pt x="2087302" y="0"/>
                </a:cubicBezTo>
                <a:cubicBezTo>
                  <a:pt x="2308745" y="-59928"/>
                  <a:pt x="2480935" y="29571"/>
                  <a:pt x="2593488" y="0"/>
                </a:cubicBezTo>
                <a:cubicBezTo>
                  <a:pt x="2706041" y="-29571"/>
                  <a:pt x="2959130" y="57932"/>
                  <a:pt x="3287359" y="0"/>
                </a:cubicBezTo>
                <a:cubicBezTo>
                  <a:pt x="3615588" y="-57932"/>
                  <a:pt x="3548918" y="45350"/>
                  <a:pt x="3730982" y="0"/>
                </a:cubicBezTo>
                <a:cubicBezTo>
                  <a:pt x="3913046" y="-45350"/>
                  <a:pt x="4111525" y="58937"/>
                  <a:pt x="4424854" y="0"/>
                </a:cubicBezTo>
                <a:cubicBezTo>
                  <a:pt x="4738183" y="-58937"/>
                  <a:pt x="4939761" y="81904"/>
                  <a:pt x="5118725" y="0"/>
                </a:cubicBezTo>
                <a:cubicBezTo>
                  <a:pt x="5297689" y="-81904"/>
                  <a:pt x="5413648" y="46532"/>
                  <a:pt x="5687473" y="0"/>
                </a:cubicBezTo>
                <a:cubicBezTo>
                  <a:pt x="5961298" y="-46532"/>
                  <a:pt x="6090644" y="525"/>
                  <a:pt x="6256220" y="0"/>
                </a:cubicBezTo>
                <a:cubicBezTo>
                  <a:pt x="6256430" y="155400"/>
                  <a:pt x="6234360" y="378024"/>
                  <a:pt x="6256220" y="520943"/>
                </a:cubicBezTo>
                <a:cubicBezTo>
                  <a:pt x="6278080" y="663862"/>
                  <a:pt x="6220487" y="770073"/>
                  <a:pt x="6256220" y="938842"/>
                </a:cubicBezTo>
                <a:cubicBezTo>
                  <a:pt x="6291953" y="1107611"/>
                  <a:pt x="6193297" y="1345732"/>
                  <a:pt x="6256220" y="1511307"/>
                </a:cubicBezTo>
                <a:cubicBezTo>
                  <a:pt x="6319143" y="1676883"/>
                  <a:pt x="6201963" y="1957473"/>
                  <a:pt x="6256220" y="2083772"/>
                </a:cubicBezTo>
                <a:cubicBezTo>
                  <a:pt x="6310477" y="2210071"/>
                  <a:pt x="6226051" y="2381692"/>
                  <a:pt x="6256220" y="2656237"/>
                </a:cubicBezTo>
                <a:cubicBezTo>
                  <a:pt x="6286389" y="2930783"/>
                  <a:pt x="6213487" y="3019215"/>
                  <a:pt x="6256220" y="3280223"/>
                </a:cubicBezTo>
                <a:cubicBezTo>
                  <a:pt x="6298953" y="3541231"/>
                  <a:pt x="6238532" y="3749263"/>
                  <a:pt x="6256220" y="3904210"/>
                </a:cubicBezTo>
                <a:cubicBezTo>
                  <a:pt x="6273908" y="4059157"/>
                  <a:pt x="6198280" y="4387232"/>
                  <a:pt x="6256220" y="4528196"/>
                </a:cubicBezTo>
                <a:cubicBezTo>
                  <a:pt x="6314160" y="4669160"/>
                  <a:pt x="6247514" y="4959634"/>
                  <a:pt x="6256220" y="5152183"/>
                </a:cubicBezTo>
                <a:cubicBezTo>
                  <a:pt x="6065664" y="5203700"/>
                  <a:pt x="6019197" y="5126387"/>
                  <a:pt x="5812597" y="5152183"/>
                </a:cubicBezTo>
                <a:cubicBezTo>
                  <a:pt x="5605997" y="5177979"/>
                  <a:pt x="5411989" y="5122229"/>
                  <a:pt x="5243850" y="5152183"/>
                </a:cubicBezTo>
                <a:cubicBezTo>
                  <a:pt x="5075711" y="5182137"/>
                  <a:pt x="4919183" y="5138410"/>
                  <a:pt x="4800227" y="5152183"/>
                </a:cubicBezTo>
                <a:cubicBezTo>
                  <a:pt x="4681271" y="5165956"/>
                  <a:pt x="4366428" y="5120295"/>
                  <a:pt x="4231480" y="5152183"/>
                </a:cubicBezTo>
                <a:cubicBezTo>
                  <a:pt x="4096532" y="5184071"/>
                  <a:pt x="3970408" y="5110934"/>
                  <a:pt x="3850419" y="5152183"/>
                </a:cubicBezTo>
                <a:cubicBezTo>
                  <a:pt x="3730430" y="5193432"/>
                  <a:pt x="3563111" y="5121919"/>
                  <a:pt x="3469358" y="5152183"/>
                </a:cubicBezTo>
                <a:cubicBezTo>
                  <a:pt x="3375605" y="5182447"/>
                  <a:pt x="3032087" y="5105329"/>
                  <a:pt x="2900611" y="5152183"/>
                </a:cubicBezTo>
                <a:cubicBezTo>
                  <a:pt x="2769135" y="5199037"/>
                  <a:pt x="2603468" y="5123242"/>
                  <a:pt x="2456988" y="5152183"/>
                </a:cubicBezTo>
                <a:cubicBezTo>
                  <a:pt x="2310508" y="5181124"/>
                  <a:pt x="2127470" y="5116811"/>
                  <a:pt x="1825679" y="5152183"/>
                </a:cubicBezTo>
                <a:cubicBezTo>
                  <a:pt x="1523888" y="5187555"/>
                  <a:pt x="1562829" y="5132994"/>
                  <a:pt x="1382056" y="5152183"/>
                </a:cubicBezTo>
                <a:cubicBezTo>
                  <a:pt x="1201283" y="5171372"/>
                  <a:pt x="907646" y="5092675"/>
                  <a:pt x="750746" y="5152183"/>
                </a:cubicBezTo>
                <a:cubicBezTo>
                  <a:pt x="593846" y="5211691"/>
                  <a:pt x="281666" y="5110503"/>
                  <a:pt x="0" y="5152183"/>
                </a:cubicBezTo>
                <a:cubicBezTo>
                  <a:pt x="-69202" y="5010902"/>
                  <a:pt x="51404" y="4716876"/>
                  <a:pt x="0" y="4528196"/>
                </a:cubicBezTo>
                <a:cubicBezTo>
                  <a:pt x="-51404" y="4339516"/>
                  <a:pt x="1050" y="4154136"/>
                  <a:pt x="0" y="3904210"/>
                </a:cubicBezTo>
                <a:cubicBezTo>
                  <a:pt x="-1050" y="3654284"/>
                  <a:pt x="72816" y="3468078"/>
                  <a:pt x="0" y="3228701"/>
                </a:cubicBezTo>
                <a:cubicBezTo>
                  <a:pt x="-72816" y="2989324"/>
                  <a:pt x="51319" y="2851797"/>
                  <a:pt x="0" y="2707758"/>
                </a:cubicBezTo>
                <a:cubicBezTo>
                  <a:pt x="-51319" y="2563719"/>
                  <a:pt x="30901" y="2361466"/>
                  <a:pt x="0" y="2032250"/>
                </a:cubicBezTo>
                <a:cubicBezTo>
                  <a:pt x="-30901" y="1703034"/>
                  <a:pt x="43860" y="1696745"/>
                  <a:pt x="0" y="1562829"/>
                </a:cubicBezTo>
                <a:cubicBezTo>
                  <a:pt x="-43860" y="1428913"/>
                  <a:pt x="25852" y="1292312"/>
                  <a:pt x="0" y="1144930"/>
                </a:cubicBezTo>
                <a:cubicBezTo>
                  <a:pt x="-25852" y="997548"/>
                  <a:pt x="3760" y="896139"/>
                  <a:pt x="0" y="727030"/>
                </a:cubicBezTo>
                <a:cubicBezTo>
                  <a:pt x="-3760" y="557921"/>
                  <a:pt x="57685" y="164452"/>
                  <a:pt x="0" y="0"/>
                </a:cubicBezTo>
                <a:close/>
              </a:path>
            </a:pathLst>
          </a:custGeom>
          <a:ln w="5715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t">
            <a:noAutofit/>
          </a:bodyPr>
          <a:lstStyle/>
          <a:p>
            <a:pPr lvl="0" algn="ctr">
              <a:lnSpc>
                <a:spcPts val="3359"/>
              </a:lnSpc>
              <a:spcBef>
                <a:spcPct val="0"/>
              </a:spcBef>
            </a:pPr>
            <a:endParaRPr lang="en-US" sz="3600">
              <a:solidFill>
                <a:srgbClr val="FFFFFF"/>
              </a:solidFill>
              <a:latin typeface="Open Sauce"/>
              <a:ea typeface="Open Sauce"/>
              <a:cs typeface="Open Sauce"/>
              <a:sym typeface="Open Sauce"/>
            </a:endParaRPr>
          </a:p>
          <a:p>
            <a:pPr lvl="0" algn="ctr">
              <a:lnSpc>
                <a:spcPts val="3359"/>
              </a:lnSpc>
              <a:spcBef>
                <a:spcPct val="0"/>
              </a:spcBef>
            </a:pPr>
            <a:r>
              <a:rPr lang="en-US" sz="3600">
                <a:solidFill>
                  <a:srgbClr val="FFFFFF"/>
                </a:solidFill>
                <a:latin typeface="Open Sauce"/>
                <a:ea typeface="Open Sauce"/>
                <a:cs typeface="Open Sauce"/>
                <a:sym typeface="Open Sauce"/>
              </a:rPr>
              <a:t>Our path to reaching our target audience will include communicating the excitement of Topgolf’s brand expansion through bold, energetic messaging that highlights social connection, immersive sports experiences, and accessible fun for all.</a:t>
            </a:r>
          </a:p>
          <a:p>
            <a:pPr lvl="0" algn="ctr">
              <a:lnSpc>
                <a:spcPts val="3359"/>
              </a:lnSpc>
              <a:spcBef>
                <a:spcPct val="0"/>
              </a:spcBef>
            </a:pPr>
            <a:endParaRPr lang="en-US" sz="3600">
              <a:solidFill>
                <a:srgbClr val="FFFFFF"/>
              </a:solidFill>
              <a:latin typeface="Open Sauce"/>
              <a:ea typeface="Open Sauce"/>
              <a:cs typeface="Open Sauce"/>
              <a:sym typeface="Open Sauce"/>
            </a:endParaRPr>
          </a:p>
        </p:txBody>
      </p:sp>
      <p:sp>
        <p:nvSpPr>
          <p:cNvPr id="46" name="TextBox 8">
            <a:extLst>
              <a:ext uri="{FF2B5EF4-FFF2-40B4-BE49-F238E27FC236}">
                <a16:creationId xmlns:a16="http://schemas.microsoft.com/office/drawing/2014/main" id="{4E98CD22-590E-6DA5-405A-0E8EA18B819E}"/>
              </a:ext>
            </a:extLst>
          </p:cNvPr>
          <p:cNvSpPr txBox="1"/>
          <p:nvPr/>
        </p:nvSpPr>
        <p:spPr>
          <a:xfrm>
            <a:off x="12192000" y="4808187"/>
            <a:ext cx="5181600" cy="5208466"/>
          </a:xfrm>
          <a:custGeom>
            <a:avLst/>
            <a:gdLst>
              <a:gd name="csX0" fmla="*/ 0 w 5181600"/>
              <a:gd name="csY0" fmla="*/ 0 h 5208466"/>
              <a:gd name="csX1" fmla="*/ 523917 w 5181600"/>
              <a:gd name="csY1" fmla="*/ 0 h 5208466"/>
              <a:gd name="csX2" fmla="*/ 1151467 w 5181600"/>
              <a:gd name="csY2" fmla="*/ 0 h 5208466"/>
              <a:gd name="csX3" fmla="*/ 1623568 w 5181600"/>
              <a:gd name="csY3" fmla="*/ 0 h 5208466"/>
              <a:gd name="csX4" fmla="*/ 2251117 w 5181600"/>
              <a:gd name="csY4" fmla="*/ 0 h 5208466"/>
              <a:gd name="csX5" fmla="*/ 2930483 w 5181600"/>
              <a:gd name="csY5" fmla="*/ 0 h 5208466"/>
              <a:gd name="csX6" fmla="*/ 3609848 w 5181600"/>
              <a:gd name="csY6" fmla="*/ 0 h 5208466"/>
              <a:gd name="csX7" fmla="*/ 4081949 w 5181600"/>
              <a:gd name="csY7" fmla="*/ 0 h 5208466"/>
              <a:gd name="csX8" fmla="*/ 5181600 w 5181600"/>
              <a:gd name="csY8" fmla="*/ 0 h 5208466"/>
              <a:gd name="csX9" fmla="*/ 5181600 w 5181600"/>
              <a:gd name="csY9" fmla="*/ 474549 h 5208466"/>
              <a:gd name="csX10" fmla="*/ 5181600 w 5181600"/>
              <a:gd name="csY10" fmla="*/ 1157437 h 5208466"/>
              <a:gd name="csX11" fmla="*/ 5181600 w 5181600"/>
              <a:gd name="csY11" fmla="*/ 1631986 h 5208466"/>
              <a:gd name="csX12" fmla="*/ 5181600 w 5181600"/>
              <a:gd name="csY12" fmla="*/ 2158620 h 5208466"/>
              <a:gd name="csX13" fmla="*/ 5181600 w 5181600"/>
              <a:gd name="csY13" fmla="*/ 2841508 h 5208466"/>
              <a:gd name="csX14" fmla="*/ 5181600 w 5181600"/>
              <a:gd name="csY14" fmla="*/ 3316057 h 5208466"/>
              <a:gd name="csX15" fmla="*/ 5181600 w 5181600"/>
              <a:gd name="csY15" fmla="*/ 3738521 h 5208466"/>
              <a:gd name="csX16" fmla="*/ 5181600 w 5181600"/>
              <a:gd name="csY16" fmla="*/ 4265155 h 5208466"/>
              <a:gd name="csX17" fmla="*/ 5181600 w 5181600"/>
              <a:gd name="csY17" fmla="*/ 5208466 h 5208466"/>
              <a:gd name="csX18" fmla="*/ 4657683 w 5181600"/>
              <a:gd name="csY18" fmla="*/ 5208466 h 5208466"/>
              <a:gd name="csX19" fmla="*/ 3978317 w 5181600"/>
              <a:gd name="csY19" fmla="*/ 5208466 h 5208466"/>
              <a:gd name="csX20" fmla="*/ 3506216 w 5181600"/>
              <a:gd name="csY20" fmla="*/ 5208466 h 5208466"/>
              <a:gd name="csX21" fmla="*/ 2930483 w 5181600"/>
              <a:gd name="csY21" fmla="*/ 5208466 h 5208466"/>
              <a:gd name="csX22" fmla="*/ 2458381 w 5181600"/>
              <a:gd name="csY22" fmla="*/ 5208466 h 5208466"/>
              <a:gd name="csX23" fmla="*/ 1934464 w 5181600"/>
              <a:gd name="csY23" fmla="*/ 5208466 h 5208466"/>
              <a:gd name="csX24" fmla="*/ 1514179 w 5181600"/>
              <a:gd name="csY24" fmla="*/ 5208466 h 5208466"/>
              <a:gd name="csX25" fmla="*/ 990261 w 5181600"/>
              <a:gd name="csY25" fmla="*/ 5208466 h 5208466"/>
              <a:gd name="csX26" fmla="*/ 0 w 5181600"/>
              <a:gd name="csY26" fmla="*/ 5208466 h 5208466"/>
              <a:gd name="csX27" fmla="*/ 0 w 5181600"/>
              <a:gd name="csY27" fmla="*/ 4629748 h 5208466"/>
              <a:gd name="csX28" fmla="*/ 0 w 5181600"/>
              <a:gd name="csY28" fmla="*/ 3946860 h 5208466"/>
              <a:gd name="csX29" fmla="*/ 0 w 5181600"/>
              <a:gd name="csY29" fmla="*/ 3472311 h 5208466"/>
              <a:gd name="csX30" fmla="*/ 0 w 5181600"/>
              <a:gd name="csY30" fmla="*/ 3049846 h 5208466"/>
              <a:gd name="csX31" fmla="*/ 0 w 5181600"/>
              <a:gd name="csY31" fmla="*/ 2575297 h 5208466"/>
              <a:gd name="csX32" fmla="*/ 0 w 5181600"/>
              <a:gd name="csY32" fmla="*/ 2152833 h 5208466"/>
              <a:gd name="csX33" fmla="*/ 0 w 5181600"/>
              <a:gd name="csY33" fmla="*/ 1678283 h 5208466"/>
              <a:gd name="csX34" fmla="*/ 0 w 5181600"/>
              <a:gd name="csY34" fmla="*/ 1203734 h 5208466"/>
              <a:gd name="csX35" fmla="*/ 0 w 5181600"/>
              <a:gd name="csY35" fmla="*/ 781270 h 5208466"/>
              <a:gd name="csX36" fmla="*/ 0 w 5181600"/>
              <a:gd name="csY36" fmla="*/ 0 h 52084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5181600" h="5208466" fill="none" extrusionOk="0">
                <a:moveTo>
                  <a:pt x="0" y="0"/>
                </a:moveTo>
                <a:cubicBezTo>
                  <a:pt x="131610" y="-36611"/>
                  <a:pt x="357666" y="48875"/>
                  <a:pt x="523917" y="0"/>
                </a:cubicBezTo>
                <a:cubicBezTo>
                  <a:pt x="690168" y="-48875"/>
                  <a:pt x="971198" y="18183"/>
                  <a:pt x="1151467" y="0"/>
                </a:cubicBezTo>
                <a:cubicBezTo>
                  <a:pt x="1331736" y="-18183"/>
                  <a:pt x="1473161" y="38500"/>
                  <a:pt x="1623568" y="0"/>
                </a:cubicBezTo>
                <a:cubicBezTo>
                  <a:pt x="1773975" y="-38500"/>
                  <a:pt x="2010778" y="30962"/>
                  <a:pt x="2251117" y="0"/>
                </a:cubicBezTo>
                <a:cubicBezTo>
                  <a:pt x="2491456" y="-30962"/>
                  <a:pt x="2686170" y="1537"/>
                  <a:pt x="2930483" y="0"/>
                </a:cubicBezTo>
                <a:cubicBezTo>
                  <a:pt x="3174796" y="-1537"/>
                  <a:pt x="3326345" y="54539"/>
                  <a:pt x="3609848" y="0"/>
                </a:cubicBezTo>
                <a:cubicBezTo>
                  <a:pt x="3893351" y="-54539"/>
                  <a:pt x="3934545" y="45634"/>
                  <a:pt x="4081949" y="0"/>
                </a:cubicBezTo>
                <a:cubicBezTo>
                  <a:pt x="4229353" y="-45634"/>
                  <a:pt x="4720363" y="76217"/>
                  <a:pt x="5181600" y="0"/>
                </a:cubicBezTo>
                <a:cubicBezTo>
                  <a:pt x="5199686" y="118195"/>
                  <a:pt x="5143020" y="277774"/>
                  <a:pt x="5181600" y="474549"/>
                </a:cubicBezTo>
                <a:cubicBezTo>
                  <a:pt x="5220180" y="671324"/>
                  <a:pt x="5136523" y="985348"/>
                  <a:pt x="5181600" y="1157437"/>
                </a:cubicBezTo>
                <a:cubicBezTo>
                  <a:pt x="5226677" y="1329526"/>
                  <a:pt x="5144386" y="1506613"/>
                  <a:pt x="5181600" y="1631986"/>
                </a:cubicBezTo>
                <a:cubicBezTo>
                  <a:pt x="5218814" y="1757359"/>
                  <a:pt x="5139683" y="1920865"/>
                  <a:pt x="5181600" y="2158620"/>
                </a:cubicBezTo>
                <a:cubicBezTo>
                  <a:pt x="5223517" y="2396375"/>
                  <a:pt x="5128333" y="2580044"/>
                  <a:pt x="5181600" y="2841508"/>
                </a:cubicBezTo>
                <a:cubicBezTo>
                  <a:pt x="5234867" y="3102972"/>
                  <a:pt x="5142110" y="3217526"/>
                  <a:pt x="5181600" y="3316057"/>
                </a:cubicBezTo>
                <a:cubicBezTo>
                  <a:pt x="5221090" y="3414588"/>
                  <a:pt x="5170764" y="3626430"/>
                  <a:pt x="5181600" y="3738521"/>
                </a:cubicBezTo>
                <a:cubicBezTo>
                  <a:pt x="5192436" y="3850612"/>
                  <a:pt x="5161495" y="4117213"/>
                  <a:pt x="5181600" y="4265155"/>
                </a:cubicBezTo>
                <a:cubicBezTo>
                  <a:pt x="5201705" y="4413097"/>
                  <a:pt x="5079420" y="4959104"/>
                  <a:pt x="5181600" y="5208466"/>
                </a:cubicBezTo>
                <a:cubicBezTo>
                  <a:pt x="5047088" y="5256040"/>
                  <a:pt x="4803593" y="5183979"/>
                  <a:pt x="4657683" y="5208466"/>
                </a:cubicBezTo>
                <a:cubicBezTo>
                  <a:pt x="4511773" y="5232953"/>
                  <a:pt x="4166358" y="5178628"/>
                  <a:pt x="3978317" y="5208466"/>
                </a:cubicBezTo>
                <a:cubicBezTo>
                  <a:pt x="3790276" y="5238304"/>
                  <a:pt x="3651776" y="5180215"/>
                  <a:pt x="3506216" y="5208466"/>
                </a:cubicBezTo>
                <a:cubicBezTo>
                  <a:pt x="3360656" y="5236717"/>
                  <a:pt x="3074416" y="5177267"/>
                  <a:pt x="2930483" y="5208466"/>
                </a:cubicBezTo>
                <a:cubicBezTo>
                  <a:pt x="2786550" y="5239665"/>
                  <a:pt x="2634670" y="5197385"/>
                  <a:pt x="2458381" y="5208466"/>
                </a:cubicBezTo>
                <a:cubicBezTo>
                  <a:pt x="2282092" y="5219547"/>
                  <a:pt x="2072079" y="5151928"/>
                  <a:pt x="1934464" y="5208466"/>
                </a:cubicBezTo>
                <a:cubicBezTo>
                  <a:pt x="1796849" y="5265004"/>
                  <a:pt x="1645277" y="5168872"/>
                  <a:pt x="1514179" y="5208466"/>
                </a:cubicBezTo>
                <a:cubicBezTo>
                  <a:pt x="1383081" y="5248060"/>
                  <a:pt x="1106469" y="5191459"/>
                  <a:pt x="990261" y="5208466"/>
                </a:cubicBezTo>
                <a:cubicBezTo>
                  <a:pt x="874053" y="5225473"/>
                  <a:pt x="236689" y="5179027"/>
                  <a:pt x="0" y="5208466"/>
                </a:cubicBezTo>
                <a:cubicBezTo>
                  <a:pt x="-63875" y="4966413"/>
                  <a:pt x="65865" y="4850757"/>
                  <a:pt x="0" y="4629748"/>
                </a:cubicBezTo>
                <a:cubicBezTo>
                  <a:pt x="-65865" y="4408739"/>
                  <a:pt x="44304" y="4226096"/>
                  <a:pt x="0" y="3946860"/>
                </a:cubicBezTo>
                <a:cubicBezTo>
                  <a:pt x="-44304" y="3667624"/>
                  <a:pt x="15796" y="3652574"/>
                  <a:pt x="0" y="3472311"/>
                </a:cubicBezTo>
                <a:cubicBezTo>
                  <a:pt x="-15796" y="3292048"/>
                  <a:pt x="4091" y="3174781"/>
                  <a:pt x="0" y="3049846"/>
                </a:cubicBezTo>
                <a:cubicBezTo>
                  <a:pt x="-4091" y="2924912"/>
                  <a:pt x="33642" y="2691423"/>
                  <a:pt x="0" y="2575297"/>
                </a:cubicBezTo>
                <a:cubicBezTo>
                  <a:pt x="-33642" y="2459171"/>
                  <a:pt x="49921" y="2296544"/>
                  <a:pt x="0" y="2152833"/>
                </a:cubicBezTo>
                <a:cubicBezTo>
                  <a:pt x="-49921" y="2009122"/>
                  <a:pt x="6914" y="1871410"/>
                  <a:pt x="0" y="1678283"/>
                </a:cubicBezTo>
                <a:cubicBezTo>
                  <a:pt x="-6914" y="1485156"/>
                  <a:pt x="9298" y="1340571"/>
                  <a:pt x="0" y="1203734"/>
                </a:cubicBezTo>
                <a:cubicBezTo>
                  <a:pt x="-9298" y="1066897"/>
                  <a:pt x="23569" y="966039"/>
                  <a:pt x="0" y="781270"/>
                </a:cubicBezTo>
                <a:cubicBezTo>
                  <a:pt x="-23569" y="596501"/>
                  <a:pt x="65547" y="301629"/>
                  <a:pt x="0" y="0"/>
                </a:cubicBezTo>
                <a:close/>
              </a:path>
              <a:path w="5181600" h="5208466" stroke="0" extrusionOk="0">
                <a:moveTo>
                  <a:pt x="0" y="0"/>
                </a:moveTo>
                <a:cubicBezTo>
                  <a:pt x="91067" y="-49604"/>
                  <a:pt x="246287" y="20169"/>
                  <a:pt x="420285" y="0"/>
                </a:cubicBezTo>
                <a:cubicBezTo>
                  <a:pt x="594284" y="-20169"/>
                  <a:pt x="915662" y="50185"/>
                  <a:pt x="1047835" y="0"/>
                </a:cubicBezTo>
                <a:cubicBezTo>
                  <a:pt x="1180008" y="-50185"/>
                  <a:pt x="1264512" y="15696"/>
                  <a:pt x="1468120" y="0"/>
                </a:cubicBezTo>
                <a:cubicBezTo>
                  <a:pt x="1671728" y="-15696"/>
                  <a:pt x="1841011" y="43624"/>
                  <a:pt x="1940221" y="0"/>
                </a:cubicBezTo>
                <a:cubicBezTo>
                  <a:pt x="2039431" y="-43624"/>
                  <a:pt x="2289892" y="46184"/>
                  <a:pt x="2412323" y="0"/>
                </a:cubicBezTo>
                <a:cubicBezTo>
                  <a:pt x="2534754" y="-46184"/>
                  <a:pt x="2849426" y="46562"/>
                  <a:pt x="2988056" y="0"/>
                </a:cubicBezTo>
                <a:cubicBezTo>
                  <a:pt x="3126686" y="-46562"/>
                  <a:pt x="3503524" y="17226"/>
                  <a:pt x="3667421" y="0"/>
                </a:cubicBezTo>
                <a:cubicBezTo>
                  <a:pt x="3831318" y="-17226"/>
                  <a:pt x="3900216" y="30840"/>
                  <a:pt x="4087707" y="0"/>
                </a:cubicBezTo>
                <a:cubicBezTo>
                  <a:pt x="4275198" y="-30840"/>
                  <a:pt x="4645397" y="61490"/>
                  <a:pt x="5181600" y="0"/>
                </a:cubicBezTo>
                <a:cubicBezTo>
                  <a:pt x="5181917" y="242192"/>
                  <a:pt x="5145832" y="286178"/>
                  <a:pt x="5181600" y="526634"/>
                </a:cubicBezTo>
                <a:cubicBezTo>
                  <a:pt x="5217368" y="767090"/>
                  <a:pt x="5136234" y="842109"/>
                  <a:pt x="5181600" y="1001183"/>
                </a:cubicBezTo>
                <a:cubicBezTo>
                  <a:pt x="5226966" y="1160257"/>
                  <a:pt x="5166865" y="1367647"/>
                  <a:pt x="5181600" y="1579901"/>
                </a:cubicBezTo>
                <a:cubicBezTo>
                  <a:pt x="5196335" y="1792155"/>
                  <a:pt x="5161409" y="1914142"/>
                  <a:pt x="5181600" y="2002366"/>
                </a:cubicBezTo>
                <a:cubicBezTo>
                  <a:pt x="5201791" y="2090591"/>
                  <a:pt x="5161588" y="2332882"/>
                  <a:pt x="5181600" y="2476915"/>
                </a:cubicBezTo>
                <a:cubicBezTo>
                  <a:pt x="5201612" y="2620948"/>
                  <a:pt x="5180892" y="3010671"/>
                  <a:pt x="5181600" y="3159803"/>
                </a:cubicBezTo>
                <a:cubicBezTo>
                  <a:pt x="5182308" y="3308935"/>
                  <a:pt x="5166959" y="3570095"/>
                  <a:pt x="5181600" y="3738521"/>
                </a:cubicBezTo>
                <a:cubicBezTo>
                  <a:pt x="5196241" y="3906947"/>
                  <a:pt x="5126039" y="4132771"/>
                  <a:pt x="5181600" y="4317240"/>
                </a:cubicBezTo>
                <a:cubicBezTo>
                  <a:pt x="5237161" y="4501709"/>
                  <a:pt x="5111917" y="4769661"/>
                  <a:pt x="5181600" y="5208466"/>
                </a:cubicBezTo>
                <a:cubicBezTo>
                  <a:pt x="4945536" y="5271176"/>
                  <a:pt x="4848123" y="5161919"/>
                  <a:pt x="4605867" y="5208466"/>
                </a:cubicBezTo>
                <a:cubicBezTo>
                  <a:pt x="4363611" y="5255013"/>
                  <a:pt x="4155185" y="5180286"/>
                  <a:pt x="4030133" y="5208466"/>
                </a:cubicBezTo>
                <a:cubicBezTo>
                  <a:pt x="3905081" y="5236646"/>
                  <a:pt x="3784398" y="5180495"/>
                  <a:pt x="3609848" y="5208466"/>
                </a:cubicBezTo>
                <a:cubicBezTo>
                  <a:pt x="3435298" y="5236437"/>
                  <a:pt x="3156338" y="5163626"/>
                  <a:pt x="2982299" y="5208466"/>
                </a:cubicBezTo>
                <a:cubicBezTo>
                  <a:pt x="2808260" y="5253306"/>
                  <a:pt x="2691292" y="5165142"/>
                  <a:pt x="2458381" y="5208466"/>
                </a:cubicBezTo>
                <a:cubicBezTo>
                  <a:pt x="2225470" y="5251790"/>
                  <a:pt x="2137484" y="5164836"/>
                  <a:pt x="1934464" y="5208466"/>
                </a:cubicBezTo>
                <a:cubicBezTo>
                  <a:pt x="1731444" y="5252096"/>
                  <a:pt x="1538697" y="5184093"/>
                  <a:pt x="1255099" y="5208466"/>
                </a:cubicBezTo>
                <a:cubicBezTo>
                  <a:pt x="971502" y="5232839"/>
                  <a:pt x="909367" y="5193442"/>
                  <a:pt x="627549" y="5208466"/>
                </a:cubicBezTo>
                <a:cubicBezTo>
                  <a:pt x="345731" y="5223490"/>
                  <a:pt x="267851" y="5155361"/>
                  <a:pt x="0" y="5208466"/>
                </a:cubicBezTo>
                <a:cubicBezTo>
                  <a:pt x="-22402" y="4902934"/>
                  <a:pt x="48191" y="4761727"/>
                  <a:pt x="0" y="4525578"/>
                </a:cubicBezTo>
                <a:cubicBezTo>
                  <a:pt x="-48191" y="4289429"/>
                  <a:pt x="44566" y="4237989"/>
                  <a:pt x="0" y="4103114"/>
                </a:cubicBezTo>
                <a:cubicBezTo>
                  <a:pt x="-44566" y="3968239"/>
                  <a:pt x="25357" y="3830542"/>
                  <a:pt x="0" y="3680649"/>
                </a:cubicBezTo>
                <a:cubicBezTo>
                  <a:pt x="-25357" y="3530756"/>
                  <a:pt x="10472" y="3244863"/>
                  <a:pt x="0" y="3101931"/>
                </a:cubicBezTo>
                <a:cubicBezTo>
                  <a:pt x="-10472" y="2958999"/>
                  <a:pt x="44739" y="2791231"/>
                  <a:pt x="0" y="2523212"/>
                </a:cubicBezTo>
                <a:cubicBezTo>
                  <a:pt x="-44739" y="2255193"/>
                  <a:pt x="8887" y="2115417"/>
                  <a:pt x="0" y="1996579"/>
                </a:cubicBezTo>
                <a:cubicBezTo>
                  <a:pt x="-8887" y="1877741"/>
                  <a:pt x="4044" y="1656700"/>
                  <a:pt x="0" y="1417860"/>
                </a:cubicBezTo>
                <a:cubicBezTo>
                  <a:pt x="-4044" y="1179020"/>
                  <a:pt x="20522" y="919480"/>
                  <a:pt x="0" y="787057"/>
                </a:cubicBezTo>
                <a:cubicBezTo>
                  <a:pt x="-20522" y="654634"/>
                  <a:pt x="38507" y="207126"/>
                  <a:pt x="0" y="0"/>
                </a:cubicBezTo>
                <a:close/>
              </a:path>
            </a:pathLst>
          </a:custGeom>
          <a:ln w="57150">
            <a:solidFill>
              <a:schemeClr val="bg1"/>
            </a:solidFill>
            <a:extLst>
              <a:ext uri="{C807C97D-BFC1-408E-A445-0C87EB9F89A2}">
                <ask:lineSketchStyleProps xmlns:ask="http://schemas.microsoft.com/office/drawing/2018/sketchyshapes" sd="4095730276">
                  <a:prstGeom prst="rect">
                    <a:avLst/>
                  </a:prstGeom>
                  <ask:type>
                    <ask:lineSketchScribble/>
                  </ask:type>
                </ask:lineSketchStyleProps>
              </a:ext>
            </a:extLst>
          </a:ln>
        </p:spPr>
        <p:txBody>
          <a:bodyPr wrap="square" lIns="0" tIns="0" rIns="0" bIns="0" rtlCol="0" anchor="t">
            <a:noAutofit/>
          </a:bodyPr>
          <a:lstStyle/>
          <a:p>
            <a:pPr lvl="0" algn="ctr">
              <a:lnSpc>
                <a:spcPts val="3359"/>
              </a:lnSpc>
              <a:spcBef>
                <a:spcPct val="0"/>
              </a:spcBef>
            </a:pPr>
            <a:endParaRPr lang="en-US" sz="3600">
              <a:solidFill>
                <a:srgbClr val="FFFFFF"/>
              </a:solidFill>
              <a:latin typeface="Open Sauce"/>
              <a:ea typeface="Open Sauce"/>
              <a:cs typeface="Open Sauce"/>
              <a:sym typeface="Open Sauce"/>
            </a:endParaRPr>
          </a:p>
          <a:p>
            <a:pPr lvl="0" algn="ctr">
              <a:lnSpc>
                <a:spcPts val="3359"/>
              </a:lnSpc>
              <a:spcBef>
                <a:spcPct val="0"/>
              </a:spcBef>
            </a:pPr>
            <a:r>
              <a:rPr lang="en-US" sz="3600">
                <a:solidFill>
                  <a:srgbClr val="FFFFFF"/>
                </a:solidFill>
                <a:latin typeface="Open Sauce"/>
                <a:ea typeface="Open Sauce"/>
                <a:cs typeface="Open Sauce"/>
                <a:sym typeface="Open Sauce"/>
              </a:rPr>
              <a:t>Using social media, influencer partnerships, local events, and digital advertising, we will build buzz, drive traffic to new locations, and grow brand loyalty among young adults, families, and sports enthusiasts.</a:t>
            </a:r>
          </a:p>
        </p:txBody>
      </p:sp>
      <p:pic>
        <p:nvPicPr>
          <p:cNvPr id="48" name="Picture 47">
            <a:extLst>
              <a:ext uri="{FF2B5EF4-FFF2-40B4-BE49-F238E27FC236}">
                <a16:creationId xmlns:a16="http://schemas.microsoft.com/office/drawing/2014/main" id="{113EE2D6-E848-032E-4996-71F8CE3B5808}"/>
              </a:ext>
            </a:extLst>
          </p:cNvPr>
          <p:cNvPicPr>
            <a:picLocks noChangeAspect="1"/>
          </p:cNvPicPr>
          <p:nvPr/>
        </p:nvPicPr>
        <p:blipFill>
          <a:blip r:embed="rId3"/>
          <a:stretch>
            <a:fillRect/>
          </a:stretch>
        </p:blipFill>
        <p:spPr>
          <a:xfrm>
            <a:off x="13302298" y="32001"/>
            <a:ext cx="5037020" cy="477618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par>
                                <p:cTn id="13" presetID="9"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dissolve">
                                      <p:cBhvr>
                                        <p:cTn id="15" dur="500"/>
                                        <p:tgtEl>
                                          <p:spTgt spid="4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dissolve">
                                      <p:cBhvr>
                                        <p:cTn id="20" dur="500"/>
                                        <p:tgtEl>
                                          <p:spTgt spid="45"/>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dissolve">
                                      <p:cBhvr>
                                        <p:cTn id="2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animBg="1"/>
      <p:bldP spid="4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286FB234-F146-8EB7-A362-6AAFE13275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CC2E13D-62C1-D716-754D-89327134DCD9}"/>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31273CBD-DB02-D52B-9CF8-3742038775CC}"/>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6" name="TextBox 6">
            <a:extLst>
              <a:ext uri="{FF2B5EF4-FFF2-40B4-BE49-F238E27FC236}">
                <a16:creationId xmlns:a16="http://schemas.microsoft.com/office/drawing/2014/main" id="{5862DC7F-50E0-1C15-C8EA-1985F67BF87E}"/>
              </a:ext>
            </a:extLst>
          </p:cNvPr>
          <p:cNvSpPr txBox="1"/>
          <p:nvPr/>
        </p:nvSpPr>
        <p:spPr>
          <a:xfrm>
            <a:off x="6647702" y="3719324"/>
            <a:ext cx="11411698" cy="4118050"/>
          </a:xfrm>
          <a:prstGeom prst="rect">
            <a:avLst/>
          </a:prstGeom>
        </p:spPr>
        <p:txBody>
          <a:bodyPr wrap="square" lIns="0" tIns="0" rIns="0" bIns="0" rtlCol="0" anchor="t">
            <a:spAutoFit/>
          </a:bodyPr>
          <a:lstStyle/>
          <a:p>
            <a:pPr marL="0" lvl="0" indent="0" algn="ctr">
              <a:lnSpc>
                <a:spcPts val="16817"/>
              </a:lnSpc>
              <a:spcBef>
                <a:spcPct val="0"/>
              </a:spcBef>
            </a:pPr>
            <a:r>
              <a:rPr lang="en-US" sz="12700" b="1">
                <a:solidFill>
                  <a:srgbClr val="2BF6FF"/>
                </a:solidFill>
                <a:latin typeface="Big Shoulders Display Bold"/>
                <a:ea typeface="Big Shoulders Display Bold"/>
                <a:cs typeface="Big Shoulders Display Bold"/>
                <a:sym typeface="Big Shoulders Display Bold"/>
              </a:rPr>
              <a:t>CREATIVE MEDIA STRATEGY</a:t>
            </a:r>
          </a:p>
        </p:txBody>
      </p:sp>
      <p:sp>
        <p:nvSpPr>
          <p:cNvPr id="9" name="TextBox 9">
            <a:extLst>
              <a:ext uri="{FF2B5EF4-FFF2-40B4-BE49-F238E27FC236}">
                <a16:creationId xmlns:a16="http://schemas.microsoft.com/office/drawing/2014/main" id="{6DA0D53D-C38F-37E8-73A0-13B2A8B32D90}"/>
              </a:ext>
            </a:extLst>
          </p:cNvPr>
          <p:cNvSpPr txBox="1"/>
          <p:nvPr/>
        </p:nvSpPr>
        <p:spPr>
          <a:xfrm>
            <a:off x="7812376" y="1589135"/>
            <a:ext cx="8229600" cy="2257028"/>
          </a:xfrm>
          <a:prstGeom prst="rect">
            <a:avLst/>
          </a:prstGeom>
        </p:spPr>
        <p:txBody>
          <a:bodyPr lIns="0" tIns="0" rIns="0" bIns="0" rtlCol="0" anchor="t">
            <a:spAutoFit/>
          </a:bodyPr>
          <a:lstStyle/>
          <a:p>
            <a:pPr marL="0" lvl="0" indent="0" algn="ctr">
              <a:lnSpc>
                <a:spcPts val="17599"/>
              </a:lnSpc>
              <a:spcBef>
                <a:spcPct val="0"/>
              </a:spcBef>
            </a:pPr>
            <a:r>
              <a:rPr lang="en-US" sz="15999">
                <a:solidFill>
                  <a:srgbClr val="E62FA7"/>
                </a:solidFill>
                <a:latin typeface="Neoneon"/>
                <a:ea typeface="Neoneon"/>
                <a:cs typeface="Neoneon"/>
                <a:sym typeface="Neoneon"/>
              </a:rPr>
              <a:t>5</a:t>
            </a:r>
          </a:p>
        </p:txBody>
      </p:sp>
      <p:pic>
        <p:nvPicPr>
          <p:cNvPr id="10" name="Picture 8" descr="golf color neon line icon 27261407 PNG">
            <a:extLst>
              <a:ext uri="{FF2B5EF4-FFF2-40B4-BE49-F238E27FC236}">
                <a16:creationId xmlns:a16="http://schemas.microsoft.com/office/drawing/2014/main" id="{9626D3B9-5CDF-20B7-4DB6-C55A6B4F2D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858" y="2503926"/>
            <a:ext cx="6169694" cy="6169694"/>
          </a:xfrm>
          <a:prstGeom prst="rect">
            <a:avLst/>
          </a:prstGeom>
          <a:noFill/>
          <a:extLst>
            <a:ext uri="{909E8E84-426E-40DD-AFC4-6F175D3DCCD1}">
              <a14:hiddenFill xmlns:a14="http://schemas.microsoft.com/office/drawing/2010/main">
                <a:solidFill>
                  <a:srgbClr val="FFFFFF"/>
                </a:solidFill>
              </a14:hiddenFill>
            </a:ext>
          </a:extLst>
        </p:spPr>
      </p:pic>
      <p:sp>
        <p:nvSpPr>
          <p:cNvPr id="11" name="Freeform 6">
            <a:extLst>
              <a:ext uri="{FF2B5EF4-FFF2-40B4-BE49-F238E27FC236}">
                <a16:creationId xmlns:a16="http://schemas.microsoft.com/office/drawing/2014/main" id="{CF4E58D9-0839-3160-354D-880D7CA8C4B3}"/>
              </a:ext>
            </a:extLst>
          </p:cNvPr>
          <p:cNvSpPr/>
          <p:nvPr/>
        </p:nvSpPr>
        <p:spPr>
          <a:xfrm>
            <a:off x="15461523" y="902899"/>
            <a:ext cx="1797777" cy="2130699"/>
          </a:xfrm>
          <a:custGeom>
            <a:avLst/>
            <a:gdLst/>
            <a:ahLst/>
            <a:cxnLst/>
            <a:rect l="l" t="t" r="r" b="b"/>
            <a:pathLst>
              <a:path w="1797777" h="2130699">
                <a:moveTo>
                  <a:pt x="0" y="0"/>
                </a:moveTo>
                <a:lnTo>
                  <a:pt x="1797777" y="0"/>
                </a:lnTo>
                <a:lnTo>
                  <a:pt x="1797777" y="2130699"/>
                </a:lnTo>
                <a:lnTo>
                  <a:pt x="0" y="2130699"/>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31776898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05278913-88CC-B6A4-CBA3-168EFC7A6DB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B68ECB9-9135-D703-009F-0228AFF26793}"/>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93D226E2-E8A8-0AA2-14E9-10061E574CC1}"/>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40" name="TextBox 39">
            <a:extLst>
              <a:ext uri="{FF2B5EF4-FFF2-40B4-BE49-F238E27FC236}">
                <a16:creationId xmlns:a16="http://schemas.microsoft.com/office/drawing/2014/main" id="{326D6F16-5019-4E32-FE62-190CDF16135B}"/>
              </a:ext>
            </a:extLst>
          </p:cNvPr>
          <p:cNvSpPr txBox="1"/>
          <p:nvPr/>
        </p:nvSpPr>
        <p:spPr>
          <a:xfrm>
            <a:off x="1791477" y="0"/>
            <a:ext cx="14705045" cy="2477217"/>
          </a:xfrm>
          <a:prstGeom prst="rect">
            <a:avLst/>
          </a:prstGeom>
        </p:spPr>
        <p:txBody>
          <a:bodyPr wrap="square" lIns="0" tIns="0" rIns="0" bIns="0" rtlCol="0" anchor="t">
            <a:spAutoFit/>
          </a:bodyPr>
          <a:lstStyle/>
          <a:p>
            <a:pPr marL="0" lvl="0" indent="0" algn="ctr">
              <a:lnSpc>
                <a:spcPts val="20021"/>
              </a:lnSpc>
              <a:spcBef>
                <a:spcPct val="0"/>
              </a:spcBef>
            </a:pPr>
            <a:r>
              <a:rPr lang="en-US" sz="15200" dirty="0">
                <a:solidFill>
                  <a:srgbClr val="CFFF00"/>
                </a:solidFill>
                <a:latin typeface="Yellowtail"/>
                <a:ea typeface="Yellowtail"/>
                <a:cs typeface="Yellowtail"/>
                <a:sym typeface="Yellowtail"/>
              </a:rPr>
              <a:t>Phase 1: Pre-Launch</a:t>
            </a:r>
          </a:p>
        </p:txBody>
      </p:sp>
      <p:sp>
        <p:nvSpPr>
          <p:cNvPr id="43" name="TextBox 42">
            <a:extLst>
              <a:ext uri="{FF2B5EF4-FFF2-40B4-BE49-F238E27FC236}">
                <a16:creationId xmlns:a16="http://schemas.microsoft.com/office/drawing/2014/main" id="{A9A680A8-37DC-2BFD-FBB7-1F20B6376BAE}"/>
              </a:ext>
            </a:extLst>
          </p:cNvPr>
          <p:cNvSpPr txBox="1"/>
          <p:nvPr/>
        </p:nvSpPr>
        <p:spPr>
          <a:xfrm>
            <a:off x="1049452" y="2098861"/>
            <a:ext cx="4803221" cy="738664"/>
          </a:xfrm>
          <a:custGeom>
            <a:avLst/>
            <a:gdLst>
              <a:gd name="csX0" fmla="*/ 0 w 4803221"/>
              <a:gd name="csY0" fmla="*/ 0 h 738664"/>
              <a:gd name="csX1" fmla="*/ 629756 w 4803221"/>
              <a:gd name="csY1" fmla="*/ 0 h 738664"/>
              <a:gd name="csX2" fmla="*/ 1163447 w 4803221"/>
              <a:gd name="csY2" fmla="*/ 0 h 738664"/>
              <a:gd name="csX3" fmla="*/ 1649106 w 4803221"/>
              <a:gd name="csY3" fmla="*/ 0 h 738664"/>
              <a:gd name="csX4" fmla="*/ 2038700 w 4803221"/>
              <a:gd name="csY4" fmla="*/ 0 h 738664"/>
              <a:gd name="csX5" fmla="*/ 2476327 w 4803221"/>
              <a:gd name="csY5" fmla="*/ 0 h 738664"/>
              <a:gd name="csX6" fmla="*/ 2961986 w 4803221"/>
              <a:gd name="csY6" fmla="*/ 0 h 738664"/>
              <a:gd name="csX7" fmla="*/ 3591742 w 4803221"/>
              <a:gd name="csY7" fmla="*/ 0 h 738664"/>
              <a:gd name="csX8" fmla="*/ 4077401 w 4803221"/>
              <a:gd name="csY8" fmla="*/ 0 h 738664"/>
              <a:gd name="csX9" fmla="*/ 4803221 w 4803221"/>
              <a:gd name="csY9" fmla="*/ 0 h 738664"/>
              <a:gd name="csX10" fmla="*/ 4803221 w 4803221"/>
              <a:gd name="csY10" fmla="*/ 361945 h 738664"/>
              <a:gd name="csX11" fmla="*/ 4803221 w 4803221"/>
              <a:gd name="csY11" fmla="*/ 738664 h 738664"/>
              <a:gd name="csX12" fmla="*/ 4173465 w 4803221"/>
              <a:gd name="csY12" fmla="*/ 738664 h 738664"/>
              <a:gd name="csX13" fmla="*/ 3591742 w 4803221"/>
              <a:gd name="csY13" fmla="*/ 738664 h 738664"/>
              <a:gd name="csX14" fmla="*/ 3010018 w 4803221"/>
              <a:gd name="csY14" fmla="*/ 738664 h 738664"/>
              <a:gd name="csX15" fmla="*/ 2524359 w 4803221"/>
              <a:gd name="csY15" fmla="*/ 738664 h 738664"/>
              <a:gd name="csX16" fmla="*/ 1990668 w 4803221"/>
              <a:gd name="csY16" fmla="*/ 738664 h 738664"/>
              <a:gd name="csX17" fmla="*/ 1360913 w 4803221"/>
              <a:gd name="csY17" fmla="*/ 738664 h 738664"/>
              <a:gd name="csX18" fmla="*/ 779189 w 4803221"/>
              <a:gd name="csY18" fmla="*/ 738664 h 738664"/>
              <a:gd name="csX19" fmla="*/ 0 w 4803221"/>
              <a:gd name="csY19" fmla="*/ 738664 h 738664"/>
              <a:gd name="csX20" fmla="*/ 0 w 4803221"/>
              <a:gd name="csY20" fmla="*/ 376719 h 738664"/>
              <a:gd name="csX21" fmla="*/ 0 w 4803221"/>
              <a:gd name="csY21" fmla="*/ 0 h 738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803221" h="738664" fill="none" extrusionOk="0">
                <a:moveTo>
                  <a:pt x="0" y="0"/>
                </a:moveTo>
                <a:cubicBezTo>
                  <a:pt x="240609" y="-65344"/>
                  <a:pt x="441044" y="41293"/>
                  <a:pt x="629756" y="0"/>
                </a:cubicBezTo>
                <a:cubicBezTo>
                  <a:pt x="818468" y="-41293"/>
                  <a:pt x="1014613" y="6134"/>
                  <a:pt x="1163447" y="0"/>
                </a:cubicBezTo>
                <a:cubicBezTo>
                  <a:pt x="1312281" y="-6134"/>
                  <a:pt x="1457083" y="377"/>
                  <a:pt x="1649106" y="0"/>
                </a:cubicBezTo>
                <a:cubicBezTo>
                  <a:pt x="1841129" y="-377"/>
                  <a:pt x="1874870" y="42054"/>
                  <a:pt x="2038700" y="0"/>
                </a:cubicBezTo>
                <a:cubicBezTo>
                  <a:pt x="2202530" y="-42054"/>
                  <a:pt x="2350031" y="13048"/>
                  <a:pt x="2476327" y="0"/>
                </a:cubicBezTo>
                <a:cubicBezTo>
                  <a:pt x="2602623" y="-13048"/>
                  <a:pt x="2812722" y="51158"/>
                  <a:pt x="2961986" y="0"/>
                </a:cubicBezTo>
                <a:cubicBezTo>
                  <a:pt x="3111250" y="-51158"/>
                  <a:pt x="3276905" y="8128"/>
                  <a:pt x="3591742" y="0"/>
                </a:cubicBezTo>
                <a:cubicBezTo>
                  <a:pt x="3906579" y="-8128"/>
                  <a:pt x="3907822" y="874"/>
                  <a:pt x="4077401" y="0"/>
                </a:cubicBezTo>
                <a:cubicBezTo>
                  <a:pt x="4246980" y="-874"/>
                  <a:pt x="4576653" y="44037"/>
                  <a:pt x="4803221" y="0"/>
                </a:cubicBezTo>
                <a:cubicBezTo>
                  <a:pt x="4844072" y="150125"/>
                  <a:pt x="4783323" y="237831"/>
                  <a:pt x="4803221" y="361945"/>
                </a:cubicBezTo>
                <a:cubicBezTo>
                  <a:pt x="4823119" y="486060"/>
                  <a:pt x="4798360" y="572443"/>
                  <a:pt x="4803221" y="738664"/>
                </a:cubicBezTo>
                <a:cubicBezTo>
                  <a:pt x="4617717" y="761871"/>
                  <a:pt x="4329170" y="693962"/>
                  <a:pt x="4173465" y="738664"/>
                </a:cubicBezTo>
                <a:cubicBezTo>
                  <a:pt x="4017760" y="783366"/>
                  <a:pt x="3800062" y="729358"/>
                  <a:pt x="3591742" y="738664"/>
                </a:cubicBezTo>
                <a:cubicBezTo>
                  <a:pt x="3383422" y="747970"/>
                  <a:pt x="3149252" y="703046"/>
                  <a:pt x="3010018" y="738664"/>
                </a:cubicBezTo>
                <a:cubicBezTo>
                  <a:pt x="2870784" y="774282"/>
                  <a:pt x="2718411" y="728823"/>
                  <a:pt x="2524359" y="738664"/>
                </a:cubicBezTo>
                <a:cubicBezTo>
                  <a:pt x="2330307" y="748505"/>
                  <a:pt x="2244128" y="731210"/>
                  <a:pt x="1990668" y="738664"/>
                </a:cubicBezTo>
                <a:cubicBezTo>
                  <a:pt x="1737208" y="746118"/>
                  <a:pt x="1627447" y="675600"/>
                  <a:pt x="1360913" y="738664"/>
                </a:cubicBezTo>
                <a:cubicBezTo>
                  <a:pt x="1094379" y="801728"/>
                  <a:pt x="998818" y="683884"/>
                  <a:pt x="779189" y="738664"/>
                </a:cubicBezTo>
                <a:cubicBezTo>
                  <a:pt x="559560" y="793444"/>
                  <a:pt x="255029" y="668228"/>
                  <a:pt x="0" y="738664"/>
                </a:cubicBezTo>
                <a:cubicBezTo>
                  <a:pt x="-12864" y="632716"/>
                  <a:pt x="36371" y="462278"/>
                  <a:pt x="0" y="376719"/>
                </a:cubicBezTo>
                <a:cubicBezTo>
                  <a:pt x="-36371" y="291160"/>
                  <a:pt x="4221" y="164461"/>
                  <a:pt x="0" y="0"/>
                </a:cubicBezTo>
                <a:close/>
              </a:path>
              <a:path w="4803221" h="738664" stroke="0" extrusionOk="0">
                <a:moveTo>
                  <a:pt x="0" y="0"/>
                </a:moveTo>
                <a:cubicBezTo>
                  <a:pt x="196026" y="-7503"/>
                  <a:pt x="427060" y="42810"/>
                  <a:pt x="581723" y="0"/>
                </a:cubicBezTo>
                <a:cubicBezTo>
                  <a:pt x="736386" y="-42810"/>
                  <a:pt x="943310" y="11720"/>
                  <a:pt x="1115415" y="0"/>
                </a:cubicBezTo>
                <a:cubicBezTo>
                  <a:pt x="1287520" y="-11720"/>
                  <a:pt x="1599289" y="21055"/>
                  <a:pt x="1745170" y="0"/>
                </a:cubicBezTo>
                <a:cubicBezTo>
                  <a:pt x="1891051" y="-21055"/>
                  <a:pt x="2079307" y="14561"/>
                  <a:pt x="2326894" y="0"/>
                </a:cubicBezTo>
                <a:cubicBezTo>
                  <a:pt x="2574481" y="-14561"/>
                  <a:pt x="2713049" y="9411"/>
                  <a:pt x="2812553" y="0"/>
                </a:cubicBezTo>
                <a:cubicBezTo>
                  <a:pt x="2912057" y="-9411"/>
                  <a:pt x="3125783" y="50060"/>
                  <a:pt x="3394276" y="0"/>
                </a:cubicBezTo>
                <a:cubicBezTo>
                  <a:pt x="3662769" y="-50060"/>
                  <a:pt x="3726058" y="49590"/>
                  <a:pt x="3879935" y="0"/>
                </a:cubicBezTo>
                <a:cubicBezTo>
                  <a:pt x="4033812" y="-49590"/>
                  <a:pt x="4612336" y="70280"/>
                  <a:pt x="4803221" y="0"/>
                </a:cubicBezTo>
                <a:cubicBezTo>
                  <a:pt x="4824707" y="110931"/>
                  <a:pt x="4796760" y="244888"/>
                  <a:pt x="4803221" y="354559"/>
                </a:cubicBezTo>
                <a:cubicBezTo>
                  <a:pt x="4809682" y="464230"/>
                  <a:pt x="4772734" y="600277"/>
                  <a:pt x="4803221" y="738664"/>
                </a:cubicBezTo>
                <a:cubicBezTo>
                  <a:pt x="4660952" y="776366"/>
                  <a:pt x="4416468" y="729236"/>
                  <a:pt x="4221498" y="738664"/>
                </a:cubicBezTo>
                <a:cubicBezTo>
                  <a:pt x="4026528" y="748092"/>
                  <a:pt x="3747078" y="697904"/>
                  <a:pt x="3591742" y="738664"/>
                </a:cubicBezTo>
                <a:cubicBezTo>
                  <a:pt x="3436406" y="779424"/>
                  <a:pt x="3303081" y="698965"/>
                  <a:pt x="3154115" y="738664"/>
                </a:cubicBezTo>
                <a:cubicBezTo>
                  <a:pt x="3005149" y="778363"/>
                  <a:pt x="2848251" y="712448"/>
                  <a:pt x="2716488" y="738664"/>
                </a:cubicBezTo>
                <a:cubicBezTo>
                  <a:pt x="2584725" y="764880"/>
                  <a:pt x="2384898" y="704768"/>
                  <a:pt x="2086733" y="738664"/>
                </a:cubicBezTo>
                <a:cubicBezTo>
                  <a:pt x="1788569" y="772560"/>
                  <a:pt x="1797701" y="688319"/>
                  <a:pt x="1601074" y="738664"/>
                </a:cubicBezTo>
                <a:cubicBezTo>
                  <a:pt x="1404447" y="789009"/>
                  <a:pt x="1393437" y="701673"/>
                  <a:pt x="1211479" y="738664"/>
                </a:cubicBezTo>
                <a:cubicBezTo>
                  <a:pt x="1029521" y="775655"/>
                  <a:pt x="949249" y="725902"/>
                  <a:pt x="821884" y="738664"/>
                </a:cubicBezTo>
                <a:cubicBezTo>
                  <a:pt x="694519" y="751426"/>
                  <a:pt x="196218" y="703229"/>
                  <a:pt x="0" y="738664"/>
                </a:cubicBezTo>
                <a:cubicBezTo>
                  <a:pt x="-29861" y="566765"/>
                  <a:pt x="8708" y="466044"/>
                  <a:pt x="0" y="361945"/>
                </a:cubicBezTo>
                <a:cubicBezTo>
                  <a:pt x="-8708" y="257846"/>
                  <a:pt x="39857" y="139569"/>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48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Athlete Sponsorship</a:t>
            </a:r>
          </a:p>
        </p:txBody>
      </p:sp>
      <p:sp>
        <p:nvSpPr>
          <p:cNvPr id="47" name="TextBox 46">
            <a:extLst>
              <a:ext uri="{FF2B5EF4-FFF2-40B4-BE49-F238E27FC236}">
                <a16:creationId xmlns:a16="http://schemas.microsoft.com/office/drawing/2014/main" id="{3F389D4C-4C33-B41A-8468-2BC4940EA9D8}"/>
              </a:ext>
            </a:extLst>
          </p:cNvPr>
          <p:cNvSpPr txBox="1"/>
          <p:nvPr/>
        </p:nvSpPr>
        <p:spPr>
          <a:xfrm>
            <a:off x="6742390" y="2098861"/>
            <a:ext cx="4803221" cy="738664"/>
          </a:xfrm>
          <a:custGeom>
            <a:avLst/>
            <a:gdLst>
              <a:gd name="csX0" fmla="*/ 0 w 4803221"/>
              <a:gd name="csY0" fmla="*/ 0 h 738664"/>
              <a:gd name="csX1" fmla="*/ 629756 w 4803221"/>
              <a:gd name="csY1" fmla="*/ 0 h 738664"/>
              <a:gd name="csX2" fmla="*/ 1163447 w 4803221"/>
              <a:gd name="csY2" fmla="*/ 0 h 738664"/>
              <a:gd name="csX3" fmla="*/ 1649106 w 4803221"/>
              <a:gd name="csY3" fmla="*/ 0 h 738664"/>
              <a:gd name="csX4" fmla="*/ 2038700 w 4803221"/>
              <a:gd name="csY4" fmla="*/ 0 h 738664"/>
              <a:gd name="csX5" fmla="*/ 2476327 w 4803221"/>
              <a:gd name="csY5" fmla="*/ 0 h 738664"/>
              <a:gd name="csX6" fmla="*/ 2961986 w 4803221"/>
              <a:gd name="csY6" fmla="*/ 0 h 738664"/>
              <a:gd name="csX7" fmla="*/ 3591742 w 4803221"/>
              <a:gd name="csY7" fmla="*/ 0 h 738664"/>
              <a:gd name="csX8" fmla="*/ 4077401 w 4803221"/>
              <a:gd name="csY8" fmla="*/ 0 h 738664"/>
              <a:gd name="csX9" fmla="*/ 4803221 w 4803221"/>
              <a:gd name="csY9" fmla="*/ 0 h 738664"/>
              <a:gd name="csX10" fmla="*/ 4803221 w 4803221"/>
              <a:gd name="csY10" fmla="*/ 361945 h 738664"/>
              <a:gd name="csX11" fmla="*/ 4803221 w 4803221"/>
              <a:gd name="csY11" fmla="*/ 738664 h 738664"/>
              <a:gd name="csX12" fmla="*/ 4173465 w 4803221"/>
              <a:gd name="csY12" fmla="*/ 738664 h 738664"/>
              <a:gd name="csX13" fmla="*/ 3591742 w 4803221"/>
              <a:gd name="csY13" fmla="*/ 738664 h 738664"/>
              <a:gd name="csX14" fmla="*/ 3010018 w 4803221"/>
              <a:gd name="csY14" fmla="*/ 738664 h 738664"/>
              <a:gd name="csX15" fmla="*/ 2524359 w 4803221"/>
              <a:gd name="csY15" fmla="*/ 738664 h 738664"/>
              <a:gd name="csX16" fmla="*/ 1990668 w 4803221"/>
              <a:gd name="csY16" fmla="*/ 738664 h 738664"/>
              <a:gd name="csX17" fmla="*/ 1360913 w 4803221"/>
              <a:gd name="csY17" fmla="*/ 738664 h 738664"/>
              <a:gd name="csX18" fmla="*/ 779189 w 4803221"/>
              <a:gd name="csY18" fmla="*/ 738664 h 738664"/>
              <a:gd name="csX19" fmla="*/ 0 w 4803221"/>
              <a:gd name="csY19" fmla="*/ 738664 h 738664"/>
              <a:gd name="csX20" fmla="*/ 0 w 4803221"/>
              <a:gd name="csY20" fmla="*/ 376719 h 738664"/>
              <a:gd name="csX21" fmla="*/ 0 w 4803221"/>
              <a:gd name="csY21" fmla="*/ 0 h 738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803221" h="738664" fill="none" extrusionOk="0">
                <a:moveTo>
                  <a:pt x="0" y="0"/>
                </a:moveTo>
                <a:cubicBezTo>
                  <a:pt x="240609" y="-65344"/>
                  <a:pt x="441044" y="41293"/>
                  <a:pt x="629756" y="0"/>
                </a:cubicBezTo>
                <a:cubicBezTo>
                  <a:pt x="818468" y="-41293"/>
                  <a:pt x="1014613" y="6134"/>
                  <a:pt x="1163447" y="0"/>
                </a:cubicBezTo>
                <a:cubicBezTo>
                  <a:pt x="1312281" y="-6134"/>
                  <a:pt x="1457083" y="377"/>
                  <a:pt x="1649106" y="0"/>
                </a:cubicBezTo>
                <a:cubicBezTo>
                  <a:pt x="1841129" y="-377"/>
                  <a:pt x="1874870" y="42054"/>
                  <a:pt x="2038700" y="0"/>
                </a:cubicBezTo>
                <a:cubicBezTo>
                  <a:pt x="2202530" y="-42054"/>
                  <a:pt x="2350031" y="13048"/>
                  <a:pt x="2476327" y="0"/>
                </a:cubicBezTo>
                <a:cubicBezTo>
                  <a:pt x="2602623" y="-13048"/>
                  <a:pt x="2812722" y="51158"/>
                  <a:pt x="2961986" y="0"/>
                </a:cubicBezTo>
                <a:cubicBezTo>
                  <a:pt x="3111250" y="-51158"/>
                  <a:pt x="3276905" y="8128"/>
                  <a:pt x="3591742" y="0"/>
                </a:cubicBezTo>
                <a:cubicBezTo>
                  <a:pt x="3906579" y="-8128"/>
                  <a:pt x="3907822" y="874"/>
                  <a:pt x="4077401" y="0"/>
                </a:cubicBezTo>
                <a:cubicBezTo>
                  <a:pt x="4246980" y="-874"/>
                  <a:pt x="4576653" y="44037"/>
                  <a:pt x="4803221" y="0"/>
                </a:cubicBezTo>
                <a:cubicBezTo>
                  <a:pt x="4844072" y="150125"/>
                  <a:pt x="4783323" y="237831"/>
                  <a:pt x="4803221" y="361945"/>
                </a:cubicBezTo>
                <a:cubicBezTo>
                  <a:pt x="4823119" y="486060"/>
                  <a:pt x="4798360" y="572443"/>
                  <a:pt x="4803221" y="738664"/>
                </a:cubicBezTo>
                <a:cubicBezTo>
                  <a:pt x="4617717" y="761871"/>
                  <a:pt x="4329170" y="693962"/>
                  <a:pt x="4173465" y="738664"/>
                </a:cubicBezTo>
                <a:cubicBezTo>
                  <a:pt x="4017760" y="783366"/>
                  <a:pt x="3800062" y="729358"/>
                  <a:pt x="3591742" y="738664"/>
                </a:cubicBezTo>
                <a:cubicBezTo>
                  <a:pt x="3383422" y="747970"/>
                  <a:pt x="3149252" y="703046"/>
                  <a:pt x="3010018" y="738664"/>
                </a:cubicBezTo>
                <a:cubicBezTo>
                  <a:pt x="2870784" y="774282"/>
                  <a:pt x="2718411" y="728823"/>
                  <a:pt x="2524359" y="738664"/>
                </a:cubicBezTo>
                <a:cubicBezTo>
                  <a:pt x="2330307" y="748505"/>
                  <a:pt x="2244128" y="731210"/>
                  <a:pt x="1990668" y="738664"/>
                </a:cubicBezTo>
                <a:cubicBezTo>
                  <a:pt x="1737208" y="746118"/>
                  <a:pt x="1627447" y="675600"/>
                  <a:pt x="1360913" y="738664"/>
                </a:cubicBezTo>
                <a:cubicBezTo>
                  <a:pt x="1094379" y="801728"/>
                  <a:pt x="998818" y="683884"/>
                  <a:pt x="779189" y="738664"/>
                </a:cubicBezTo>
                <a:cubicBezTo>
                  <a:pt x="559560" y="793444"/>
                  <a:pt x="255029" y="668228"/>
                  <a:pt x="0" y="738664"/>
                </a:cubicBezTo>
                <a:cubicBezTo>
                  <a:pt x="-12864" y="632716"/>
                  <a:pt x="36371" y="462278"/>
                  <a:pt x="0" y="376719"/>
                </a:cubicBezTo>
                <a:cubicBezTo>
                  <a:pt x="-36371" y="291160"/>
                  <a:pt x="4221" y="164461"/>
                  <a:pt x="0" y="0"/>
                </a:cubicBezTo>
                <a:close/>
              </a:path>
              <a:path w="4803221" h="738664" stroke="0" extrusionOk="0">
                <a:moveTo>
                  <a:pt x="0" y="0"/>
                </a:moveTo>
                <a:cubicBezTo>
                  <a:pt x="196026" y="-7503"/>
                  <a:pt x="427060" y="42810"/>
                  <a:pt x="581723" y="0"/>
                </a:cubicBezTo>
                <a:cubicBezTo>
                  <a:pt x="736386" y="-42810"/>
                  <a:pt x="943310" y="11720"/>
                  <a:pt x="1115415" y="0"/>
                </a:cubicBezTo>
                <a:cubicBezTo>
                  <a:pt x="1287520" y="-11720"/>
                  <a:pt x="1599289" y="21055"/>
                  <a:pt x="1745170" y="0"/>
                </a:cubicBezTo>
                <a:cubicBezTo>
                  <a:pt x="1891051" y="-21055"/>
                  <a:pt x="2079307" y="14561"/>
                  <a:pt x="2326894" y="0"/>
                </a:cubicBezTo>
                <a:cubicBezTo>
                  <a:pt x="2574481" y="-14561"/>
                  <a:pt x="2713049" y="9411"/>
                  <a:pt x="2812553" y="0"/>
                </a:cubicBezTo>
                <a:cubicBezTo>
                  <a:pt x="2912057" y="-9411"/>
                  <a:pt x="3125783" y="50060"/>
                  <a:pt x="3394276" y="0"/>
                </a:cubicBezTo>
                <a:cubicBezTo>
                  <a:pt x="3662769" y="-50060"/>
                  <a:pt x="3726058" y="49590"/>
                  <a:pt x="3879935" y="0"/>
                </a:cubicBezTo>
                <a:cubicBezTo>
                  <a:pt x="4033812" y="-49590"/>
                  <a:pt x="4612336" y="70280"/>
                  <a:pt x="4803221" y="0"/>
                </a:cubicBezTo>
                <a:cubicBezTo>
                  <a:pt x="4824707" y="110931"/>
                  <a:pt x="4796760" y="244888"/>
                  <a:pt x="4803221" y="354559"/>
                </a:cubicBezTo>
                <a:cubicBezTo>
                  <a:pt x="4809682" y="464230"/>
                  <a:pt x="4772734" y="600277"/>
                  <a:pt x="4803221" y="738664"/>
                </a:cubicBezTo>
                <a:cubicBezTo>
                  <a:pt x="4660952" y="776366"/>
                  <a:pt x="4416468" y="729236"/>
                  <a:pt x="4221498" y="738664"/>
                </a:cubicBezTo>
                <a:cubicBezTo>
                  <a:pt x="4026528" y="748092"/>
                  <a:pt x="3747078" y="697904"/>
                  <a:pt x="3591742" y="738664"/>
                </a:cubicBezTo>
                <a:cubicBezTo>
                  <a:pt x="3436406" y="779424"/>
                  <a:pt x="3303081" y="698965"/>
                  <a:pt x="3154115" y="738664"/>
                </a:cubicBezTo>
                <a:cubicBezTo>
                  <a:pt x="3005149" y="778363"/>
                  <a:pt x="2848251" y="712448"/>
                  <a:pt x="2716488" y="738664"/>
                </a:cubicBezTo>
                <a:cubicBezTo>
                  <a:pt x="2584725" y="764880"/>
                  <a:pt x="2384898" y="704768"/>
                  <a:pt x="2086733" y="738664"/>
                </a:cubicBezTo>
                <a:cubicBezTo>
                  <a:pt x="1788569" y="772560"/>
                  <a:pt x="1797701" y="688319"/>
                  <a:pt x="1601074" y="738664"/>
                </a:cubicBezTo>
                <a:cubicBezTo>
                  <a:pt x="1404447" y="789009"/>
                  <a:pt x="1393437" y="701673"/>
                  <a:pt x="1211479" y="738664"/>
                </a:cubicBezTo>
                <a:cubicBezTo>
                  <a:pt x="1029521" y="775655"/>
                  <a:pt x="949249" y="725902"/>
                  <a:pt x="821884" y="738664"/>
                </a:cubicBezTo>
                <a:cubicBezTo>
                  <a:pt x="694519" y="751426"/>
                  <a:pt x="196218" y="703229"/>
                  <a:pt x="0" y="738664"/>
                </a:cubicBezTo>
                <a:cubicBezTo>
                  <a:pt x="-29861" y="566765"/>
                  <a:pt x="8708" y="466044"/>
                  <a:pt x="0" y="361945"/>
                </a:cubicBezTo>
                <a:cubicBezTo>
                  <a:pt x="-8708" y="257846"/>
                  <a:pt x="39857" y="139569"/>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48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Social Media</a:t>
            </a:r>
          </a:p>
        </p:txBody>
      </p:sp>
      <p:sp>
        <p:nvSpPr>
          <p:cNvPr id="49" name="TextBox 48">
            <a:extLst>
              <a:ext uri="{FF2B5EF4-FFF2-40B4-BE49-F238E27FC236}">
                <a16:creationId xmlns:a16="http://schemas.microsoft.com/office/drawing/2014/main" id="{70E7D5F5-5457-6EE9-D66C-A42049D18225}"/>
              </a:ext>
            </a:extLst>
          </p:cNvPr>
          <p:cNvSpPr txBox="1"/>
          <p:nvPr/>
        </p:nvSpPr>
        <p:spPr>
          <a:xfrm>
            <a:off x="12435328" y="2098861"/>
            <a:ext cx="4803221" cy="738664"/>
          </a:xfrm>
          <a:custGeom>
            <a:avLst/>
            <a:gdLst>
              <a:gd name="csX0" fmla="*/ 0 w 4803221"/>
              <a:gd name="csY0" fmla="*/ 0 h 738664"/>
              <a:gd name="csX1" fmla="*/ 629756 w 4803221"/>
              <a:gd name="csY1" fmla="*/ 0 h 738664"/>
              <a:gd name="csX2" fmla="*/ 1163447 w 4803221"/>
              <a:gd name="csY2" fmla="*/ 0 h 738664"/>
              <a:gd name="csX3" fmla="*/ 1649106 w 4803221"/>
              <a:gd name="csY3" fmla="*/ 0 h 738664"/>
              <a:gd name="csX4" fmla="*/ 2038700 w 4803221"/>
              <a:gd name="csY4" fmla="*/ 0 h 738664"/>
              <a:gd name="csX5" fmla="*/ 2476327 w 4803221"/>
              <a:gd name="csY5" fmla="*/ 0 h 738664"/>
              <a:gd name="csX6" fmla="*/ 2961986 w 4803221"/>
              <a:gd name="csY6" fmla="*/ 0 h 738664"/>
              <a:gd name="csX7" fmla="*/ 3591742 w 4803221"/>
              <a:gd name="csY7" fmla="*/ 0 h 738664"/>
              <a:gd name="csX8" fmla="*/ 4077401 w 4803221"/>
              <a:gd name="csY8" fmla="*/ 0 h 738664"/>
              <a:gd name="csX9" fmla="*/ 4803221 w 4803221"/>
              <a:gd name="csY9" fmla="*/ 0 h 738664"/>
              <a:gd name="csX10" fmla="*/ 4803221 w 4803221"/>
              <a:gd name="csY10" fmla="*/ 361945 h 738664"/>
              <a:gd name="csX11" fmla="*/ 4803221 w 4803221"/>
              <a:gd name="csY11" fmla="*/ 738664 h 738664"/>
              <a:gd name="csX12" fmla="*/ 4173465 w 4803221"/>
              <a:gd name="csY12" fmla="*/ 738664 h 738664"/>
              <a:gd name="csX13" fmla="*/ 3591742 w 4803221"/>
              <a:gd name="csY13" fmla="*/ 738664 h 738664"/>
              <a:gd name="csX14" fmla="*/ 3010018 w 4803221"/>
              <a:gd name="csY14" fmla="*/ 738664 h 738664"/>
              <a:gd name="csX15" fmla="*/ 2524359 w 4803221"/>
              <a:gd name="csY15" fmla="*/ 738664 h 738664"/>
              <a:gd name="csX16" fmla="*/ 1990668 w 4803221"/>
              <a:gd name="csY16" fmla="*/ 738664 h 738664"/>
              <a:gd name="csX17" fmla="*/ 1360913 w 4803221"/>
              <a:gd name="csY17" fmla="*/ 738664 h 738664"/>
              <a:gd name="csX18" fmla="*/ 779189 w 4803221"/>
              <a:gd name="csY18" fmla="*/ 738664 h 738664"/>
              <a:gd name="csX19" fmla="*/ 0 w 4803221"/>
              <a:gd name="csY19" fmla="*/ 738664 h 738664"/>
              <a:gd name="csX20" fmla="*/ 0 w 4803221"/>
              <a:gd name="csY20" fmla="*/ 376719 h 738664"/>
              <a:gd name="csX21" fmla="*/ 0 w 4803221"/>
              <a:gd name="csY21" fmla="*/ 0 h 738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803221" h="738664" fill="none" extrusionOk="0">
                <a:moveTo>
                  <a:pt x="0" y="0"/>
                </a:moveTo>
                <a:cubicBezTo>
                  <a:pt x="240609" y="-65344"/>
                  <a:pt x="441044" y="41293"/>
                  <a:pt x="629756" y="0"/>
                </a:cubicBezTo>
                <a:cubicBezTo>
                  <a:pt x="818468" y="-41293"/>
                  <a:pt x="1014613" y="6134"/>
                  <a:pt x="1163447" y="0"/>
                </a:cubicBezTo>
                <a:cubicBezTo>
                  <a:pt x="1312281" y="-6134"/>
                  <a:pt x="1457083" y="377"/>
                  <a:pt x="1649106" y="0"/>
                </a:cubicBezTo>
                <a:cubicBezTo>
                  <a:pt x="1841129" y="-377"/>
                  <a:pt x="1874870" y="42054"/>
                  <a:pt x="2038700" y="0"/>
                </a:cubicBezTo>
                <a:cubicBezTo>
                  <a:pt x="2202530" y="-42054"/>
                  <a:pt x="2350031" y="13048"/>
                  <a:pt x="2476327" y="0"/>
                </a:cubicBezTo>
                <a:cubicBezTo>
                  <a:pt x="2602623" y="-13048"/>
                  <a:pt x="2812722" y="51158"/>
                  <a:pt x="2961986" y="0"/>
                </a:cubicBezTo>
                <a:cubicBezTo>
                  <a:pt x="3111250" y="-51158"/>
                  <a:pt x="3276905" y="8128"/>
                  <a:pt x="3591742" y="0"/>
                </a:cubicBezTo>
                <a:cubicBezTo>
                  <a:pt x="3906579" y="-8128"/>
                  <a:pt x="3907822" y="874"/>
                  <a:pt x="4077401" y="0"/>
                </a:cubicBezTo>
                <a:cubicBezTo>
                  <a:pt x="4246980" y="-874"/>
                  <a:pt x="4576653" y="44037"/>
                  <a:pt x="4803221" y="0"/>
                </a:cubicBezTo>
                <a:cubicBezTo>
                  <a:pt x="4844072" y="150125"/>
                  <a:pt x="4783323" y="237831"/>
                  <a:pt x="4803221" y="361945"/>
                </a:cubicBezTo>
                <a:cubicBezTo>
                  <a:pt x="4823119" y="486060"/>
                  <a:pt x="4798360" y="572443"/>
                  <a:pt x="4803221" y="738664"/>
                </a:cubicBezTo>
                <a:cubicBezTo>
                  <a:pt x="4617717" y="761871"/>
                  <a:pt x="4329170" y="693962"/>
                  <a:pt x="4173465" y="738664"/>
                </a:cubicBezTo>
                <a:cubicBezTo>
                  <a:pt x="4017760" y="783366"/>
                  <a:pt x="3800062" y="729358"/>
                  <a:pt x="3591742" y="738664"/>
                </a:cubicBezTo>
                <a:cubicBezTo>
                  <a:pt x="3383422" y="747970"/>
                  <a:pt x="3149252" y="703046"/>
                  <a:pt x="3010018" y="738664"/>
                </a:cubicBezTo>
                <a:cubicBezTo>
                  <a:pt x="2870784" y="774282"/>
                  <a:pt x="2718411" y="728823"/>
                  <a:pt x="2524359" y="738664"/>
                </a:cubicBezTo>
                <a:cubicBezTo>
                  <a:pt x="2330307" y="748505"/>
                  <a:pt x="2244128" y="731210"/>
                  <a:pt x="1990668" y="738664"/>
                </a:cubicBezTo>
                <a:cubicBezTo>
                  <a:pt x="1737208" y="746118"/>
                  <a:pt x="1627447" y="675600"/>
                  <a:pt x="1360913" y="738664"/>
                </a:cubicBezTo>
                <a:cubicBezTo>
                  <a:pt x="1094379" y="801728"/>
                  <a:pt x="998818" y="683884"/>
                  <a:pt x="779189" y="738664"/>
                </a:cubicBezTo>
                <a:cubicBezTo>
                  <a:pt x="559560" y="793444"/>
                  <a:pt x="255029" y="668228"/>
                  <a:pt x="0" y="738664"/>
                </a:cubicBezTo>
                <a:cubicBezTo>
                  <a:pt x="-12864" y="632716"/>
                  <a:pt x="36371" y="462278"/>
                  <a:pt x="0" y="376719"/>
                </a:cubicBezTo>
                <a:cubicBezTo>
                  <a:pt x="-36371" y="291160"/>
                  <a:pt x="4221" y="164461"/>
                  <a:pt x="0" y="0"/>
                </a:cubicBezTo>
                <a:close/>
              </a:path>
              <a:path w="4803221" h="738664" stroke="0" extrusionOk="0">
                <a:moveTo>
                  <a:pt x="0" y="0"/>
                </a:moveTo>
                <a:cubicBezTo>
                  <a:pt x="196026" y="-7503"/>
                  <a:pt x="427060" y="42810"/>
                  <a:pt x="581723" y="0"/>
                </a:cubicBezTo>
                <a:cubicBezTo>
                  <a:pt x="736386" y="-42810"/>
                  <a:pt x="943310" y="11720"/>
                  <a:pt x="1115415" y="0"/>
                </a:cubicBezTo>
                <a:cubicBezTo>
                  <a:pt x="1287520" y="-11720"/>
                  <a:pt x="1599289" y="21055"/>
                  <a:pt x="1745170" y="0"/>
                </a:cubicBezTo>
                <a:cubicBezTo>
                  <a:pt x="1891051" y="-21055"/>
                  <a:pt x="2079307" y="14561"/>
                  <a:pt x="2326894" y="0"/>
                </a:cubicBezTo>
                <a:cubicBezTo>
                  <a:pt x="2574481" y="-14561"/>
                  <a:pt x="2713049" y="9411"/>
                  <a:pt x="2812553" y="0"/>
                </a:cubicBezTo>
                <a:cubicBezTo>
                  <a:pt x="2912057" y="-9411"/>
                  <a:pt x="3125783" y="50060"/>
                  <a:pt x="3394276" y="0"/>
                </a:cubicBezTo>
                <a:cubicBezTo>
                  <a:pt x="3662769" y="-50060"/>
                  <a:pt x="3726058" y="49590"/>
                  <a:pt x="3879935" y="0"/>
                </a:cubicBezTo>
                <a:cubicBezTo>
                  <a:pt x="4033812" y="-49590"/>
                  <a:pt x="4612336" y="70280"/>
                  <a:pt x="4803221" y="0"/>
                </a:cubicBezTo>
                <a:cubicBezTo>
                  <a:pt x="4824707" y="110931"/>
                  <a:pt x="4796760" y="244888"/>
                  <a:pt x="4803221" y="354559"/>
                </a:cubicBezTo>
                <a:cubicBezTo>
                  <a:pt x="4809682" y="464230"/>
                  <a:pt x="4772734" y="600277"/>
                  <a:pt x="4803221" y="738664"/>
                </a:cubicBezTo>
                <a:cubicBezTo>
                  <a:pt x="4660952" y="776366"/>
                  <a:pt x="4416468" y="729236"/>
                  <a:pt x="4221498" y="738664"/>
                </a:cubicBezTo>
                <a:cubicBezTo>
                  <a:pt x="4026528" y="748092"/>
                  <a:pt x="3747078" y="697904"/>
                  <a:pt x="3591742" y="738664"/>
                </a:cubicBezTo>
                <a:cubicBezTo>
                  <a:pt x="3436406" y="779424"/>
                  <a:pt x="3303081" y="698965"/>
                  <a:pt x="3154115" y="738664"/>
                </a:cubicBezTo>
                <a:cubicBezTo>
                  <a:pt x="3005149" y="778363"/>
                  <a:pt x="2848251" y="712448"/>
                  <a:pt x="2716488" y="738664"/>
                </a:cubicBezTo>
                <a:cubicBezTo>
                  <a:pt x="2584725" y="764880"/>
                  <a:pt x="2384898" y="704768"/>
                  <a:pt x="2086733" y="738664"/>
                </a:cubicBezTo>
                <a:cubicBezTo>
                  <a:pt x="1788569" y="772560"/>
                  <a:pt x="1797701" y="688319"/>
                  <a:pt x="1601074" y="738664"/>
                </a:cubicBezTo>
                <a:cubicBezTo>
                  <a:pt x="1404447" y="789009"/>
                  <a:pt x="1393437" y="701673"/>
                  <a:pt x="1211479" y="738664"/>
                </a:cubicBezTo>
                <a:cubicBezTo>
                  <a:pt x="1029521" y="775655"/>
                  <a:pt x="949249" y="725902"/>
                  <a:pt x="821884" y="738664"/>
                </a:cubicBezTo>
                <a:cubicBezTo>
                  <a:pt x="694519" y="751426"/>
                  <a:pt x="196218" y="703229"/>
                  <a:pt x="0" y="738664"/>
                </a:cubicBezTo>
                <a:cubicBezTo>
                  <a:pt x="-29861" y="566765"/>
                  <a:pt x="8708" y="466044"/>
                  <a:pt x="0" y="361945"/>
                </a:cubicBezTo>
                <a:cubicBezTo>
                  <a:pt x="-8708" y="257846"/>
                  <a:pt x="39857" y="139569"/>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48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Brand Partnerships</a:t>
            </a:r>
          </a:p>
        </p:txBody>
      </p:sp>
      <p:pic>
        <p:nvPicPr>
          <p:cNvPr id="50" name="Picture 49">
            <a:extLst>
              <a:ext uri="{FF2B5EF4-FFF2-40B4-BE49-F238E27FC236}">
                <a16:creationId xmlns:a16="http://schemas.microsoft.com/office/drawing/2014/main" id="{82F4D179-C1FA-64DF-B11A-ABCC6691D81F}"/>
              </a:ext>
            </a:extLst>
          </p:cNvPr>
          <p:cNvPicPr>
            <a:picLocks noChangeAspect="1"/>
          </p:cNvPicPr>
          <p:nvPr/>
        </p:nvPicPr>
        <p:blipFill>
          <a:blip r:embed="rId3"/>
          <a:stretch>
            <a:fillRect/>
          </a:stretch>
        </p:blipFill>
        <p:spPr>
          <a:xfrm>
            <a:off x="4561402" y="2098861"/>
            <a:ext cx="9165193" cy="8643273"/>
          </a:xfrm>
          <a:prstGeom prst="rect">
            <a:avLst/>
          </a:prstGeom>
        </p:spPr>
      </p:pic>
      <p:sp>
        <p:nvSpPr>
          <p:cNvPr id="46" name="TextBox 9">
            <a:extLst>
              <a:ext uri="{FF2B5EF4-FFF2-40B4-BE49-F238E27FC236}">
                <a16:creationId xmlns:a16="http://schemas.microsoft.com/office/drawing/2014/main" id="{18997E18-486B-6298-3578-34042BC8D865}"/>
              </a:ext>
            </a:extLst>
          </p:cNvPr>
          <p:cNvSpPr txBox="1"/>
          <p:nvPr/>
        </p:nvSpPr>
        <p:spPr>
          <a:xfrm>
            <a:off x="6588679" y="2944039"/>
            <a:ext cx="5110644" cy="5500472"/>
          </a:xfrm>
          <a:prstGeom prst="rect">
            <a:avLst/>
          </a:prstGeom>
          <a:gradFill>
            <a:gsLst>
              <a:gs pos="0">
                <a:srgbClr val="00B0F0"/>
              </a:gs>
              <a:gs pos="64000">
                <a:schemeClr val="bg1"/>
              </a:gs>
              <a:gs pos="100000">
                <a:srgbClr val="00B0F0"/>
              </a:gs>
            </a:gsLst>
            <a:lin ang="5400000" scaled="1"/>
          </a:gradFill>
          <a:effectLst>
            <a:glow>
              <a:schemeClr val="accent1">
                <a:alpha val="40000"/>
              </a:schemeClr>
            </a:glow>
          </a:effectLst>
        </p:spPr>
        <p:txBody>
          <a:bodyPr lIns="0" tIns="0" rIns="0" bIns="0" rtlCol="0" anchor="t">
            <a:noAutofit/>
          </a:bodyPr>
          <a:lstStyle/>
          <a:p>
            <a:pPr marL="571500" indent="-571500">
              <a:buFont typeface="Arial" panose="020B0604020202020204" pitchFamily="34" charset="0"/>
              <a:buChar char="•"/>
            </a:pPr>
            <a:r>
              <a:rPr lang="en-US" sz="3600" b="1" dirty="0">
                <a:effectLst/>
                <a:latin typeface="Big Shoulders Display Bold"/>
                <a:ea typeface="Big Shoulders Display Bold"/>
                <a:cs typeface="Big Shoulders Display Bold"/>
                <a:sym typeface="Big Shoulders Display Bold"/>
              </a:rPr>
              <a:t>Begin teaser campaigns across Instagram, TikTok, YouTube, and X.</a:t>
            </a:r>
          </a:p>
          <a:p>
            <a:pPr marL="571500" indent="-571500">
              <a:buFont typeface="Arial" panose="020B0604020202020204" pitchFamily="34" charset="0"/>
              <a:buChar char="•"/>
            </a:pPr>
            <a:r>
              <a:rPr lang="en-US" sz="3600" b="1" dirty="0">
                <a:effectLst/>
                <a:latin typeface="Big Shoulders Display Bold"/>
                <a:ea typeface="Big Shoulders Display Bold"/>
                <a:cs typeface="Big Shoulders Display Bold"/>
                <a:sym typeface="Big Shoulders Display Bold"/>
              </a:rPr>
              <a:t>Launch branded hashtags (e.g., #</a:t>
            </a:r>
            <a:r>
              <a:rPr lang="en-US" sz="3600" b="1" dirty="0" err="1">
                <a:effectLst/>
                <a:latin typeface="Big Shoulders Display Bold"/>
                <a:ea typeface="Big Shoulders Display Bold"/>
                <a:cs typeface="Big Shoulders Display Bold"/>
                <a:sym typeface="Big Shoulders Display Bold"/>
              </a:rPr>
              <a:t>TophoopsChallenge</a:t>
            </a:r>
            <a:r>
              <a:rPr lang="en-US" sz="3600" b="1" dirty="0">
                <a:effectLst/>
                <a:latin typeface="Big Shoulders Display Bold"/>
                <a:ea typeface="Big Shoulders Display Bold"/>
                <a:cs typeface="Big Shoulders Display Bold"/>
                <a:sym typeface="Big Shoulders Display Bold"/>
              </a:rPr>
              <a:t>, #</a:t>
            </a:r>
            <a:r>
              <a:rPr lang="en-US" sz="3600" b="1" dirty="0" err="1">
                <a:effectLst/>
                <a:latin typeface="Big Shoulders Display Bold"/>
                <a:ea typeface="Big Shoulders Display Bold"/>
                <a:cs typeface="Big Shoulders Display Bold"/>
                <a:sym typeface="Big Shoulders Display Bold"/>
              </a:rPr>
              <a:t>TopKickOff</a:t>
            </a:r>
            <a:r>
              <a:rPr lang="en-US" sz="3600" b="1" dirty="0">
                <a:effectLst/>
                <a:latin typeface="Big Shoulders Display Bold"/>
                <a:ea typeface="Big Shoulders Display Bold"/>
                <a:cs typeface="Big Shoulders Display Bold"/>
                <a:sym typeface="Big Shoulders Display Bold"/>
              </a:rPr>
              <a:t>).</a:t>
            </a:r>
          </a:p>
          <a:p>
            <a:pPr marL="571500" indent="-571500">
              <a:buFont typeface="Arial" panose="020B0604020202020204" pitchFamily="34" charset="0"/>
              <a:buChar char="•"/>
            </a:pPr>
            <a:r>
              <a:rPr lang="en-US" sz="3600" b="1" dirty="0">
                <a:effectLst/>
                <a:latin typeface="Big Shoulders Display Bold"/>
                <a:ea typeface="Big Shoulders Display Bold"/>
                <a:cs typeface="Big Shoulders Display Bold"/>
                <a:sym typeface="Big Shoulders Display Bold"/>
              </a:rPr>
              <a:t>Influencers start posting “Coming Soon” style content from construction tours.</a:t>
            </a:r>
          </a:p>
        </p:txBody>
      </p:sp>
      <p:sp>
        <p:nvSpPr>
          <p:cNvPr id="48" name="TextBox 9">
            <a:extLst>
              <a:ext uri="{FF2B5EF4-FFF2-40B4-BE49-F238E27FC236}">
                <a16:creationId xmlns:a16="http://schemas.microsoft.com/office/drawing/2014/main" id="{C4B3474B-68EA-77AA-8CD8-144A81E7EDC5}"/>
              </a:ext>
            </a:extLst>
          </p:cNvPr>
          <p:cNvSpPr txBox="1"/>
          <p:nvPr/>
        </p:nvSpPr>
        <p:spPr>
          <a:xfrm>
            <a:off x="12281617" y="2944039"/>
            <a:ext cx="5110644" cy="5500472"/>
          </a:xfrm>
          <a:prstGeom prst="rect">
            <a:avLst/>
          </a:prstGeom>
          <a:gradFill>
            <a:gsLst>
              <a:gs pos="0">
                <a:srgbClr val="00B0F0"/>
              </a:gs>
              <a:gs pos="64000">
                <a:schemeClr val="bg1"/>
              </a:gs>
              <a:gs pos="100000">
                <a:srgbClr val="00B0F0"/>
              </a:gs>
            </a:gsLst>
            <a:lin ang="5400000" scaled="1"/>
          </a:gradFill>
          <a:effectLst>
            <a:glow>
              <a:schemeClr val="accent1">
                <a:alpha val="40000"/>
              </a:schemeClr>
            </a:glow>
          </a:effectLst>
        </p:spPr>
        <p:txBody>
          <a:bodyPr lIns="0" tIns="0" rIns="0" bIns="0" rtlCol="0" anchor="t">
            <a:noAutofit/>
          </a:bodyPr>
          <a:lstStyle/>
          <a:p>
            <a:pPr marL="571500" indent="-571500">
              <a:buFont typeface="Arial" panose="020B0604020202020204" pitchFamily="34" charset="0"/>
              <a:buChar char="•"/>
            </a:pPr>
            <a:r>
              <a:rPr lang="en-US" sz="3600" b="1" dirty="0">
                <a:effectLst/>
                <a:latin typeface="Big Shoulders Display Bold"/>
                <a:ea typeface="Big Shoulders Display Bold"/>
                <a:cs typeface="Big Shoulders Display Bold"/>
                <a:sym typeface="Big Shoulders Display Bold"/>
              </a:rPr>
              <a:t>Announce collaborations with brands like Nike, Easton, and Gatorade.</a:t>
            </a:r>
          </a:p>
          <a:p>
            <a:pPr marL="571500" indent="-571500">
              <a:buFont typeface="Arial" panose="020B0604020202020204" pitchFamily="34" charset="0"/>
              <a:buChar char="•"/>
            </a:pPr>
            <a:r>
              <a:rPr lang="en-US" sz="3600" b="1" dirty="0">
                <a:effectLst/>
                <a:latin typeface="Big Shoulders Display Bold"/>
                <a:ea typeface="Big Shoulders Display Bold"/>
                <a:cs typeface="Big Shoulders Display Bold"/>
                <a:sym typeface="Big Shoulders Display Bold"/>
              </a:rPr>
              <a:t>Launch co-branded “coming soon” promos (e.g., Gatorade Power Play Days).</a:t>
            </a:r>
          </a:p>
        </p:txBody>
      </p:sp>
      <p:sp>
        <p:nvSpPr>
          <p:cNvPr id="42" name="TextBox 9">
            <a:extLst>
              <a:ext uri="{FF2B5EF4-FFF2-40B4-BE49-F238E27FC236}">
                <a16:creationId xmlns:a16="http://schemas.microsoft.com/office/drawing/2014/main" id="{A87E44E0-3BDF-02FD-5422-470C377F4F45}"/>
              </a:ext>
            </a:extLst>
          </p:cNvPr>
          <p:cNvSpPr txBox="1"/>
          <p:nvPr/>
        </p:nvSpPr>
        <p:spPr>
          <a:xfrm>
            <a:off x="895741" y="2944039"/>
            <a:ext cx="5110644" cy="5500472"/>
          </a:xfrm>
          <a:prstGeom prst="rect">
            <a:avLst/>
          </a:prstGeom>
          <a:gradFill>
            <a:gsLst>
              <a:gs pos="0">
                <a:srgbClr val="00B0F0"/>
              </a:gs>
              <a:gs pos="64000">
                <a:schemeClr val="bg1"/>
              </a:gs>
              <a:gs pos="100000">
                <a:srgbClr val="00B0F0"/>
              </a:gs>
            </a:gsLst>
            <a:lin ang="5400000" scaled="1"/>
          </a:gradFill>
          <a:effectLst>
            <a:glow>
              <a:schemeClr val="accent1">
                <a:alpha val="40000"/>
              </a:schemeClr>
            </a:glow>
          </a:effectLst>
        </p:spPr>
        <p:txBody>
          <a:bodyPr lIns="0" tIns="0" rIns="0" bIns="0" rtlCol="0" anchor="t">
            <a:noAutofit/>
          </a:bodyPr>
          <a:lstStyle/>
          <a:p>
            <a:pPr marL="571500" indent="-571500">
              <a:buFont typeface="Arial" panose="020B0604020202020204" pitchFamily="34" charset="0"/>
              <a:buChar char="•"/>
            </a:pPr>
            <a:r>
              <a:rPr lang="en-US" sz="3600" b="1" dirty="0">
                <a:effectLst/>
                <a:latin typeface="Big Shoulders Display Bold"/>
                <a:ea typeface="Big Shoulders Display Bold"/>
                <a:cs typeface="Big Shoulders Display Bold"/>
                <a:sym typeface="Big Shoulders Display Bold"/>
              </a:rPr>
              <a:t>Announce athlete partnerships across social media and press.</a:t>
            </a:r>
          </a:p>
          <a:p>
            <a:pPr marL="571500" indent="-571500">
              <a:buFont typeface="Arial" panose="020B0604020202020204" pitchFamily="34" charset="0"/>
              <a:buChar char="•"/>
            </a:pPr>
            <a:r>
              <a:rPr lang="en-US" sz="3600" b="1" dirty="0">
                <a:effectLst/>
                <a:latin typeface="Big Shoulders Display Bold"/>
                <a:ea typeface="Big Shoulders Display Bold"/>
                <a:cs typeface="Big Shoulders Display Bold"/>
                <a:sym typeface="Big Shoulders Display Bold"/>
              </a:rPr>
              <a:t>Release teaser videos of athletes previewing the venues (sneak peeks, short interviews, mini-challenges).</a:t>
            </a:r>
          </a:p>
        </p:txBody>
      </p:sp>
      <p:sp>
        <p:nvSpPr>
          <p:cNvPr id="51" name="TextBox 50">
            <a:extLst>
              <a:ext uri="{FF2B5EF4-FFF2-40B4-BE49-F238E27FC236}">
                <a16:creationId xmlns:a16="http://schemas.microsoft.com/office/drawing/2014/main" id="{B798E679-DF3B-1355-3F5C-32A29BAAADE4}"/>
              </a:ext>
            </a:extLst>
          </p:cNvPr>
          <p:cNvSpPr txBox="1"/>
          <p:nvPr/>
        </p:nvSpPr>
        <p:spPr>
          <a:xfrm>
            <a:off x="382553" y="8834093"/>
            <a:ext cx="17522889" cy="1063325"/>
          </a:xfrm>
          <a:custGeom>
            <a:avLst/>
            <a:gdLst>
              <a:gd name="csX0" fmla="*/ 0 w 17522889"/>
              <a:gd name="csY0" fmla="*/ 0 h 1063325"/>
              <a:gd name="csX1" fmla="*/ 58410 w 17522889"/>
              <a:gd name="csY1" fmla="*/ 0 h 1063325"/>
              <a:gd name="csX2" fmla="*/ 467277 w 17522889"/>
              <a:gd name="csY2" fmla="*/ 0 h 1063325"/>
              <a:gd name="csX3" fmla="*/ 876144 w 17522889"/>
              <a:gd name="csY3" fmla="*/ 0 h 1063325"/>
              <a:gd name="csX4" fmla="*/ 1460241 w 17522889"/>
              <a:gd name="csY4" fmla="*/ 0 h 1063325"/>
              <a:gd name="csX5" fmla="*/ 2219566 w 17522889"/>
              <a:gd name="csY5" fmla="*/ 0 h 1063325"/>
              <a:gd name="csX6" fmla="*/ 2628433 w 17522889"/>
              <a:gd name="csY6" fmla="*/ 0 h 1063325"/>
              <a:gd name="csX7" fmla="*/ 3212530 w 17522889"/>
              <a:gd name="csY7" fmla="*/ 0 h 1063325"/>
              <a:gd name="csX8" fmla="*/ 3796626 w 17522889"/>
              <a:gd name="csY8" fmla="*/ 0 h 1063325"/>
              <a:gd name="csX9" fmla="*/ 4380722 w 17522889"/>
              <a:gd name="csY9" fmla="*/ 0 h 1063325"/>
              <a:gd name="csX10" fmla="*/ 5315276 w 17522889"/>
              <a:gd name="csY10" fmla="*/ 0 h 1063325"/>
              <a:gd name="csX11" fmla="*/ 5548915 w 17522889"/>
              <a:gd name="csY11" fmla="*/ 0 h 1063325"/>
              <a:gd name="csX12" fmla="*/ 6308240 w 17522889"/>
              <a:gd name="csY12" fmla="*/ 0 h 1063325"/>
              <a:gd name="csX13" fmla="*/ 6366650 w 17522889"/>
              <a:gd name="csY13" fmla="*/ 0 h 1063325"/>
              <a:gd name="csX14" fmla="*/ 6425059 w 17522889"/>
              <a:gd name="csY14" fmla="*/ 0 h 1063325"/>
              <a:gd name="csX15" fmla="*/ 7184384 w 17522889"/>
              <a:gd name="csY15" fmla="*/ 0 h 1063325"/>
              <a:gd name="csX16" fmla="*/ 7943710 w 17522889"/>
              <a:gd name="csY16" fmla="*/ 0 h 1063325"/>
              <a:gd name="csX17" fmla="*/ 8352577 w 17522889"/>
              <a:gd name="csY17" fmla="*/ 0 h 1063325"/>
              <a:gd name="csX18" fmla="*/ 8586216 w 17522889"/>
              <a:gd name="csY18" fmla="*/ 0 h 1063325"/>
              <a:gd name="csX19" fmla="*/ 9170312 w 17522889"/>
              <a:gd name="csY19" fmla="*/ 0 h 1063325"/>
              <a:gd name="csX20" fmla="*/ 9754408 w 17522889"/>
              <a:gd name="csY20" fmla="*/ 0 h 1063325"/>
              <a:gd name="csX21" fmla="*/ 9812818 w 17522889"/>
              <a:gd name="csY21" fmla="*/ 0 h 1063325"/>
              <a:gd name="csX22" fmla="*/ 9871227 w 17522889"/>
              <a:gd name="csY22" fmla="*/ 0 h 1063325"/>
              <a:gd name="csX23" fmla="*/ 9929637 w 17522889"/>
              <a:gd name="csY23" fmla="*/ 0 h 1063325"/>
              <a:gd name="csX24" fmla="*/ 10864191 w 17522889"/>
              <a:gd name="csY24" fmla="*/ 0 h 1063325"/>
              <a:gd name="csX25" fmla="*/ 11448287 w 17522889"/>
              <a:gd name="csY25" fmla="*/ 0 h 1063325"/>
              <a:gd name="csX26" fmla="*/ 12382842 w 17522889"/>
              <a:gd name="csY26" fmla="*/ 0 h 1063325"/>
              <a:gd name="csX27" fmla="*/ 13142167 w 17522889"/>
              <a:gd name="csY27" fmla="*/ 0 h 1063325"/>
              <a:gd name="csX28" fmla="*/ 14076721 w 17522889"/>
              <a:gd name="csY28" fmla="*/ 0 h 1063325"/>
              <a:gd name="csX29" fmla="*/ 14660817 w 17522889"/>
              <a:gd name="csY29" fmla="*/ 0 h 1063325"/>
              <a:gd name="csX30" fmla="*/ 15595371 w 17522889"/>
              <a:gd name="csY30" fmla="*/ 0 h 1063325"/>
              <a:gd name="csX31" fmla="*/ 16529925 w 17522889"/>
              <a:gd name="csY31" fmla="*/ 0 h 1063325"/>
              <a:gd name="csX32" fmla="*/ 16588335 w 17522889"/>
              <a:gd name="csY32" fmla="*/ 0 h 1063325"/>
              <a:gd name="csX33" fmla="*/ 16646745 w 17522889"/>
              <a:gd name="csY33" fmla="*/ 0 h 1063325"/>
              <a:gd name="csX34" fmla="*/ 17522889 w 17522889"/>
              <a:gd name="csY34" fmla="*/ 0 h 1063325"/>
              <a:gd name="csX35" fmla="*/ 17522889 w 17522889"/>
              <a:gd name="csY35" fmla="*/ 521029 h 1063325"/>
              <a:gd name="csX36" fmla="*/ 17522889 w 17522889"/>
              <a:gd name="csY36" fmla="*/ 1063325 h 1063325"/>
              <a:gd name="csX37" fmla="*/ 16938793 w 17522889"/>
              <a:gd name="csY37" fmla="*/ 1063325 h 1063325"/>
              <a:gd name="csX38" fmla="*/ 16529925 w 17522889"/>
              <a:gd name="csY38" fmla="*/ 1063325 h 1063325"/>
              <a:gd name="csX39" fmla="*/ 16121058 w 17522889"/>
              <a:gd name="csY39" fmla="*/ 1063325 h 1063325"/>
              <a:gd name="csX40" fmla="*/ 16062648 w 17522889"/>
              <a:gd name="csY40" fmla="*/ 1063325 h 1063325"/>
              <a:gd name="csX41" fmla="*/ 15478552 w 17522889"/>
              <a:gd name="csY41" fmla="*/ 1063325 h 1063325"/>
              <a:gd name="csX42" fmla="*/ 14543998 w 17522889"/>
              <a:gd name="csY42" fmla="*/ 1063325 h 1063325"/>
              <a:gd name="csX43" fmla="*/ 13959902 w 17522889"/>
              <a:gd name="csY43" fmla="*/ 1063325 h 1063325"/>
              <a:gd name="csX44" fmla="*/ 13551034 w 17522889"/>
              <a:gd name="csY44" fmla="*/ 1063325 h 1063325"/>
              <a:gd name="csX45" fmla="*/ 12791709 w 17522889"/>
              <a:gd name="csY45" fmla="*/ 1063325 h 1063325"/>
              <a:gd name="csX46" fmla="*/ 12558070 w 17522889"/>
              <a:gd name="csY46" fmla="*/ 1063325 h 1063325"/>
              <a:gd name="csX47" fmla="*/ 11973974 w 17522889"/>
              <a:gd name="csY47" fmla="*/ 1063325 h 1063325"/>
              <a:gd name="csX48" fmla="*/ 11214649 w 17522889"/>
              <a:gd name="csY48" fmla="*/ 1063325 h 1063325"/>
              <a:gd name="csX49" fmla="*/ 10455324 w 17522889"/>
              <a:gd name="csY49" fmla="*/ 1063325 h 1063325"/>
              <a:gd name="csX50" fmla="*/ 9520770 w 17522889"/>
              <a:gd name="csY50" fmla="*/ 1063325 h 1063325"/>
              <a:gd name="csX51" fmla="*/ 9287131 w 17522889"/>
              <a:gd name="csY51" fmla="*/ 1063325 h 1063325"/>
              <a:gd name="csX52" fmla="*/ 8703035 w 17522889"/>
              <a:gd name="csY52" fmla="*/ 1063325 h 1063325"/>
              <a:gd name="csX53" fmla="*/ 8118939 w 17522889"/>
              <a:gd name="csY53" fmla="*/ 1063325 h 1063325"/>
              <a:gd name="csX54" fmla="*/ 7885300 w 17522889"/>
              <a:gd name="csY54" fmla="*/ 1063325 h 1063325"/>
              <a:gd name="csX55" fmla="*/ 7125975 w 17522889"/>
              <a:gd name="csY55" fmla="*/ 1063325 h 1063325"/>
              <a:gd name="csX56" fmla="*/ 6892336 w 17522889"/>
              <a:gd name="csY56" fmla="*/ 1063325 h 1063325"/>
              <a:gd name="csX57" fmla="*/ 6308240 w 17522889"/>
              <a:gd name="csY57" fmla="*/ 1063325 h 1063325"/>
              <a:gd name="csX58" fmla="*/ 6249830 w 17522889"/>
              <a:gd name="csY58" fmla="*/ 1063325 h 1063325"/>
              <a:gd name="csX59" fmla="*/ 5315276 w 17522889"/>
              <a:gd name="csY59" fmla="*/ 1063325 h 1063325"/>
              <a:gd name="csX60" fmla="*/ 5081638 w 17522889"/>
              <a:gd name="csY60" fmla="*/ 1063325 h 1063325"/>
              <a:gd name="csX61" fmla="*/ 4322313 w 17522889"/>
              <a:gd name="csY61" fmla="*/ 1063325 h 1063325"/>
              <a:gd name="csX62" fmla="*/ 3562987 w 17522889"/>
              <a:gd name="csY62" fmla="*/ 1063325 h 1063325"/>
              <a:gd name="csX63" fmla="*/ 2978891 w 17522889"/>
              <a:gd name="csY63" fmla="*/ 1063325 h 1063325"/>
              <a:gd name="csX64" fmla="*/ 2920482 w 17522889"/>
              <a:gd name="csY64" fmla="*/ 1063325 h 1063325"/>
              <a:gd name="csX65" fmla="*/ 1985927 w 17522889"/>
              <a:gd name="csY65" fmla="*/ 1063325 h 1063325"/>
              <a:gd name="csX66" fmla="*/ 1401831 w 17522889"/>
              <a:gd name="csY66" fmla="*/ 1063325 h 1063325"/>
              <a:gd name="csX67" fmla="*/ 0 w 17522889"/>
              <a:gd name="csY67" fmla="*/ 1063325 h 1063325"/>
              <a:gd name="csX68" fmla="*/ 0 w 17522889"/>
              <a:gd name="csY68" fmla="*/ 521029 h 1063325"/>
              <a:gd name="csX69" fmla="*/ 0 w 17522889"/>
              <a:gd name="csY69" fmla="*/ 0 h 1063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17522889" h="1063325" fill="none" extrusionOk="0">
                <a:moveTo>
                  <a:pt x="0" y="0"/>
                </a:moveTo>
                <a:cubicBezTo>
                  <a:pt x="17966" y="-68"/>
                  <a:pt x="34777" y="445"/>
                  <a:pt x="58410" y="0"/>
                </a:cubicBezTo>
                <a:cubicBezTo>
                  <a:pt x="82043" y="-445"/>
                  <a:pt x="331835" y="1305"/>
                  <a:pt x="467277" y="0"/>
                </a:cubicBezTo>
                <a:cubicBezTo>
                  <a:pt x="602719" y="-1305"/>
                  <a:pt x="724341" y="20133"/>
                  <a:pt x="876144" y="0"/>
                </a:cubicBezTo>
                <a:cubicBezTo>
                  <a:pt x="1027947" y="-20133"/>
                  <a:pt x="1291470" y="28644"/>
                  <a:pt x="1460241" y="0"/>
                </a:cubicBezTo>
                <a:cubicBezTo>
                  <a:pt x="1629012" y="-28644"/>
                  <a:pt x="2031418" y="61564"/>
                  <a:pt x="2219566" y="0"/>
                </a:cubicBezTo>
                <a:cubicBezTo>
                  <a:pt x="2407714" y="-61564"/>
                  <a:pt x="2448379" y="47002"/>
                  <a:pt x="2628433" y="0"/>
                </a:cubicBezTo>
                <a:cubicBezTo>
                  <a:pt x="2808487" y="-47002"/>
                  <a:pt x="2944683" y="53685"/>
                  <a:pt x="3212530" y="0"/>
                </a:cubicBezTo>
                <a:cubicBezTo>
                  <a:pt x="3480377" y="-53685"/>
                  <a:pt x="3566839" y="35005"/>
                  <a:pt x="3796626" y="0"/>
                </a:cubicBezTo>
                <a:cubicBezTo>
                  <a:pt x="4026413" y="-35005"/>
                  <a:pt x="4107156" y="53135"/>
                  <a:pt x="4380722" y="0"/>
                </a:cubicBezTo>
                <a:cubicBezTo>
                  <a:pt x="4654288" y="-53135"/>
                  <a:pt x="5081930" y="85219"/>
                  <a:pt x="5315276" y="0"/>
                </a:cubicBezTo>
                <a:cubicBezTo>
                  <a:pt x="5548622" y="-85219"/>
                  <a:pt x="5496032" y="6058"/>
                  <a:pt x="5548915" y="0"/>
                </a:cubicBezTo>
                <a:cubicBezTo>
                  <a:pt x="5601798" y="-6058"/>
                  <a:pt x="6001129" y="75988"/>
                  <a:pt x="6308240" y="0"/>
                </a:cubicBezTo>
                <a:cubicBezTo>
                  <a:pt x="6615351" y="-75988"/>
                  <a:pt x="6346640" y="356"/>
                  <a:pt x="6366650" y="0"/>
                </a:cubicBezTo>
                <a:cubicBezTo>
                  <a:pt x="6386660" y="-356"/>
                  <a:pt x="6407412" y="4914"/>
                  <a:pt x="6425059" y="0"/>
                </a:cubicBezTo>
                <a:cubicBezTo>
                  <a:pt x="6442706" y="-4914"/>
                  <a:pt x="6887722" y="29940"/>
                  <a:pt x="7184384" y="0"/>
                </a:cubicBezTo>
                <a:cubicBezTo>
                  <a:pt x="7481046" y="-29940"/>
                  <a:pt x="7771900" y="13758"/>
                  <a:pt x="7943710" y="0"/>
                </a:cubicBezTo>
                <a:cubicBezTo>
                  <a:pt x="8115520" y="-13758"/>
                  <a:pt x="8235345" y="4383"/>
                  <a:pt x="8352577" y="0"/>
                </a:cubicBezTo>
                <a:cubicBezTo>
                  <a:pt x="8469809" y="-4383"/>
                  <a:pt x="8484678" y="17865"/>
                  <a:pt x="8586216" y="0"/>
                </a:cubicBezTo>
                <a:cubicBezTo>
                  <a:pt x="8687754" y="-17865"/>
                  <a:pt x="8890019" y="32700"/>
                  <a:pt x="9170312" y="0"/>
                </a:cubicBezTo>
                <a:cubicBezTo>
                  <a:pt x="9450605" y="-32700"/>
                  <a:pt x="9614443" y="44528"/>
                  <a:pt x="9754408" y="0"/>
                </a:cubicBezTo>
                <a:cubicBezTo>
                  <a:pt x="9894373" y="-44528"/>
                  <a:pt x="9786366" y="1913"/>
                  <a:pt x="9812818" y="0"/>
                </a:cubicBezTo>
                <a:cubicBezTo>
                  <a:pt x="9839270" y="-1913"/>
                  <a:pt x="9844321" y="3540"/>
                  <a:pt x="9871227" y="0"/>
                </a:cubicBezTo>
                <a:cubicBezTo>
                  <a:pt x="9898133" y="-3540"/>
                  <a:pt x="9917576" y="1395"/>
                  <a:pt x="9929637" y="0"/>
                </a:cubicBezTo>
                <a:cubicBezTo>
                  <a:pt x="9941698" y="-1395"/>
                  <a:pt x="10605765" y="107203"/>
                  <a:pt x="10864191" y="0"/>
                </a:cubicBezTo>
                <a:cubicBezTo>
                  <a:pt x="11122617" y="-107203"/>
                  <a:pt x="11239667" y="27792"/>
                  <a:pt x="11448287" y="0"/>
                </a:cubicBezTo>
                <a:cubicBezTo>
                  <a:pt x="11656907" y="-27792"/>
                  <a:pt x="12090497" y="46800"/>
                  <a:pt x="12382842" y="0"/>
                </a:cubicBezTo>
                <a:cubicBezTo>
                  <a:pt x="12675188" y="-46800"/>
                  <a:pt x="12944396" y="34851"/>
                  <a:pt x="13142167" y="0"/>
                </a:cubicBezTo>
                <a:cubicBezTo>
                  <a:pt x="13339939" y="-34851"/>
                  <a:pt x="13767630" y="104363"/>
                  <a:pt x="14076721" y="0"/>
                </a:cubicBezTo>
                <a:cubicBezTo>
                  <a:pt x="14385812" y="-104363"/>
                  <a:pt x="14531653" y="62464"/>
                  <a:pt x="14660817" y="0"/>
                </a:cubicBezTo>
                <a:cubicBezTo>
                  <a:pt x="14789981" y="-62464"/>
                  <a:pt x="15251953" y="69158"/>
                  <a:pt x="15595371" y="0"/>
                </a:cubicBezTo>
                <a:cubicBezTo>
                  <a:pt x="15938789" y="-69158"/>
                  <a:pt x="16095310" y="4787"/>
                  <a:pt x="16529925" y="0"/>
                </a:cubicBezTo>
                <a:cubicBezTo>
                  <a:pt x="16964540" y="-4787"/>
                  <a:pt x="16570258" y="3272"/>
                  <a:pt x="16588335" y="0"/>
                </a:cubicBezTo>
                <a:cubicBezTo>
                  <a:pt x="16606412" y="-3272"/>
                  <a:pt x="16619398" y="1471"/>
                  <a:pt x="16646745" y="0"/>
                </a:cubicBezTo>
                <a:cubicBezTo>
                  <a:pt x="16674092" y="-1471"/>
                  <a:pt x="17246360" y="30173"/>
                  <a:pt x="17522889" y="0"/>
                </a:cubicBezTo>
                <a:cubicBezTo>
                  <a:pt x="17555709" y="169054"/>
                  <a:pt x="17491204" y="299693"/>
                  <a:pt x="17522889" y="521029"/>
                </a:cubicBezTo>
                <a:cubicBezTo>
                  <a:pt x="17554574" y="742365"/>
                  <a:pt x="17461106" y="868212"/>
                  <a:pt x="17522889" y="1063325"/>
                </a:cubicBezTo>
                <a:cubicBezTo>
                  <a:pt x="17316258" y="1123353"/>
                  <a:pt x="17114014" y="1062957"/>
                  <a:pt x="16938793" y="1063325"/>
                </a:cubicBezTo>
                <a:cubicBezTo>
                  <a:pt x="16763572" y="1063693"/>
                  <a:pt x="16660513" y="1054788"/>
                  <a:pt x="16529925" y="1063325"/>
                </a:cubicBezTo>
                <a:cubicBezTo>
                  <a:pt x="16399337" y="1071862"/>
                  <a:pt x="16208752" y="1059016"/>
                  <a:pt x="16121058" y="1063325"/>
                </a:cubicBezTo>
                <a:cubicBezTo>
                  <a:pt x="16033364" y="1067634"/>
                  <a:pt x="16081451" y="1059068"/>
                  <a:pt x="16062648" y="1063325"/>
                </a:cubicBezTo>
                <a:cubicBezTo>
                  <a:pt x="16043845" y="1067582"/>
                  <a:pt x="15665526" y="1003280"/>
                  <a:pt x="15478552" y="1063325"/>
                </a:cubicBezTo>
                <a:cubicBezTo>
                  <a:pt x="15291578" y="1123370"/>
                  <a:pt x="14857128" y="1055259"/>
                  <a:pt x="14543998" y="1063325"/>
                </a:cubicBezTo>
                <a:cubicBezTo>
                  <a:pt x="14230868" y="1071391"/>
                  <a:pt x="14165200" y="1017821"/>
                  <a:pt x="13959902" y="1063325"/>
                </a:cubicBezTo>
                <a:cubicBezTo>
                  <a:pt x="13754604" y="1108829"/>
                  <a:pt x="13652833" y="1043917"/>
                  <a:pt x="13551034" y="1063325"/>
                </a:cubicBezTo>
                <a:cubicBezTo>
                  <a:pt x="13449235" y="1082733"/>
                  <a:pt x="13013343" y="991883"/>
                  <a:pt x="12791709" y="1063325"/>
                </a:cubicBezTo>
                <a:cubicBezTo>
                  <a:pt x="12570076" y="1134767"/>
                  <a:pt x="12643869" y="1040842"/>
                  <a:pt x="12558070" y="1063325"/>
                </a:cubicBezTo>
                <a:cubicBezTo>
                  <a:pt x="12472271" y="1085808"/>
                  <a:pt x="12239460" y="1034723"/>
                  <a:pt x="11973974" y="1063325"/>
                </a:cubicBezTo>
                <a:cubicBezTo>
                  <a:pt x="11708488" y="1091927"/>
                  <a:pt x="11494929" y="1019000"/>
                  <a:pt x="11214649" y="1063325"/>
                </a:cubicBezTo>
                <a:cubicBezTo>
                  <a:pt x="10934370" y="1107650"/>
                  <a:pt x="10726845" y="1009085"/>
                  <a:pt x="10455324" y="1063325"/>
                </a:cubicBezTo>
                <a:cubicBezTo>
                  <a:pt x="10183803" y="1117565"/>
                  <a:pt x="9900358" y="1045872"/>
                  <a:pt x="9520770" y="1063325"/>
                </a:cubicBezTo>
                <a:cubicBezTo>
                  <a:pt x="9141182" y="1080778"/>
                  <a:pt x="9363718" y="1052582"/>
                  <a:pt x="9287131" y="1063325"/>
                </a:cubicBezTo>
                <a:cubicBezTo>
                  <a:pt x="9210544" y="1074068"/>
                  <a:pt x="8874846" y="1014305"/>
                  <a:pt x="8703035" y="1063325"/>
                </a:cubicBezTo>
                <a:cubicBezTo>
                  <a:pt x="8531224" y="1112345"/>
                  <a:pt x="8337289" y="1006476"/>
                  <a:pt x="8118939" y="1063325"/>
                </a:cubicBezTo>
                <a:cubicBezTo>
                  <a:pt x="7900589" y="1120174"/>
                  <a:pt x="7957295" y="1039052"/>
                  <a:pt x="7885300" y="1063325"/>
                </a:cubicBezTo>
                <a:cubicBezTo>
                  <a:pt x="7813305" y="1087598"/>
                  <a:pt x="7368652" y="983882"/>
                  <a:pt x="7125975" y="1063325"/>
                </a:cubicBezTo>
                <a:cubicBezTo>
                  <a:pt x="6883298" y="1142768"/>
                  <a:pt x="6962302" y="1058521"/>
                  <a:pt x="6892336" y="1063325"/>
                </a:cubicBezTo>
                <a:cubicBezTo>
                  <a:pt x="6822370" y="1068129"/>
                  <a:pt x="6582275" y="1038657"/>
                  <a:pt x="6308240" y="1063325"/>
                </a:cubicBezTo>
                <a:cubicBezTo>
                  <a:pt x="6034205" y="1087993"/>
                  <a:pt x="6263809" y="1062268"/>
                  <a:pt x="6249830" y="1063325"/>
                </a:cubicBezTo>
                <a:cubicBezTo>
                  <a:pt x="6235851" y="1064382"/>
                  <a:pt x="5664842" y="1050599"/>
                  <a:pt x="5315276" y="1063325"/>
                </a:cubicBezTo>
                <a:cubicBezTo>
                  <a:pt x="4965710" y="1076051"/>
                  <a:pt x="5152566" y="1056605"/>
                  <a:pt x="5081638" y="1063325"/>
                </a:cubicBezTo>
                <a:cubicBezTo>
                  <a:pt x="5010710" y="1070045"/>
                  <a:pt x="4669259" y="1045953"/>
                  <a:pt x="4322313" y="1063325"/>
                </a:cubicBezTo>
                <a:cubicBezTo>
                  <a:pt x="3975368" y="1080697"/>
                  <a:pt x="3845212" y="983268"/>
                  <a:pt x="3562987" y="1063325"/>
                </a:cubicBezTo>
                <a:cubicBezTo>
                  <a:pt x="3280762" y="1143382"/>
                  <a:pt x="3105626" y="1028795"/>
                  <a:pt x="2978891" y="1063325"/>
                </a:cubicBezTo>
                <a:cubicBezTo>
                  <a:pt x="2852156" y="1097855"/>
                  <a:pt x="2932342" y="1057660"/>
                  <a:pt x="2920482" y="1063325"/>
                </a:cubicBezTo>
                <a:cubicBezTo>
                  <a:pt x="2908622" y="1068990"/>
                  <a:pt x="2307111" y="982633"/>
                  <a:pt x="1985927" y="1063325"/>
                </a:cubicBezTo>
                <a:cubicBezTo>
                  <a:pt x="1664743" y="1144017"/>
                  <a:pt x="1536395" y="1044577"/>
                  <a:pt x="1401831" y="1063325"/>
                </a:cubicBezTo>
                <a:cubicBezTo>
                  <a:pt x="1267267" y="1082073"/>
                  <a:pt x="422332" y="1062319"/>
                  <a:pt x="0" y="1063325"/>
                </a:cubicBezTo>
                <a:cubicBezTo>
                  <a:pt x="-38358" y="848735"/>
                  <a:pt x="25079" y="769646"/>
                  <a:pt x="0" y="521029"/>
                </a:cubicBezTo>
                <a:cubicBezTo>
                  <a:pt x="-25079" y="272412"/>
                  <a:pt x="48" y="152646"/>
                  <a:pt x="0" y="0"/>
                </a:cubicBezTo>
                <a:close/>
              </a:path>
              <a:path w="17522889" h="1063325" stroke="0" extrusionOk="0">
                <a:moveTo>
                  <a:pt x="0" y="0"/>
                </a:moveTo>
                <a:cubicBezTo>
                  <a:pt x="241781" y="-13152"/>
                  <a:pt x="409318" y="83053"/>
                  <a:pt x="759325" y="0"/>
                </a:cubicBezTo>
                <a:cubicBezTo>
                  <a:pt x="1109332" y="-83053"/>
                  <a:pt x="1179935" y="28573"/>
                  <a:pt x="1343421" y="0"/>
                </a:cubicBezTo>
                <a:cubicBezTo>
                  <a:pt x="1506907" y="-28573"/>
                  <a:pt x="1965378" y="12456"/>
                  <a:pt x="2277976" y="0"/>
                </a:cubicBezTo>
                <a:cubicBezTo>
                  <a:pt x="2590575" y="-12456"/>
                  <a:pt x="2778119" y="54354"/>
                  <a:pt x="3037301" y="0"/>
                </a:cubicBezTo>
                <a:cubicBezTo>
                  <a:pt x="3296484" y="-54354"/>
                  <a:pt x="3242453" y="32765"/>
                  <a:pt x="3446168" y="0"/>
                </a:cubicBezTo>
                <a:cubicBezTo>
                  <a:pt x="3649883" y="-32765"/>
                  <a:pt x="3860984" y="54258"/>
                  <a:pt x="4205493" y="0"/>
                </a:cubicBezTo>
                <a:cubicBezTo>
                  <a:pt x="4550002" y="-54258"/>
                  <a:pt x="4434821" y="23017"/>
                  <a:pt x="4614361" y="0"/>
                </a:cubicBezTo>
                <a:cubicBezTo>
                  <a:pt x="4793901" y="-23017"/>
                  <a:pt x="4957174" y="15174"/>
                  <a:pt x="5198457" y="0"/>
                </a:cubicBezTo>
                <a:cubicBezTo>
                  <a:pt x="5439740" y="-15174"/>
                  <a:pt x="5354649" y="11664"/>
                  <a:pt x="5432096" y="0"/>
                </a:cubicBezTo>
                <a:cubicBezTo>
                  <a:pt x="5509543" y="-11664"/>
                  <a:pt x="5840770" y="12140"/>
                  <a:pt x="6016192" y="0"/>
                </a:cubicBezTo>
                <a:cubicBezTo>
                  <a:pt x="6191614" y="-12140"/>
                  <a:pt x="6522261" y="82451"/>
                  <a:pt x="6950746" y="0"/>
                </a:cubicBezTo>
                <a:cubicBezTo>
                  <a:pt x="7379231" y="-82451"/>
                  <a:pt x="7429194" y="2913"/>
                  <a:pt x="7885300" y="0"/>
                </a:cubicBezTo>
                <a:cubicBezTo>
                  <a:pt x="8341406" y="-2913"/>
                  <a:pt x="7926304" y="1356"/>
                  <a:pt x="7943710" y="0"/>
                </a:cubicBezTo>
                <a:cubicBezTo>
                  <a:pt x="7961116" y="-1356"/>
                  <a:pt x="8458170" y="24457"/>
                  <a:pt x="8703035" y="0"/>
                </a:cubicBezTo>
                <a:cubicBezTo>
                  <a:pt x="8947901" y="-24457"/>
                  <a:pt x="9097901" y="14816"/>
                  <a:pt x="9287131" y="0"/>
                </a:cubicBezTo>
                <a:cubicBezTo>
                  <a:pt x="9476361" y="-14816"/>
                  <a:pt x="9501836" y="18888"/>
                  <a:pt x="9695999" y="0"/>
                </a:cubicBezTo>
                <a:cubicBezTo>
                  <a:pt x="9890162" y="-18888"/>
                  <a:pt x="9821006" y="18929"/>
                  <a:pt x="9929637" y="0"/>
                </a:cubicBezTo>
                <a:cubicBezTo>
                  <a:pt x="10038268" y="-18929"/>
                  <a:pt x="10096514" y="17359"/>
                  <a:pt x="10163276" y="0"/>
                </a:cubicBezTo>
                <a:cubicBezTo>
                  <a:pt x="10230038" y="-17359"/>
                  <a:pt x="10404493" y="8833"/>
                  <a:pt x="10572143" y="0"/>
                </a:cubicBezTo>
                <a:cubicBezTo>
                  <a:pt x="10739793" y="-8833"/>
                  <a:pt x="10717844" y="3539"/>
                  <a:pt x="10805782" y="0"/>
                </a:cubicBezTo>
                <a:cubicBezTo>
                  <a:pt x="10893720" y="-3539"/>
                  <a:pt x="10988977" y="19538"/>
                  <a:pt x="11039420" y="0"/>
                </a:cubicBezTo>
                <a:cubicBezTo>
                  <a:pt x="11089863" y="-19538"/>
                  <a:pt x="11346413" y="49124"/>
                  <a:pt x="11623516" y="0"/>
                </a:cubicBezTo>
                <a:cubicBezTo>
                  <a:pt x="11900619" y="-49124"/>
                  <a:pt x="11904956" y="29730"/>
                  <a:pt x="12032384" y="0"/>
                </a:cubicBezTo>
                <a:cubicBezTo>
                  <a:pt x="12159812" y="-29730"/>
                  <a:pt x="12560292" y="93639"/>
                  <a:pt x="12966938" y="0"/>
                </a:cubicBezTo>
                <a:cubicBezTo>
                  <a:pt x="13373584" y="-93639"/>
                  <a:pt x="13556522" y="70734"/>
                  <a:pt x="13726263" y="0"/>
                </a:cubicBezTo>
                <a:cubicBezTo>
                  <a:pt x="13896004" y="-70734"/>
                  <a:pt x="14191626" y="44773"/>
                  <a:pt x="14310359" y="0"/>
                </a:cubicBezTo>
                <a:cubicBezTo>
                  <a:pt x="14429092" y="-44773"/>
                  <a:pt x="14429318" y="14667"/>
                  <a:pt x="14543998" y="0"/>
                </a:cubicBezTo>
                <a:cubicBezTo>
                  <a:pt x="14658678" y="-14667"/>
                  <a:pt x="14970819" y="45499"/>
                  <a:pt x="15303323" y="0"/>
                </a:cubicBezTo>
                <a:cubicBezTo>
                  <a:pt x="15635827" y="-45499"/>
                  <a:pt x="15857229" y="81107"/>
                  <a:pt x="16062648" y="0"/>
                </a:cubicBezTo>
                <a:cubicBezTo>
                  <a:pt x="16268067" y="-81107"/>
                  <a:pt x="16103503" y="126"/>
                  <a:pt x="16121058" y="0"/>
                </a:cubicBezTo>
                <a:cubicBezTo>
                  <a:pt x="16138613" y="-126"/>
                  <a:pt x="16515491" y="36595"/>
                  <a:pt x="16705154" y="0"/>
                </a:cubicBezTo>
                <a:cubicBezTo>
                  <a:pt x="16894817" y="-36595"/>
                  <a:pt x="17203289" y="72089"/>
                  <a:pt x="17522889" y="0"/>
                </a:cubicBezTo>
                <a:cubicBezTo>
                  <a:pt x="17569400" y="201599"/>
                  <a:pt x="17518694" y="406193"/>
                  <a:pt x="17522889" y="510396"/>
                </a:cubicBezTo>
                <a:cubicBezTo>
                  <a:pt x="17527084" y="614599"/>
                  <a:pt x="17512108" y="795841"/>
                  <a:pt x="17522889" y="1063325"/>
                </a:cubicBezTo>
                <a:cubicBezTo>
                  <a:pt x="17281761" y="1113495"/>
                  <a:pt x="16945519" y="1015511"/>
                  <a:pt x="16763564" y="1063325"/>
                </a:cubicBezTo>
                <a:cubicBezTo>
                  <a:pt x="16581609" y="1111139"/>
                  <a:pt x="16594746" y="1057776"/>
                  <a:pt x="16529925" y="1063325"/>
                </a:cubicBezTo>
                <a:cubicBezTo>
                  <a:pt x="16465104" y="1068874"/>
                  <a:pt x="16346255" y="1038848"/>
                  <a:pt x="16296287" y="1063325"/>
                </a:cubicBezTo>
                <a:cubicBezTo>
                  <a:pt x="16246319" y="1087802"/>
                  <a:pt x="15690556" y="1059255"/>
                  <a:pt x="15536962" y="1063325"/>
                </a:cubicBezTo>
                <a:cubicBezTo>
                  <a:pt x="15383369" y="1067395"/>
                  <a:pt x="14869809" y="1013226"/>
                  <a:pt x="14602407" y="1063325"/>
                </a:cubicBezTo>
                <a:cubicBezTo>
                  <a:pt x="14335005" y="1113424"/>
                  <a:pt x="14311627" y="1038597"/>
                  <a:pt x="14193540" y="1063325"/>
                </a:cubicBezTo>
                <a:cubicBezTo>
                  <a:pt x="14075453" y="1088053"/>
                  <a:pt x="14058569" y="1043228"/>
                  <a:pt x="13959902" y="1063325"/>
                </a:cubicBezTo>
                <a:cubicBezTo>
                  <a:pt x="13861235" y="1083422"/>
                  <a:pt x="13552631" y="1017870"/>
                  <a:pt x="13375805" y="1063325"/>
                </a:cubicBezTo>
                <a:cubicBezTo>
                  <a:pt x="13198979" y="1108780"/>
                  <a:pt x="13211257" y="1056308"/>
                  <a:pt x="13142167" y="1063325"/>
                </a:cubicBezTo>
                <a:cubicBezTo>
                  <a:pt x="13073077" y="1070342"/>
                  <a:pt x="12769468" y="1033224"/>
                  <a:pt x="12558070" y="1063325"/>
                </a:cubicBezTo>
                <a:cubicBezTo>
                  <a:pt x="12346672" y="1093426"/>
                  <a:pt x="11932177" y="986740"/>
                  <a:pt x="11623516" y="1063325"/>
                </a:cubicBezTo>
                <a:cubicBezTo>
                  <a:pt x="11314855" y="1139910"/>
                  <a:pt x="11577240" y="1062510"/>
                  <a:pt x="11565107" y="1063325"/>
                </a:cubicBezTo>
                <a:cubicBezTo>
                  <a:pt x="11552974" y="1064140"/>
                  <a:pt x="10965691" y="978476"/>
                  <a:pt x="10630553" y="1063325"/>
                </a:cubicBezTo>
                <a:cubicBezTo>
                  <a:pt x="10295415" y="1148174"/>
                  <a:pt x="10083347" y="979024"/>
                  <a:pt x="9871227" y="1063325"/>
                </a:cubicBezTo>
                <a:cubicBezTo>
                  <a:pt x="9659107" y="1147626"/>
                  <a:pt x="9432001" y="1020084"/>
                  <a:pt x="9111902" y="1063325"/>
                </a:cubicBezTo>
                <a:cubicBezTo>
                  <a:pt x="8791803" y="1106566"/>
                  <a:pt x="8561896" y="1009274"/>
                  <a:pt x="8352577" y="1063325"/>
                </a:cubicBezTo>
                <a:cubicBezTo>
                  <a:pt x="8143258" y="1117376"/>
                  <a:pt x="7646579" y="983294"/>
                  <a:pt x="7418023" y="1063325"/>
                </a:cubicBezTo>
                <a:cubicBezTo>
                  <a:pt x="7189467" y="1143356"/>
                  <a:pt x="7016159" y="979631"/>
                  <a:pt x="6658698" y="1063325"/>
                </a:cubicBezTo>
                <a:cubicBezTo>
                  <a:pt x="6301237" y="1147019"/>
                  <a:pt x="6617276" y="1059395"/>
                  <a:pt x="6600288" y="1063325"/>
                </a:cubicBezTo>
                <a:cubicBezTo>
                  <a:pt x="6583300" y="1067255"/>
                  <a:pt x="5990714" y="1035049"/>
                  <a:pt x="5665734" y="1063325"/>
                </a:cubicBezTo>
                <a:cubicBezTo>
                  <a:pt x="5340754" y="1091601"/>
                  <a:pt x="5620920" y="1058657"/>
                  <a:pt x="5607324" y="1063325"/>
                </a:cubicBezTo>
                <a:cubicBezTo>
                  <a:pt x="5593728" y="1067993"/>
                  <a:pt x="5051892" y="1042646"/>
                  <a:pt x="4672770" y="1063325"/>
                </a:cubicBezTo>
                <a:cubicBezTo>
                  <a:pt x="4293648" y="1084004"/>
                  <a:pt x="4462242" y="1057762"/>
                  <a:pt x="4263903" y="1063325"/>
                </a:cubicBezTo>
                <a:cubicBezTo>
                  <a:pt x="4065564" y="1068888"/>
                  <a:pt x="3870004" y="1016004"/>
                  <a:pt x="3679807" y="1063325"/>
                </a:cubicBezTo>
                <a:cubicBezTo>
                  <a:pt x="3489610" y="1110646"/>
                  <a:pt x="3523794" y="1043429"/>
                  <a:pt x="3446168" y="1063325"/>
                </a:cubicBezTo>
                <a:cubicBezTo>
                  <a:pt x="3368542" y="1083221"/>
                  <a:pt x="3149420" y="1031141"/>
                  <a:pt x="3037301" y="1063325"/>
                </a:cubicBezTo>
                <a:cubicBezTo>
                  <a:pt x="2925182" y="1095509"/>
                  <a:pt x="2327324" y="984099"/>
                  <a:pt x="2102747" y="1063325"/>
                </a:cubicBezTo>
                <a:cubicBezTo>
                  <a:pt x="1878170" y="1142551"/>
                  <a:pt x="1509680" y="1045834"/>
                  <a:pt x="1168193" y="1063325"/>
                </a:cubicBezTo>
                <a:cubicBezTo>
                  <a:pt x="826706" y="1080816"/>
                  <a:pt x="375340" y="1009401"/>
                  <a:pt x="0" y="1063325"/>
                </a:cubicBezTo>
                <a:cubicBezTo>
                  <a:pt x="-21465" y="828071"/>
                  <a:pt x="16010" y="746922"/>
                  <a:pt x="0" y="510396"/>
                </a:cubicBezTo>
                <a:cubicBezTo>
                  <a:pt x="-16010" y="273870"/>
                  <a:pt x="17660" y="128433"/>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r>
              <a:rPr lang="en-US" sz="6000" b="1" dirty="0">
                <a:solidFill>
                  <a:srgbClr val="2BF6FF"/>
                </a:solidFill>
                <a:latin typeface="Big Shoulders Display Bold"/>
                <a:ea typeface="Big Shoulders Display Bold"/>
                <a:cs typeface="Big Shoulders Display Bold"/>
                <a:sym typeface="Big Shoulders Display Bold"/>
              </a:rPr>
              <a:t>Goal: Build hype, generate awareness, and tease the experience.</a:t>
            </a:r>
          </a:p>
        </p:txBody>
      </p:sp>
    </p:spTree>
    <p:extLst>
      <p:ext uri="{BB962C8B-B14F-4D97-AF65-F5344CB8AC3E}">
        <p14:creationId xmlns:p14="http://schemas.microsoft.com/office/powerpoint/2010/main" val="3406809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dissolve">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dissolve">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dissolve">
                                      <p:cBhvr>
                                        <p:cTn id="22" dur="500"/>
                                        <p:tgtEl>
                                          <p:spTgt spid="4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dissolve">
                                      <p:cBhvr>
                                        <p:cTn id="25" dur="500"/>
                                        <p:tgtEl>
                                          <p:spTgt spid="4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dissolve">
                                      <p:cBhvr>
                                        <p:cTn id="30" dur="500"/>
                                        <p:tgtEl>
                                          <p:spTgt spid="47"/>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dissolve">
                                      <p:cBhvr>
                                        <p:cTn id="33" dur="500"/>
                                        <p:tgtEl>
                                          <p:spTgt spid="46"/>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dissolve">
                                      <p:cBhvr>
                                        <p:cTn id="38" dur="500"/>
                                        <p:tgtEl>
                                          <p:spTgt spid="49"/>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dissolve">
                                      <p:cBhvr>
                                        <p:cTn id="4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3" grpId="0"/>
      <p:bldP spid="47" grpId="0"/>
      <p:bldP spid="49" grpId="0"/>
      <p:bldP spid="46" grpId="0" animBg="1"/>
      <p:bldP spid="48" grpId="0" animBg="1"/>
      <p:bldP spid="42" grpId="0" animBg="1"/>
      <p:bldP spid="5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BE88EEA3-9858-909D-1EA4-3254C0CD39E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CF7F5A8-30D2-7DDD-138C-7D1654952CE1}"/>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77FA4C21-F3F6-0CB1-6A37-BC61043F9227}"/>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40" name="TextBox 39">
            <a:extLst>
              <a:ext uri="{FF2B5EF4-FFF2-40B4-BE49-F238E27FC236}">
                <a16:creationId xmlns:a16="http://schemas.microsoft.com/office/drawing/2014/main" id="{7A58E971-9D01-E404-F9DB-28DB7C736C7D}"/>
              </a:ext>
            </a:extLst>
          </p:cNvPr>
          <p:cNvSpPr txBox="1"/>
          <p:nvPr/>
        </p:nvSpPr>
        <p:spPr>
          <a:xfrm>
            <a:off x="1791477" y="0"/>
            <a:ext cx="14705045" cy="2477217"/>
          </a:xfrm>
          <a:prstGeom prst="rect">
            <a:avLst/>
          </a:prstGeom>
        </p:spPr>
        <p:txBody>
          <a:bodyPr wrap="square" lIns="0" tIns="0" rIns="0" bIns="0" rtlCol="0" anchor="t">
            <a:spAutoFit/>
          </a:bodyPr>
          <a:lstStyle/>
          <a:p>
            <a:pPr marL="0" lvl="0" indent="0" algn="ctr">
              <a:lnSpc>
                <a:spcPts val="20021"/>
              </a:lnSpc>
              <a:spcBef>
                <a:spcPct val="0"/>
              </a:spcBef>
            </a:pPr>
            <a:r>
              <a:rPr lang="en-US" sz="15200" dirty="0">
                <a:solidFill>
                  <a:srgbClr val="CFFF00"/>
                </a:solidFill>
                <a:latin typeface="Yellowtail"/>
                <a:ea typeface="Yellowtail"/>
                <a:cs typeface="Yellowtail"/>
                <a:sym typeface="Yellowtail"/>
              </a:rPr>
              <a:t>Phase 2: Launch</a:t>
            </a:r>
          </a:p>
        </p:txBody>
      </p:sp>
      <p:pic>
        <p:nvPicPr>
          <p:cNvPr id="5" name="Picture 4">
            <a:extLst>
              <a:ext uri="{FF2B5EF4-FFF2-40B4-BE49-F238E27FC236}">
                <a16:creationId xmlns:a16="http://schemas.microsoft.com/office/drawing/2014/main" id="{2EBAECE8-9D08-A7D3-F043-E05CB25CA512}"/>
              </a:ext>
            </a:extLst>
          </p:cNvPr>
          <p:cNvPicPr>
            <a:picLocks noChangeAspect="1"/>
          </p:cNvPicPr>
          <p:nvPr/>
        </p:nvPicPr>
        <p:blipFill>
          <a:blip r:embed="rId3"/>
          <a:stretch>
            <a:fillRect/>
          </a:stretch>
        </p:blipFill>
        <p:spPr>
          <a:xfrm>
            <a:off x="1315629" y="2066991"/>
            <a:ext cx="4884445" cy="7201289"/>
          </a:xfrm>
          <a:prstGeom prst="rect">
            <a:avLst/>
          </a:prstGeom>
        </p:spPr>
      </p:pic>
      <p:pic>
        <p:nvPicPr>
          <p:cNvPr id="7" name="Picture 6">
            <a:extLst>
              <a:ext uri="{FF2B5EF4-FFF2-40B4-BE49-F238E27FC236}">
                <a16:creationId xmlns:a16="http://schemas.microsoft.com/office/drawing/2014/main" id="{A86A3A6E-11B7-672F-F810-893CB7C73DE5}"/>
              </a:ext>
            </a:extLst>
          </p:cNvPr>
          <p:cNvPicPr>
            <a:picLocks noChangeAspect="1"/>
          </p:cNvPicPr>
          <p:nvPr/>
        </p:nvPicPr>
        <p:blipFill>
          <a:blip r:embed="rId3"/>
          <a:stretch>
            <a:fillRect/>
          </a:stretch>
        </p:blipFill>
        <p:spPr>
          <a:xfrm>
            <a:off x="6701776" y="1968248"/>
            <a:ext cx="4884445" cy="7201289"/>
          </a:xfrm>
          <a:prstGeom prst="rect">
            <a:avLst/>
          </a:prstGeom>
        </p:spPr>
      </p:pic>
      <p:pic>
        <p:nvPicPr>
          <p:cNvPr id="8" name="Picture 7">
            <a:extLst>
              <a:ext uri="{FF2B5EF4-FFF2-40B4-BE49-F238E27FC236}">
                <a16:creationId xmlns:a16="http://schemas.microsoft.com/office/drawing/2014/main" id="{6429A0CD-9AC6-897D-E3F6-E8646D8A8651}"/>
              </a:ext>
            </a:extLst>
          </p:cNvPr>
          <p:cNvPicPr>
            <a:picLocks noChangeAspect="1"/>
          </p:cNvPicPr>
          <p:nvPr/>
        </p:nvPicPr>
        <p:blipFill>
          <a:blip r:embed="rId3"/>
          <a:stretch>
            <a:fillRect/>
          </a:stretch>
        </p:blipFill>
        <p:spPr>
          <a:xfrm>
            <a:off x="12087923" y="2066992"/>
            <a:ext cx="4884444" cy="7201288"/>
          </a:xfrm>
          <a:prstGeom prst="rect">
            <a:avLst/>
          </a:prstGeom>
        </p:spPr>
      </p:pic>
      <p:sp>
        <p:nvSpPr>
          <p:cNvPr id="9" name="TextBox 8">
            <a:extLst>
              <a:ext uri="{FF2B5EF4-FFF2-40B4-BE49-F238E27FC236}">
                <a16:creationId xmlns:a16="http://schemas.microsoft.com/office/drawing/2014/main" id="{4C7FA934-1AA5-7FD4-1F92-241ACC6B05AA}"/>
              </a:ext>
            </a:extLst>
          </p:cNvPr>
          <p:cNvSpPr txBox="1"/>
          <p:nvPr/>
        </p:nvSpPr>
        <p:spPr>
          <a:xfrm>
            <a:off x="223024" y="9169538"/>
            <a:ext cx="17752742" cy="911166"/>
          </a:xfrm>
          <a:custGeom>
            <a:avLst/>
            <a:gdLst>
              <a:gd name="csX0" fmla="*/ 0 w 17752742"/>
              <a:gd name="csY0" fmla="*/ 0 h 911166"/>
              <a:gd name="csX1" fmla="*/ 59176 w 17752742"/>
              <a:gd name="csY1" fmla="*/ 0 h 911166"/>
              <a:gd name="csX2" fmla="*/ 473406 w 17752742"/>
              <a:gd name="csY2" fmla="*/ 0 h 911166"/>
              <a:gd name="csX3" fmla="*/ 887637 w 17752742"/>
              <a:gd name="csY3" fmla="*/ 0 h 911166"/>
              <a:gd name="csX4" fmla="*/ 1479395 w 17752742"/>
              <a:gd name="csY4" fmla="*/ 0 h 911166"/>
              <a:gd name="csX5" fmla="*/ 2248681 w 17752742"/>
              <a:gd name="csY5" fmla="*/ 0 h 911166"/>
              <a:gd name="csX6" fmla="*/ 2662911 w 17752742"/>
              <a:gd name="csY6" fmla="*/ 0 h 911166"/>
              <a:gd name="csX7" fmla="*/ 3254669 w 17752742"/>
              <a:gd name="csY7" fmla="*/ 0 h 911166"/>
              <a:gd name="csX8" fmla="*/ 3846427 w 17752742"/>
              <a:gd name="csY8" fmla="*/ 0 h 911166"/>
              <a:gd name="csX9" fmla="*/ 4438185 w 17752742"/>
              <a:gd name="csY9" fmla="*/ 0 h 911166"/>
              <a:gd name="csX10" fmla="*/ 5384998 w 17752742"/>
              <a:gd name="csY10" fmla="*/ 0 h 911166"/>
              <a:gd name="csX11" fmla="*/ 5621702 w 17752742"/>
              <a:gd name="csY11" fmla="*/ 0 h 911166"/>
              <a:gd name="csX12" fmla="*/ 6390987 w 17752742"/>
              <a:gd name="csY12" fmla="*/ 0 h 911166"/>
              <a:gd name="csX13" fmla="*/ 6450163 w 17752742"/>
              <a:gd name="csY13" fmla="*/ 0 h 911166"/>
              <a:gd name="csX14" fmla="*/ 6509339 w 17752742"/>
              <a:gd name="csY14" fmla="*/ 0 h 911166"/>
              <a:gd name="csX15" fmla="*/ 7278624 w 17752742"/>
              <a:gd name="csY15" fmla="*/ 0 h 911166"/>
              <a:gd name="csX16" fmla="*/ 8047910 w 17752742"/>
              <a:gd name="csY16" fmla="*/ 0 h 911166"/>
              <a:gd name="csX17" fmla="*/ 8462140 w 17752742"/>
              <a:gd name="csY17" fmla="*/ 0 h 911166"/>
              <a:gd name="csX18" fmla="*/ 8698844 w 17752742"/>
              <a:gd name="csY18" fmla="*/ 0 h 911166"/>
              <a:gd name="csX19" fmla="*/ 9290602 w 17752742"/>
              <a:gd name="csY19" fmla="*/ 0 h 911166"/>
              <a:gd name="csX20" fmla="*/ 9882360 w 17752742"/>
              <a:gd name="csY20" fmla="*/ 0 h 911166"/>
              <a:gd name="csX21" fmla="*/ 9941536 w 17752742"/>
              <a:gd name="csY21" fmla="*/ 0 h 911166"/>
              <a:gd name="csX22" fmla="*/ 10000711 w 17752742"/>
              <a:gd name="csY22" fmla="*/ 0 h 911166"/>
              <a:gd name="csX23" fmla="*/ 10059887 w 17752742"/>
              <a:gd name="csY23" fmla="*/ 0 h 911166"/>
              <a:gd name="csX24" fmla="*/ 11006700 w 17752742"/>
              <a:gd name="csY24" fmla="*/ 0 h 911166"/>
              <a:gd name="csX25" fmla="*/ 11598458 w 17752742"/>
              <a:gd name="csY25" fmla="*/ 0 h 911166"/>
              <a:gd name="csX26" fmla="*/ 12545271 w 17752742"/>
              <a:gd name="csY26" fmla="*/ 0 h 911166"/>
              <a:gd name="csX27" fmla="*/ 13314556 w 17752742"/>
              <a:gd name="csY27" fmla="*/ 0 h 911166"/>
              <a:gd name="csX28" fmla="*/ 14261369 w 17752742"/>
              <a:gd name="csY28" fmla="*/ 0 h 911166"/>
              <a:gd name="csX29" fmla="*/ 14853127 w 17752742"/>
              <a:gd name="csY29" fmla="*/ 0 h 911166"/>
              <a:gd name="csX30" fmla="*/ 15799940 w 17752742"/>
              <a:gd name="csY30" fmla="*/ 0 h 911166"/>
              <a:gd name="csX31" fmla="*/ 16746753 w 17752742"/>
              <a:gd name="csY31" fmla="*/ 0 h 911166"/>
              <a:gd name="csX32" fmla="*/ 16805929 w 17752742"/>
              <a:gd name="csY32" fmla="*/ 0 h 911166"/>
              <a:gd name="csX33" fmla="*/ 16865105 w 17752742"/>
              <a:gd name="csY33" fmla="*/ 0 h 911166"/>
              <a:gd name="csX34" fmla="*/ 17752742 w 17752742"/>
              <a:gd name="csY34" fmla="*/ 0 h 911166"/>
              <a:gd name="csX35" fmla="*/ 17752742 w 17752742"/>
              <a:gd name="csY35" fmla="*/ 446471 h 911166"/>
              <a:gd name="csX36" fmla="*/ 17752742 w 17752742"/>
              <a:gd name="csY36" fmla="*/ 911166 h 911166"/>
              <a:gd name="csX37" fmla="*/ 17160984 w 17752742"/>
              <a:gd name="csY37" fmla="*/ 911166 h 911166"/>
              <a:gd name="csX38" fmla="*/ 16746753 w 17752742"/>
              <a:gd name="csY38" fmla="*/ 911166 h 911166"/>
              <a:gd name="csX39" fmla="*/ 16332523 w 17752742"/>
              <a:gd name="csY39" fmla="*/ 911166 h 911166"/>
              <a:gd name="csX40" fmla="*/ 16273347 w 17752742"/>
              <a:gd name="csY40" fmla="*/ 911166 h 911166"/>
              <a:gd name="csX41" fmla="*/ 15681589 w 17752742"/>
              <a:gd name="csY41" fmla="*/ 911166 h 911166"/>
              <a:gd name="csX42" fmla="*/ 14734776 w 17752742"/>
              <a:gd name="csY42" fmla="*/ 911166 h 911166"/>
              <a:gd name="csX43" fmla="*/ 14143018 w 17752742"/>
              <a:gd name="csY43" fmla="*/ 911166 h 911166"/>
              <a:gd name="csX44" fmla="*/ 13728787 w 17752742"/>
              <a:gd name="csY44" fmla="*/ 911166 h 911166"/>
              <a:gd name="csX45" fmla="*/ 12959502 w 17752742"/>
              <a:gd name="csY45" fmla="*/ 911166 h 911166"/>
              <a:gd name="csX46" fmla="*/ 12722798 w 17752742"/>
              <a:gd name="csY46" fmla="*/ 911166 h 911166"/>
              <a:gd name="csX47" fmla="*/ 12131040 w 17752742"/>
              <a:gd name="csY47" fmla="*/ 911166 h 911166"/>
              <a:gd name="csX48" fmla="*/ 11361755 w 17752742"/>
              <a:gd name="csY48" fmla="*/ 911166 h 911166"/>
              <a:gd name="csX49" fmla="*/ 10592469 w 17752742"/>
              <a:gd name="csY49" fmla="*/ 911166 h 911166"/>
              <a:gd name="csX50" fmla="*/ 9645656 w 17752742"/>
              <a:gd name="csY50" fmla="*/ 911166 h 911166"/>
              <a:gd name="csX51" fmla="*/ 9408953 w 17752742"/>
              <a:gd name="csY51" fmla="*/ 911166 h 911166"/>
              <a:gd name="csX52" fmla="*/ 8817195 w 17752742"/>
              <a:gd name="csY52" fmla="*/ 911166 h 911166"/>
              <a:gd name="csX53" fmla="*/ 8225437 w 17752742"/>
              <a:gd name="csY53" fmla="*/ 911166 h 911166"/>
              <a:gd name="csX54" fmla="*/ 7988734 w 17752742"/>
              <a:gd name="csY54" fmla="*/ 911166 h 911166"/>
              <a:gd name="csX55" fmla="*/ 7219448 w 17752742"/>
              <a:gd name="csY55" fmla="*/ 911166 h 911166"/>
              <a:gd name="csX56" fmla="*/ 6982745 w 17752742"/>
              <a:gd name="csY56" fmla="*/ 911166 h 911166"/>
              <a:gd name="csX57" fmla="*/ 6390987 w 17752742"/>
              <a:gd name="csY57" fmla="*/ 911166 h 911166"/>
              <a:gd name="csX58" fmla="*/ 6331811 w 17752742"/>
              <a:gd name="csY58" fmla="*/ 911166 h 911166"/>
              <a:gd name="csX59" fmla="*/ 5384998 w 17752742"/>
              <a:gd name="csY59" fmla="*/ 911166 h 911166"/>
              <a:gd name="csX60" fmla="*/ 5148295 w 17752742"/>
              <a:gd name="csY60" fmla="*/ 911166 h 911166"/>
              <a:gd name="csX61" fmla="*/ 4379010 w 17752742"/>
              <a:gd name="csY61" fmla="*/ 911166 h 911166"/>
              <a:gd name="csX62" fmla="*/ 3609724 w 17752742"/>
              <a:gd name="csY62" fmla="*/ 911166 h 911166"/>
              <a:gd name="csX63" fmla="*/ 3017966 w 17752742"/>
              <a:gd name="csY63" fmla="*/ 911166 h 911166"/>
              <a:gd name="csX64" fmla="*/ 2958790 w 17752742"/>
              <a:gd name="csY64" fmla="*/ 911166 h 911166"/>
              <a:gd name="csX65" fmla="*/ 2011977 w 17752742"/>
              <a:gd name="csY65" fmla="*/ 911166 h 911166"/>
              <a:gd name="csX66" fmla="*/ 1420219 w 17752742"/>
              <a:gd name="csY66" fmla="*/ 911166 h 911166"/>
              <a:gd name="csX67" fmla="*/ 0 w 17752742"/>
              <a:gd name="csY67" fmla="*/ 911166 h 911166"/>
              <a:gd name="csX68" fmla="*/ 0 w 17752742"/>
              <a:gd name="csY68" fmla="*/ 446471 h 911166"/>
              <a:gd name="csX69" fmla="*/ 0 w 17752742"/>
              <a:gd name="csY69" fmla="*/ 0 h 9111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17752742" h="911166" fill="none" extrusionOk="0">
                <a:moveTo>
                  <a:pt x="0" y="0"/>
                </a:moveTo>
                <a:cubicBezTo>
                  <a:pt x="18847" y="-1426"/>
                  <a:pt x="35046" y="5165"/>
                  <a:pt x="59176" y="0"/>
                </a:cubicBezTo>
                <a:cubicBezTo>
                  <a:pt x="83306" y="-5165"/>
                  <a:pt x="316699" y="8911"/>
                  <a:pt x="473406" y="0"/>
                </a:cubicBezTo>
                <a:cubicBezTo>
                  <a:pt x="630113" y="-8911"/>
                  <a:pt x="687387" y="42182"/>
                  <a:pt x="887637" y="0"/>
                </a:cubicBezTo>
                <a:cubicBezTo>
                  <a:pt x="1087887" y="-42182"/>
                  <a:pt x="1213752" y="59422"/>
                  <a:pt x="1479395" y="0"/>
                </a:cubicBezTo>
                <a:cubicBezTo>
                  <a:pt x="1745038" y="-59422"/>
                  <a:pt x="1907779" y="12238"/>
                  <a:pt x="2248681" y="0"/>
                </a:cubicBezTo>
                <a:cubicBezTo>
                  <a:pt x="2589583" y="-12238"/>
                  <a:pt x="2530559" y="18187"/>
                  <a:pt x="2662911" y="0"/>
                </a:cubicBezTo>
                <a:cubicBezTo>
                  <a:pt x="2795263" y="-18187"/>
                  <a:pt x="3014863" y="32836"/>
                  <a:pt x="3254669" y="0"/>
                </a:cubicBezTo>
                <a:cubicBezTo>
                  <a:pt x="3494475" y="-32836"/>
                  <a:pt x="3684444" y="24938"/>
                  <a:pt x="3846427" y="0"/>
                </a:cubicBezTo>
                <a:cubicBezTo>
                  <a:pt x="4008410" y="-24938"/>
                  <a:pt x="4274017" y="39956"/>
                  <a:pt x="4438185" y="0"/>
                </a:cubicBezTo>
                <a:cubicBezTo>
                  <a:pt x="4602353" y="-39956"/>
                  <a:pt x="5158401" y="3547"/>
                  <a:pt x="5384998" y="0"/>
                </a:cubicBezTo>
                <a:cubicBezTo>
                  <a:pt x="5611595" y="-3547"/>
                  <a:pt x="5506972" y="14694"/>
                  <a:pt x="5621702" y="0"/>
                </a:cubicBezTo>
                <a:cubicBezTo>
                  <a:pt x="5736432" y="-14694"/>
                  <a:pt x="6162395" y="22884"/>
                  <a:pt x="6390987" y="0"/>
                </a:cubicBezTo>
                <a:cubicBezTo>
                  <a:pt x="6619580" y="-22884"/>
                  <a:pt x="6426275" y="1466"/>
                  <a:pt x="6450163" y="0"/>
                </a:cubicBezTo>
                <a:cubicBezTo>
                  <a:pt x="6474051" y="-1466"/>
                  <a:pt x="6486839" y="1608"/>
                  <a:pt x="6509339" y="0"/>
                </a:cubicBezTo>
                <a:cubicBezTo>
                  <a:pt x="6531839" y="-1608"/>
                  <a:pt x="6905591" y="63294"/>
                  <a:pt x="7278624" y="0"/>
                </a:cubicBezTo>
                <a:cubicBezTo>
                  <a:pt x="7651657" y="-63294"/>
                  <a:pt x="7824641" y="36688"/>
                  <a:pt x="8047910" y="0"/>
                </a:cubicBezTo>
                <a:cubicBezTo>
                  <a:pt x="8271179" y="-36688"/>
                  <a:pt x="8339183" y="3551"/>
                  <a:pt x="8462140" y="0"/>
                </a:cubicBezTo>
                <a:cubicBezTo>
                  <a:pt x="8585097" y="-3551"/>
                  <a:pt x="8592993" y="28054"/>
                  <a:pt x="8698844" y="0"/>
                </a:cubicBezTo>
                <a:cubicBezTo>
                  <a:pt x="8804695" y="-28054"/>
                  <a:pt x="9005692" y="25024"/>
                  <a:pt x="9290602" y="0"/>
                </a:cubicBezTo>
                <a:cubicBezTo>
                  <a:pt x="9575512" y="-25024"/>
                  <a:pt x="9647655" y="60549"/>
                  <a:pt x="9882360" y="0"/>
                </a:cubicBezTo>
                <a:cubicBezTo>
                  <a:pt x="10117065" y="-60549"/>
                  <a:pt x="9927031" y="90"/>
                  <a:pt x="9941536" y="0"/>
                </a:cubicBezTo>
                <a:cubicBezTo>
                  <a:pt x="9956041" y="-90"/>
                  <a:pt x="9972694" y="4133"/>
                  <a:pt x="10000711" y="0"/>
                </a:cubicBezTo>
                <a:cubicBezTo>
                  <a:pt x="10028729" y="-4133"/>
                  <a:pt x="10037521" y="520"/>
                  <a:pt x="10059887" y="0"/>
                </a:cubicBezTo>
                <a:cubicBezTo>
                  <a:pt x="10082253" y="-520"/>
                  <a:pt x="10609118" y="96921"/>
                  <a:pt x="11006700" y="0"/>
                </a:cubicBezTo>
                <a:cubicBezTo>
                  <a:pt x="11404282" y="-96921"/>
                  <a:pt x="11364372" y="23308"/>
                  <a:pt x="11598458" y="0"/>
                </a:cubicBezTo>
                <a:cubicBezTo>
                  <a:pt x="11832544" y="-23308"/>
                  <a:pt x="12318026" y="99092"/>
                  <a:pt x="12545271" y="0"/>
                </a:cubicBezTo>
                <a:cubicBezTo>
                  <a:pt x="12772516" y="-99092"/>
                  <a:pt x="13031547" y="76889"/>
                  <a:pt x="13314556" y="0"/>
                </a:cubicBezTo>
                <a:cubicBezTo>
                  <a:pt x="13597565" y="-76889"/>
                  <a:pt x="13988100" y="59646"/>
                  <a:pt x="14261369" y="0"/>
                </a:cubicBezTo>
                <a:cubicBezTo>
                  <a:pt x="14534638" y="-59646"/>
                  <a:pt x="14560444" y="13089"/>
                  <a:pt x="14853127" y="0"/>
                </a:cubicBezTo>
                <a:cubicBezTo>
                  <a:pt x="15145810" y="-13089"/>
                  <a:pt x="15349894" y="81660"/>
                  <a:pt x="15799940" y="0"/>
                </a:cubicBezTo>
                <a:cubicBezTo>
                  <a:pt x="16249986" y="-81660"/>
                  <a:pt x="16529493" y="91492"/>
                  <a:pt x="16746753" y="0"/>
                </a:cubicBezTo>
                <a:cubicBezTo>
                  <a:pt x="16964013" y="-91492"/>
                  <a:pt x="16783318" y="2548"/>
                  <a:pt x="16805929" y="0"/>
                </a:cubicBezTo>
                <a:cubicBezTo>
                  <a:pt x="16828540" y="-2548"/>
                  <a:pt x="16847857" y="3845"/>
                  <a:pt x="16865105" y="0"/>
                </a:cubicBezTo>
                <a:cubicBezTo>
                  <a:pt x="16882353" y="-3845"/>
                  <a:pt x="17437679" y="57110"/>
                  <a:pt x="17752742" y="0"/>
                </a:cubicBezTo>
                <a:cubicBezTo>
                  <a:pt x="17785693" y="176961"/>
                  <a:pt x="17742206" y="341012"/>
                  <a:pt x="17752742" y="446471"/>
                </a:cubicBezTo>
                <a:cubicBezTo>
                  <a:pt x="17763278" y="551930"/>
                  <a:pt x="17727150" y="720868"/>
                  <a:pt x="17752742" y="911166"/>
                </a:cubicBezTo>
                <a:cubicBezTo>
                  <a:pt x="17535567" y="938436"/>
                  <a:pt x="17373164" y="883516"/>
                  <a:pt x="17160984" y="911166"/>
                </a:cubicBezTo>
                <a:cubicBezTo>
                  <a:pt x="16948804" y="938816"/>
                  <a:pt x="16930296" y="890591"/>
                  <a:pt x="16746753" y="911166"/>
                </a:cubicBezTo>
                <a:cubicBezTo>
                  <a:pt x="16563210" y="931741"/>
                  <a:pt x="16522447" y="901800"/>
                  <a:pt x="16332523" y="911166"/>
                </a:cubicBezTo>
                <a:cubicBezTo>
                  <a:pt x="16142599" y="920532"/>
                  <a:pt x="16285699" y="909883"/>
                  <a:pt x="16273347" y="911166"/>
                </a:cubicBezTo>
                <a:cubicBezTo>
                  <a:pt x="16260995" y="912449"/>
                  <a:pt x="15897933" y="892179"/>
                  <a:pt x="15681589" y="911166"/>
                </a:cubicBezTo>
                <a:cubicBezTo>
                  <a:pt x="15465245" y="930153"/>
                  <a:pt x="15091788" y="876547"/>
                  <a:pt x="14734776" y="911166"/>
                </a:cubicBezTo>
                <a:cubicBezTo>
                  <a:pt x="14377764" y="945785"/>
                  <a:pt x="14403374" y="851419"/>
                  <a:pt x="14143018" y="911166"/>
                </a:cubicBezTo>
                <a:cubicBezTo>
                  <a:pt x="13882662" y="970913"/>
                  <a:pt x="13885206" y="897020"/>
                  <a:pt x="13728787" y="911166"/>
                </a:cubicBezTo>
                <a:cubicBezTo>
                  <a:pt x="13572368" y="925312"/>
                  <a:pt x="13114443" y="904819"/>
                  <a:pt x="12959502" y="911166"/>
                </a:cubicBezTo>
                <a:cubicBezTo>
                  <a:pt x="12804562" y="917513"/>
                  <a:pt x="12822767" y="908178"/>
                  <a:pt x="12722798" y="911166"/>
                </a:cubicBezTo>
                <a:cubicBezTo>
                  <a:pt x="12622829" y="914154"/>
                  <a:pt x="12316535" y="871175"/>
                  <a:pt x="12131040" y="911166"/>
                </a:cubicBezTo>
                <a:cubicBezTo>
                  <a:pt x="11945545" y="951157"/>
                  <a:pt x="11606954" y="906583"/>
                  <a:pt x="11361755" y="911166"/>
                </a:cubicBezTo>
                <a:cubicBezTo>
                  <a:pt x="11116556" y="915749"/>
                  <a:pt x="10778184" y="907323"/>
                  <a:pt x="10592469" y="911166"/>
                </a:cubicBezTo>
                <a:cubicBezTo>
                  <a:pt x="10406754" y="915009"/>
                  <a:pt x="9898569" y="886771"/>
                  <a:pt x="9645656" y="911166"/>
                </a:cubicBezTo>
                <a:cubicBezTo>
                  <a:pt x="9392743" y="935561"/>
                  <a:pt x="9516154" y="897410"/>
                  <a:pt x="9408953" y="911166"/>
                </a:cubicBezTo>
                <a:cubicBezTo>
                  <a:pt x="9301752" y="924922"/>
                  <a:pt x="8996769" y="881725"/>
                  <a:pt x="8817195" y="911166"/>
                </a:cubicBezTo>
                <a:cubicBezTo>
                  <a:pt x="8637621" y="940607"/>
                  <a:pt x="8362046" y="864444"/>
                  <a:pt x="8225437" y="911166"/>
                </a:cubicBezTo>
                <a:cubicBezTo>
                  <a:pt x="8088828" y="957888"/>
                  <a:pt x="8084169" y="885317"/>
                  <a:pt x="7988734" y="911166"/>
                </a:cubicBezTo>
                <a:cubicBezTo>
                  <a:pt x="7893299" y="937015"/>
                  <a:pt x="7597651" y="894453"/>
                  <a:pt x="7219448" y="911166"/>
                </a:cubicBezTo>
                <a:cubicBezTo>
                  <a:pt x="6841245" y="927879"/>
                  <a:pt x="7070063" y="888697"/>
                  <a:pt x="6982745" y="911166"/>
                </a:cubicBezTo>
                <a:cubicBezTo>
                  <a:pt x="6895427" y="933635"/>
                  <a:pt x="6646487" y="891482"/>
                  <a:pt x="6390987" y="911166"/>
                </a:cubicBezTo>
                <a:cubicBezTo>
                  <a:pt x="6135487" y="930850"/>
                  <a:pt x="6357402" y="907603"/>
                  <a:pt x="6331811" y="911166"/>
                </a:cubicBezTo>
                <a:cubicBezTo>
                  <a:pt x="6306220" y="914729"/>
                  <a:pt x="5820396" y="831366"/>
                  <a:pt x="5384998" y="911166"/>
                </a:cubicBezTo>
                <a:cubicBezTo>
                  <a:pt x="4949600" y="990966"/>
                  <a:pt x="5221789" y="906731"/>
                  <a:pt x="5148295" y="911166"/>
                </a:cubicBezTo>
                <a:cubicBezTo>
                  <a:pt x="5074801" y="915601"/>
                  <a:pt x="4669638" y="863322"/>
                  <a:pt x="4379010" y="911166"/>
                </a:cubicBezTo>
                <a:cubicBezTo>
                  <a:pt x="4088382" y="959010"/>
                  <a:pt x="3901813" y="882223"/>
                  <a:pt x="3609724" y="911166"/>
                </a:cubicBezTo>
                <a:cubicBezTo>
                  <a:pt x="3317635" y="940109"/>
                  <a:pt x="3260885" y="889680"/>
                  <a:pt x="3017966" y="911166"/>
                </a:cubicBezTo>
                <a:cubicBezTo>
                  <a:pt x="2775047" y="932652"/>
                  <a:pt x="2972344" y="909111"/>
                  <a:pt x="2958790" y="911166"/>
                </a:cubicBezTo>
                <a:cubicBezTo>
                  <a:pt x="2945236" y="913221"/>
                  <a:pt x="2261760" y="864724"/>
                  <a:pt x="2011977" y="911166"/>
                </a:cubicBezTo>
                <a:cubicBezTo>
                  <a:pt x="1762194" y="957608"/>
                  <a:pt x="1586368" y="878959"/>
                  <a:pt x="1420219" y="911166"/>
                </a:cubicBezTo>
                <a:cubicBezTo>
                  <a:pt x="1254070" y="943373"/>
                  <a:pt x="342258" y="801549"/>
                  <a:pt x="0" y="911166"/>
                </a:cubicBezTo>
                <a:cubicBezTo>
                  <a:pt x="-54523" y="698296"/>
                  <a:pt x="4375" y="613362"/>
                  <a:pt x="0" y="446471"/>
                </a:cubicBezTo>
                <a:cubicBezTo>
                  <a:pt x="-4375" y="279581"/>
                  <a:pt x="47785" y="98162"/>
                  <a:pt x="0" y="0"/>
                </a:cubicBezTo>
                <a:close/>
              </a:path>
              <a:path w="17752742" h="911166" stroke="0" extrusionOk="0">
                <a:moveTo>
                  <a:pt x="0" y="0"/>
                </a:moveTo>
                <a:cubicBezTo>
                  <a:pt x="369970" y="-48721"/>
                  <a:pt x="548077" y="35265"/>
                  <a:pt x="769285" y="0"/>
                </a:cubicBezTo>
                <a:cubicBezTo>
                  <a:pt x="990494" y="-35265"/>
                  <a:pt x="1162996" y="22965"/>
                  <a:pt x="1361044" y="0"/>
                </a:cubicBezTo>
                <a:cubicBezTo>
                  <a:pt x="1559092" y="-22965"/>
                  <a:pt x="2034658" y="90819"/>
                  <a:pt x="2307856" y="0"/>
                </a:cubicBezTo>
                <a:cubicBezTo>
                  <a:pt x="2581054" y="-90819"/>
                  <a:pt x="2749615" y="9978"/>
                  <a:pt x="3077142" y="0"/>
                </a:cubicBezTo>
                <a:cubicBezTo>
                  <a:pt x="3404669" y="-9978"/>
                  <a:pt x="3380643" y="17804"/>
                  <a:pt x="3491373" y="0"/>
                </a:cubicBezTo>
                <a:cubicBezTo>
                  <a:pt x="3602103" y="-17804"/>
                  <a:pt x="4037804" y="86179"/>
                  <a:pt x="4260658" y="0"/>
                </a:cubicBezTo>
                <a:cubicBezTo>
                  <a:pt x="4483513" y="-86179"/>
                  <a:pt x="4471606" y="9610"/>
                  <a:pt x="4674889" y="0"/>
                </a:cubicBezTo>
                <a:cubicBezTo>
                  <a:pt x="4878172" y="-9610"/>
                  <a:pt x="5067044" y="37456"/>
                  <a:pt x="5266647" y="0"/>
                </a:cubicBezTo>
                <a:cubicBezTo>
                  <a:pt x="5466250" y="-37456"/>
                  <a:pt x="5409985" y="21615"/>
                  <a:pt x="5503350" y="0"/>
                </a:cubicBezTo>
                <a:cubicBezTo>
                  <a:pt x="5596715" y="-21615"/>
                  <a:pt x="5834403" y="3185"/>
                  <a:pt x="6095108" y="0"/>
                </a:cubicBezTo>
                <a:cubicBezTo>
                  <a:pt x="6355813" y="-3185"/>
                  <a:pt x="6757173" y="100144"/>
                  <a:pt x="7041921" y="0"/>
                </a:cubicBezTo>
                <a:cubicBezTo>
                  <a:pt x="7326669" y="-100144"/>
                  <a:pt x="7714236" y="84172"/>
                  <a:pt x="7988734" y="0"/>
                </a:cubicBezTo>
                <a:cubicBezTo>
                  <a:pt x="8263232" y="-84172"/>
                  <a:pt x="8029089" y="4051"/>
                  <a:pt x="8047910" y="0"/>
                </a:cubicBezTo>
                <a:cubicBezTo>
                  <a:pt x="8066731" y="-4051"/>
                  <a:pt x="8486177" y="33318"/>
                  <a:pt x="8817195" y="0"/>
                </a:cubicBezTo>
                <a:cubicBezTo>
                  <a:pt x="9148213" y="-33318"/>
                  <a:pt x="9191139" y="63497"/>
                  <a:pt x="9408953" y="0"/>
                </a:cubicBezTo>
                <a:cubicBezTo>
                  <a:pt x="9626767" y="-63497"/>
                  <a:pt x="9682416" y="32609"/>
                  <a:pt x="9823184" y="0"/>
                </a:cubicBezTo>
                <a:cubicBezTo>
                  <a:pt x="9963952" y="-32609"/>
                  <a:pt x="10010333" y="14760"/>
                  <a:pt x="10059887" y="0"/>
                </a:cubicBezTo>
                <a:cubicBezTo>
                  <a:pt x="10109441" y="-14760"/>
                  <a:pt x="10247034" y="12388"/>
                  <a:pt x="10296590" y="0"/>
                </a:cubicBezTo>
                <a:cubicBezTo>
                  <a:pt x="10346146" y="-12388"/>
                  <a:pt x="10605849" y="39491"/>
                  <a:pt x="10710821" y="0"/>
                </a:cubicBezTo>
                <a:cubicBezTo>
                  <a:pt x="10815793" y="-39491"/>
                  <a:pt x="10891392" y="10159"/>
                  <a:pt x="10947524" y="0"/>
                </a:cubicBezTo>
                <a:cubicBezTo>
                  <a:pt x="11003656" y="-10159"/>
                  <a:pt x="11076485" y="25060"/>
                  <a:pt x="11184227" y="0"/>
                </a:cubicBezTo>
                <a:cubicBezTo>
                  <a:pt x="11291969" y="-25060"/>
                  <a:pt x="11517270" y="62540"/>
                  <a:pt x="11775986" y="0"/>
                </a:cubicBezTo>
                <a:cubicBezTo>
                  <a:pt x="12034702" y="-62540"/>
                  <a:pt x="12086546" y="43891"/>
                  <a:pt x="12190216" y="0"/>
                </a:cubicBezTo>
                <a:cubicBezTo>
                  <a:pt x="12293886" y="-43891"/>
                  <a:pt x="12723161" y="37216"/>
                  <a:pt x="13137029" y="0"/>
                </a:cubicBezTo>
                <a:cubicBezTo>
                  <a:pt x="13550897" y="-37216"/>
                  <a:pt x="13565564" y="4504"/>
                  <a:pt x="13906315" y="0"/>
                </a:cubicBezTo>
                <a:cubicBezTo>
                  <a:pt x="14247066" y="-4504"/>
                  <a:pt x="14326506" y="44370"/>
                  <a:pt x="14498073" y="0"/>
                </a:cubicBezTo>
                <a:cubicBezTo>
                  <a:pt x="14669640" y="-44370"/>
                  <a:pt x="14628379" y="21573"/>
                  <a:pt x="14734776" y="0"/>
                </a:cubicBezTo>
                <a:cubicBezTo>
                  <a:pt x="14841173" y="-21573"/>
                  <a:pt x="15342227" y="11359"/>
                  <a:pt x="15504061" y="0"/>
                </a:cubicBezTo>
                <a:cubicBezTo>
                  <a:pt x="15665896" y="-11359"/>
                  <a:pt x="16056535" y="75302"/>
                  <a:pt x="16273347" y="0"/>
                </a:cubicBezTo>
                <a:cubicBezTo>
                  <a:pt x="16490159" y="-75302"/>
                  <a:pt x="16315207" y="6428"/>
                  <a:pt x="16332523" y="0"/>
                </a:cubicBezTo>
                <a:cubicBezTo>
                  <a:pt x="16349839" y="-6428"/>
                  <a:pt x="16757053" y="8732"/>
                  <a:pt x="16924281" y="0"/>
                </a:cubicBezTo>
                <a:cubicBezTo>
                  <a:pt x="17091509" y="-8732"/>
                  <a:pt x="17544926" y="28536"/>
                  <a:pt x="17752742" y="0"/>
                </a:cubicBezTo>
                <a:cubicBezTo>
                  <a:pt x="17753290" y="211725"/>
                  <a:pt x="17742800" y="286542"/>
                  <a:pt x="17752742" y="437360"/>
                </a:cubicBezTo>
                <a:cubicBezTo>
                  <a:pt x="17762684" y="588178"/>
                  <a:pt x="17735710" y="717114"/>
                  <a:pt x="17752742" y="911166"/>
                </a:cubicBezTo>
                <a:cubicBezTo>
                  <a:pt x="17514372" y="965476"/>
                  <a:pt x="17291538" y="871535"/>
                  <a:pt x="16983457" y="911166"/>
                </a:cubicBezTo>
                <a:cubicBezTo>
                  <a:pt x="16675377" y="950797"/>
                  <a:pt x="16819507" y="894821"/>
                  <a:pt x="16746753" y="911166"/>
                </a:cubicBezTo>
                <a:cubicBezTo>
                  <a:pt x="16673999" y="927511"/>
                  <a:pt x="16627582" y="905029"/>
                  <a:pt x="16510050" y="911166"/>
                </a:cubicBezTo>
                <a:cubicBezTo>
                  <a:pt x="16392518" y="917303"/>
                  <a:pt x="16053333" y="889293"/>
                  <a:pt x="15740765" y="911166"/>
                </a:cubicBezTo>
                <a:cubicBezTo>
                  <a:pt x="15428198" y="933039"/>
                  <a:pt x="15195666" y="840100"/>
                  <a:pt x="14793952" y="911166"/>
                </a:cubicBezTo>
                <a:cubicBezTo>
                  <a:pt x="14392238" y="982232"/>
                  <a:pt x="14552470" y="878550"/>
                  <a:pt x="14379721" y="911166"/>
                </a:cubicBezTo>
                <a:cubicBezTo>
                  <a:pt x="14206972" y="943782"/>
                  <a:pt x="14210604" y="908358"/>
                  <a:pt x="14143018" y="911166"/>
                </a:cubicBezTo>
                <a:cubicBezTo>
                  <a:pt x="14075432" y="913974"/>
                  <a:pt x="13840110" y="885362"/>
                  <a:pt x="13551260" y="911166"/>
                </a:cubicBezTo>
                <a:cubicBezTo>
                  <a:pt x="13262410" y="936970"/>
                  <a:pt x="13408142" y="906454"/>
                  <a:pt x="13314557" y="911166"/>
                </a:cubicBezTo>
                <a:cubicBezTo>
                  <a:pt x="13220972" y="915878"/>
                  <a:pt x="12934021" y="847505"/>
                  <a:pt x="12722798" y="911166"/>
                </a:cubicBezTo>
                <a:cubicBezTo>
                  <a:pt x="12511575" y="974827"/>
                  <a:pt x="11990656" y="909356"/>
                  <a:pt x="11775986" y="911166"/>
                </a:cubicBezTo>
                <a:cubicBezTo>
                  <a:pt x="11561316" y="912976"/>
                  <a:pt x="11730600" y="905820"/>
                  <a:pt x="11716810" y="911166"/>
                </a:cubicBezTo>
                <a:cubicBezTo>
                  <a:pt x="11703020" y="916512"/>
                  <a:pt x="11214467" y="805451"/>
                  <a:pt x="10769997" y="911166"/>
                </a:cubicBezTo>
                <a:cubicBezTo>
                  <a:pt x="10325527" y="1016881"/>
                  <a:pt x="10360142" y="909892"/>
                  <a:pt x="10000711" y="911166"/>
                </a:cubicBezTo>
                <a:cubicBezTo>
                  <a:pt x="9641280" y="912440"/>
                  <a:pt x="9587018" y="909731"/>
                  <a:pt x="9231426" y="911166"/>
                </a:cubicBezTo>
                <a:cubicBezTo>
                  <a:pt x="8875834" y="912601"/>
                  <a:pt x="8818814" y="901756"/>
                  <a:pt x="8462140" y="911166"/>
                </a:cubicBezTo>
                <a:cubicBezTo>
                  <a:pt x="8105466" y="920576"/>
                  <a:pt x="7835860" y="891872"/>
                  <a:pt x="7515327" y="911166"/>
                </a:cubicBezTo>
                <a:cubicBezTo>
                  <a:pt x="7194794" y="930460"/>
                  <a:pt x="7060705" y="852740"/>
                  <a:pt x="6746042" y="911166"/>
                </a:cubicBezTo>
                <a:cubicBezTo>
                  <a:pt x="6431380" y="969592"/>
                  <a:pt x="6699960" y="906494"/>
                  <a:pt x="6686866" y="911166"/>
                </a:cubicBezTo>
                <a:cubicBezTo>
                  <a:pt x="6673772" y="915838"/>
                  <a:pt x="6200801" y="836765"/>
                  <a:pt x="5740053" y="911166"/>
                </a:cubicBezTo>
                <a:cubicBezTo>
                  <a:pt x="5279305" y="985567"/>
                  <a:pt x="5705678" y="910072"/>
                  <a:pt x="5680877" y="911166"/>
                </a:cubicBezTo>
                <a:cubicBezTo>
                  <a:pt x="5656076" y="912260"/>
                  <a:pt x="5124318" y="889978"/>
                  <a:pt x="4734065" y="911166"/>
                </a:cubicBezTo>
                <a:cubicBezTo>
                  <a:pt x="4343812" y="932354"/>
                  <a:pt x="4442783" y="880124"/>
                  <a:pt x="4319834" y="911166"/>
                </a:cubicBezTo>
                <a:cubicBezTo>
                  <a:pt x="4196885" y="942208"/>
                  <a:pt x="3904958" y="889196"/>
                  <a:pt x="3728076" y="911166"/>
                </a:cubicBezTo>
                <a:cubicBezTo>
                  <a:pt x="3551194" y="933136"/>
                  <a:pt x="3553406" y="883729"/>
                  <a:pt x="3491373" y="911166"/>
                </a:cubicBezTo>
                <a:cubicBezTo>
                  <a:pt x="3429340" y="938603"/>
                  <a:pt x="3172640" y="896097"/>
                  <a:pt x="3077142" y="911166"/>
                </a:cubicBezTo>
                <a:cubicBezTo>
                  <a:pt x="2981644" y="926235"/>
                  <a:pt x="2422981" y="830257"/>
                  <a:pt x="2130329" y="911166"/>
                </a:cubicBezTo>
                <a:cubicBezTo>
                  <a:pt x="1837677" y="992075"/>
                  <a:pt x="1586585" y="899441"/>
                  <a:pt x="1183516" y="911166"/>
                </a:cubicBezTo>
                <a:cubicBezTo>
                  <a:pt x="780447" y="922891"/>
                  <a:pt x="257352" y="818762"/>
                  <a:pt x="0" y="911166"/>
                </a:cubicBezTo>
                <a:cubicBezTo>
                  <a:pt x="-12877" y="736425"/>
                  <a:pt x="50197" y="576383"/>
                  <a:pt x="0" y="437360"/>
                </a:cubicBezTo>
                <a:cubicBezTo>
                  <a:pt x="-50197" y="298337"/>
                  <a:pt x="38993" y="193531"/>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r>
              <a:rPr lang="en-US" sz="5200" b="1" dirty="0">
                <a:solidFill>
                  <a:srgbClr val="2BF6FF"/>
                </a:solidFill>
                <a:latin typeface="Big Shoulders Display Bold"/>
                <a:ea typeface="Big Shoulders Display Bold"/>
                <a:cs typeface="Big Shoulders Display Bold"/>
                <a:sym typeface="Big Shoulders Display Bold"/>
              </a:rPr>
              <a:t>Goal: Drive attendance, maximize excitement, and establish the experience.</a:t>
            </a:r>
          </a:p>
        </p:txBody>
      </p:sp>
      <p:sp>
        <p:nvSpPr>
          <p:cNvPr id="10" name="TextBox 9">
            <a:extLst>
              <a:ext uri="{FF2B5EF4-FFF2-40B4-BE49-F238E27FC236}">
                <a16:creationId xmlns:a16="http://schemas.microsoft.com/office/drawing/2014/main" id="{A0493D72-E014-DB84-0F37-2F49A33A3EC6}"/>
              </a:ext>
            </a:extLst>
          </p:cNvPr>
          <p:cNvSpPr txBox="1"/>
          <p:nvPr/>
        </p:nvSpPr>
        <p:spPr>
          <a:xfrm>
            <a:off x="932859" y="2063043"/>
            <a:ext cx="4803221" cy="738664"/>
          </a:xfrm>
          <a:custGeom>
            <a:avLst/>
            <a:gdLst>
              <a:gd name="csX0" fmla="*/ 0 w 4803221"/>
              <a:gd name="csY0" fmla="*/ 0 h 738664"/>
              <a:gd name="csX1" fmla="*/ 629756 w 4803221"/>
              <a:gd name="csY1" fmla="*/ 0 h 738664"/>
              <a:gd name="csX2" fmla="*/ 1163447 w 4803221"/>
              <a:gd name="csY2" fmla="*/ 0 h 738664"/>
              <a:gd name="csX3" fmla="*/ 1649106 w 4803221"/>
              <a:gd name="csY3" fmla="*/ 0 h 738664"/>
              <a:gd name="csX4" fmla="*/ 2038700 w 4803221"/>
              <a:gd name="csY4" fmla="*/ 0 h 738664"/>
              <a:gd name="csX5" fmla="*/ 2476327 w 4803221"/>
              <a:gd name="csY5" fmla="*/ 0 h 738664"/>
              <a:gd name="csX6" fmla="*/ 2961986 w 4803221"/>
              <a:gd name="csY6" fmla="*/ 0 h 738664"/>
              <a:gd name="csX7" fmla="*/ 3591742 w 4803221"/>
              <a:gd name="csY7" fmla="*/ 0 h 738664"/>
              <a:gd name="csX8" fmla="*/ 4077401 w 4803221"/>
              <a:gd name="csY8" fmla="*/ 0 h 738664"/>
              <a:gd name="csX9" fmla="*/ 4803221 w 4803221"/>
              <a:gd name="csY9" fmla="*/ 0 h 738664"/>
              <a:gd name="csX10" fmla="*/ 4803221 w 4803221"/>
              <a:gd name="csY10" fmla="*/ 361945 h 738664"/>
              <a:gd name="csX11" fmla="*/ 4803221 w 4803221"/>
              <a:gd name="csY11" fmla="*/ 738664 h 738664"/>
              <a:gd name="csX12" fmla="*/ 4173465 w 4803221"/>
              <a:gd name="csY12" fmla="*/ 738664 h 738664"/>
              <a:gd name="csX13" fmla="*/ 3591742 w 4803221"/>
              <a:gd name="csY13" fmla="*/ 738664 h 738664"/>
              <a:gd name="csX14" fmla="*/ 3010018 w 4803221"/>
              <a:gd name="csY14" fmla="*/ 738664 h 738664"/>
              <a:gd name="csX15" fmla="*/ 2524359 w 4803221"/>
              <a:gd name="csY15" fmla="*/ 738664 h 738664"/>
              <a:gd name="csX16" fmla="*/ 1990668 w 4803221"/>
              <a:gd name="csY16" fmla="*/ 738664 h 738664"/>
              <a:gd name="csX17" fmla="*/ 1360913 w 4803221"/>
              <a:gd name="csY17" fmla="*/ 738664 h 738664"/>
              <a:gd name="csX18" fmla="*/ 779189 w 4803221"/>
              <a:gd name="csY18" fmla="*/ 738664 h 738664"/>
              <a:gd name="csX19" fmla="*/ 0 w 4803221"/>
              <a:gd name="csY19" fmla="*/ 738664 h 738664"/>
              <a:gd name="csX20" fmla="*/ 0 w 4803221"/>
              <a:gd name="csY20" fmla="*/ 376719 h 738664"/>
              <a:gd name="csX21" fmla="*/ 0 w 4803221"/>
              <a:gd name="csY21" fmla="*/ 0 h 738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803221" h="738664" fill="none" extrusionOk="0">
                <a:moveTo>
                  <a:pt x="0" y="0"/>
                </a:moveTo>
                <a:cubicBezTo>
                  <a:pt x="240609" y="-65344"/>
                  <a:pt x="441044" y="41293"/>
                  <a:pt x="629756" y="0"/>
                </a:cubicBezTo>
                <a:cubicBezTo>
                  <a:pt x="818468" y="-41293"/>
                  <a:pt x="1014613" y="6134"/>
                  <a:pt x="1163447" y="0"/>
                </a:cubicBezTo>
                <a:cubicBezTo>
                  <a:pt x="1312281" y="-6134"/>
                  <a:pt x="1457083" y="377"/>
                  <a:pt x="1649106" y="0"/>
                </a:cubicBezTo>
                <a:cubicBezTo>
                  <a:pt x="1841129" y="-377"/>
                  <a:pt x="1874870" y="42054"/>
                  <a:pt x="2038700" y="0"/>
                </a:cubicBezTo>
                <a:cubicBezTo>
                  <a:pt x="2202530" y="-42054"/>
                  <a:pt x="2350031" y="13048"/>
                  <a:pt x="2476327" y="0"/>
                </a:cubicBezTo>
                <a:cubicBezTo>
                  <a:pt x="2602623" y="-13048"/>
                  <a:pt x="2812722" y="51158"/>
                  <a:pt x="2961986" y="0"/>
                </a:cubicBezTo>
                <a:cubicBezTo>
                  <a:pt x="3111250" y="-51158"/>
                  <a:pt x="3276905" y="8128"/>
                  <a:pt x="3591742" y="0"/>
                </a:cubicBezTo>
                <a:cubicBezTo>
                  <a:pt x="3906579" y="-8128"/>
                  <a:pt x="3907822" y="874"/>
                  <a:pt x="4077401" y="0"/>
                </a:cubicBezTo>
                <a:cubicBezTo>
                  <a:pt x="4246980" y="-874"/>
                  <a:pt x="4576653" y="44037"/>
                  <a:pt x="4803221" y="0"/>
                </a:cubicBezTo>
                <a:cubicBezTo>
                  <a:pt x="4844072" y="150125"/>
                  <a:pt x="4783323" y="237831"/>
                  <a:pt x="4803221" y="361945"/>
                </a:cubicBezTo>
                <a:cubicBezTo>
                  <a:pt x="4823119" y="486060"/>
                  <a:pt x="4798360" y="572443"/>
                  <a:pt x="4803221" y="738664"/>
                </a:cubicBezTo>
                <a:cubicBezTo>
                  <a:pt x="4617717" y="761871"/>
                  <a:pt x="4329170" y="693962"/>
                  <a:pt x="4173465" y="738664"/>
                </a:cubicBezTo>
                <a:cubicBezTo>
                  <a:pt x="4017760" y="783366"/>
                  <a:pt x="3800062" y="729358"/>
                  <a:pt x="3591742" y="738664"/>
                </a:cubicBezTo>
                <a:cubicBezTo>
                  <a:pt x="3383422" y="747970"/>
                  <a:pt x="3149252" y="703046"/>
                  <a:pt x="3010018" y="738664"/>
                </a:cubicBezTo>
                <a:cubicBezTo>
                  <a:pt x="2870784" y="774282"/>
                  <a:pt x="2718411" y="728823"/>
                  <a:pt x="2524359" y="738664"/>
                </a:cubicBezTo>
                <a:cubicBezTo>
                  <a:pt x="2330307" y="748505"/>
                  <a:pt x="2244128" y="731210"/>
                  <a:pt x="1990668" y="738664"/>
                </a:cubicBezTo>
                <a:cubicBezTo>
                  <a:pt x="1737208" y="746118"/>
                  <a:pt x="1627447" y="675600"/>
                  <a:pt x="1360913" y="738664"/>
                </a:cubicBezTo>
                <a:cubicBezTo>
                  <a:pt x="1094379" y="801728"/>
                  <a:pt x="998818" y="683884"/>
                  <a:pt x="779189" y="738664"/>
                </a:cubicBezTo>
                <a:cubicBezTo>
                  <a:pt x="559560" y="793444"/>
                  <a:pt x="255029" y="668228"/>
                  <a:pt x="0" y="738664"/>
                </a:cubicBezTo>
                <a:cubicBezTo>
                  <a:pt x="-12864" y="632716"/>
                  <a:pt x="36371" y="462278"/>
                  <a:pt x="0" y="376719"/>
                </a:cubicBezTo>
                <a:cubicBezTo>
                  <a:pt x="-36371" y="291160"/>
                  <a:pt x="4221" y="164461"/>
                  <a:pt x="0" y="0"/>
                </a:cubicBezTo>
                <a:close/>
              </a:path>
              <a:path w="4803221" h="738664" stroke="0" extrusionOk="0">
                <a:moveTo>
                  <a:pt x="0" y="0"/>
                </a:moveTo>
                <a:cubicBezTo>
                  <a:pt x="196026" y="-7503"/>
                  <a:pt x="427060" y="42810"/>
                  <a:pt x="581723" y="0"/>
                </a:cubicBezTo>
                <a:cubicBezTo>
                  <a:pt x="736386" y="-42810"/>
                  <a:pt x="943310" y="11720"/>
                  <a:pt x="1115415" y="0"/>
                </a:cubicBezTo>
                <a:cubicBezTo>
                  <a:pt x="1287520" y="-11720"/>
                  <a:pt x="1599289" y="21055"/>
                  <a:pt x="1745170" y="0"/>
                </a:cubicBezTo>
                <a:cubicBezTo>
                  <a:pt x="1891051" y="-21055"/>
                  <a:pt x="2079307" y="14561"/>
                  <a:pt x="2326894" y="0"/>
                </a:cubicBezTo>
                <a:cubicBezTo>
                  <a:pt x="2574481" y="-14561"/>
                  <a:pt x="2713049" y="9411"/>
                  <a:pt x="2812553" y="0"/>
                </a:cubicBezTo>
                <a:cubicBezTo>
                  <a:pt x="2912057" y="-9411"/>
                  <a:pt x="3125783" y="50060"/>
                  <a:pt x="3394276" y="0"/>
                </a:cubicBezTo>
                <a:cubicBezTo>
                  <a:pt x="3662769" y="-50060"/>
                  <a:pt x="3726058" y="49590"/>
                  <a:pt x="3879935" y="0"/>
                </a:cubicBezTo>
                <a:cubicBezTo>
                  <a:pt x="4033812" y="-49590"/>
                  <a:pt x="4612336" y="70280"/>
                  <a:pt x="4803221" y="0"/>
                </a:cubicBezTo>
                <a:cubicBezTo>
                  <a:pt x="4824707" y="110931"/>
                  <a:pt x="4796760" y="244888"/>
                  <a:pt x="4803221" y="354559"/>
                </a:cubicBezTo>
                <a:cubicBezTo>
                  <a:pt x="4809682" y="464230"/>
                  <a:pt x="4772734" y="600277"/>
                  <a:pt x="4803221" y="738664"/>
                </a:cubicBezTo>
                <a:cubicBezTo>
                  <a:pt x="4660952" y="776366"/>
                  <a:pt x="4416468" y="729236"/>
                  <a:pt x="4221498" y="738664"/>
                </a:cubicBezTo>
                <a:cubicBezTo>
                  <a:pt x="4026528" y="748092"/>
                  <a:pt x="3747078" y="697904"/>
                  <a:pt x="3591742" y="738664"/>
                </a:cubicBezTo>
                <a:cubicBezTo>
                  <a:pt x="3436406" y="779424"/>
                  <a:pt x="3303081" y="698965"/>
                  <a:pt x="3154115" y="738664"/>
                </a:cubicBezTo>
                <a:cubicBezTo>
                  <a:pt x="3005149" y="778363"/>
                  <a:pt x="2848251" y="712448"/>
                  <a:pt x="2716488" y="738664"/>
                </a:cubicBezTo>
                <a:cubicBezTo>
                  <a:pt x="2584725" y="764880"/>
                  <a:pt x="2384898" y="704768"/>
                  <a:pt x="2086733" y="738664"/>
                </a:cubicBezTo>
                <a:cubicBezTo>
                  <a:pt x="1788569" y="772560"/>
                  <a:pt x="1797701" y="688319"/>
                  <a:pt x="1601074" y="738664"/>
                </a:cubicBezTo>
                <a:cubicBezTo>
                  <a:pt x="1404447" y="789009"/>
                  <a:pt x="1393437" y="701673"/>
                  <a:pt x="1211479" y="738664"/>
                </a:cubicBezTo>
                <a:cubicBezTo>
                  <a:pt x="1029521" y="775655"/>
                  <a:pt x="949249" y="725902"/>
                  <a:pt x="821884" y="738664"/>
                </a:cubicBezTo>
                <a:cubicBezTo>
                  <a:pt x="694519" y="751426"/>
                  <a:pt x="196218" y="703229"/>
                  <a:pt x="0" y="738664"/>
                </a:cubicBezTo>
                <a:cubicBezTo>
                  <a:pt x="-29861" y="566765"/>
                  <a:pt x="8708" y="466044"/>
                  <a:pt x="0" y="361945"/>
                </a:cubicBezTo>
                <a:cubicBezTo>
                  <a:pt x="-8708" y="257846"/>
                  <a:pt x="39857" y="139569"/>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48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Athlete Sponsorship</a:t>
            </a:r>
          </a:p>
        </p:txBody>
      </p:sp>
      <p:sp>
        <p:nvSpPr>
          <p:cNvPr id="11" name="TextBox 9">
            <a:extLst>
              <a:ext uri="{FF2B5EF4-FFF2-40B4-BE49-F238E27FC236}">
                <a16:creationId xmlns:a16="http://schemas.microsoft.com/office/drawing/2014/main" id="{4641DE57-0A52-D05B-2A99-08F227012395}"/>
              </a:ext>
            </a:extLst>
          </p:cNvPr>
          <p:cNvSpPr txBox="1"/>
          <p:nvPr/>
        </p:nvSpPr>
        <p:spPr>
          <a:xfrm>
            <a:off x="779148" y="2908221"/>
            <a:ext cx="5110644" cy="6106600"/>
          </a:xfrm>
          <a:prstGeom prst="rect">
            <a:avLst/>
          </a:prstGeom>
          <a:gradFill>
            <a:gsLst>
              <a:gs pos="0">
                <a:srgbClr val="00B0F0"/>
              </a:gs>
              <a:gs pos="64000">
                <a:schemeClr val="bg1"/>
              </a:gs>
              <a:gs pos="100000">
                <a:srgbClr val="00B0F0"/>
              </a:gs>
            </a:gsLst>
            <a:lin ang="5400000" scaled="1"/>
          </a:gradFill>
          <a:effectLst>
            <a:glow>
              <a:schemeClr val="accent1">
                <a:alpha val="40000"/>
              </a:schemeClr>
            </a:glow>
          </a:effectLst>
        </p:spPr>
        <p:txBody>
          <a:bodyPr lIns="0" tIns="0" rIns="0" bIns="0" rtlCol="0" anchor="t">
            <a:noAutofit/>
          </a:bodyPr>
          <a:lstStyle/>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Host live athlete appearances at grand openings and opening weekends.</a:t>
            </a:r>
          </a:p>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Athletes post live experiences, “first shots/kicks/swings” videos.</a:t>
            </a:r>
            <a:endParaRPr lang="en-US" sz="3600" b="1" dirty="0">
              <a:effectLst/>
              <a:latin typeface="Big Shoulders Display Bold"/>
              <a:ea typeface="Big Shoulders Display Bold"/>
              <a:cs typeface="Big Shoulders Display Bold"/>
              <a:sym typeface="Big Shoulders Display Bold"/>
            </a:endParaRPr>
          </a:p>
        </p:txBody>
      </p:sp>
      <p:sp>
        <p:nvSpPr>
          <p:cNvPr id="12" name="TextBox 11">
            <a:extLst>
              <a:ext uri="{FF2B5EF4-FFF2-40B4-BE49-F238E27FC236}">
                <a16:creationId xmlns:a16="http://schemas.microsoft.com/office/drawing/2014/main" id="{813D1289-80E6-B473-3662-9E46613D4717}"/>
              </a:ext>
            </a:extLst>
          </p:cNvPr>
          <p:cNvSpPr txBox="1"/>
          <p:nvPr/>
        </p:nvSpPr>
        <p:spPr>
          <a:xfrm>
            <a:off x="6701681" y="1997674"/>
            <a:ext cx="4803221" cy="738664"/>
          </a:xfrm>
          <a:custGeom>
            <a:avLst/>
            <a:gdLst>
              <a:gd name="csX0" fmla="*/ 0 w 4803221"/>
              <a:gd name="csY0" fmla="*/ 0 h 738664"/>
              <a:gd name="csX1" fmla="*/ 629756 w 4803221"/>
              <a:gd name="csY1" fmla="*/ 0 h 738664"/>
              <a:gd name="csX2" fmla="*/ 1163447 w 4803221"/>
              <a:gd name="csY2" fmla="*/ 0 h 738664"/>
              <a:gd name="csX3" fmla="*/ 1649106 w 4803221"/>
              <a:gd name="csY3" fmla="*/ 0 h 738664"/>
              <a:gd name="csX4" fmla="*/ 2038700 w 4803221"/>
              <a:gd name="csY4" fmla="*/ 0 h 738664"/>
              <a:gd name="csX5" fmla="*/ 2476327 w 4803221"/>
              <a:gd name="csY5" fmla="*/ 0 h 738664"/>
              <a:gd name="csX6" fmla="*/ 2961986 w 4803221"/>
              <a:gd name="csY6" fmla="*/ 0 h 738664"/>
              <a:gd name="csX7" fmla="*/ 3591742 w 4803221"/>
              <a:gd name="csY7" fmla="*/ 0 h 738664"/>
              <a:gd name="csX8" fmla="*/ 4077401 w 4803221"/>
              <a:gd name="csY8" fmla="*/ 0 h 738664"/>
              <a:gd name="csX9" fmla="*/ 4803221 w 4803221"/>
              <a:gd name="csY9" fmla="*/ 0 h 738664"/>
              <a:gd name="csX10" fmla="*/ 4803221 w 4803221"/>
              <a:gd name="csY10" fmla="*/ 361945 h 738664"/>
              <a:gd name="csX11" fmla="*/ 4803221 w 4803221"/>
              <a:gd name="csY11" fmla="*/ 738664 h 738664"/>
              <a:gd name="csX12" fmla="*/ 4173465 w 4803221"/>
              <a:gd name="csY12" fmla="*/ 738664 h 738664"/>
              <a:gd name="csX13" fmla="*/ 3591742 w 4803221"/>
              <a:gd name="csY13" fmla="*/ 738664 h 738664"/>
              <a:gd name="csX14" fmla="*/ 3010018 w 4803221"/>
              <a:gd name="csY14" fmla="*/ 738664 h 738664"/>
              <a:gd name="csX15" fmla="*/ 2524359 w 4803221"/>
              <a:gd name="csY15" fmla="*/ 738664 h 738664"/>
              <a:gd name="csX16" fmla="*/ 1990668 w 4803221"/>
              <a:gd name="csY16" fmla="*/ 738664 h 738664"/>
              <a:gd name="csX17" fmla="*/ 1360913 w 4803221"/>
              <a:gd name="csY17" fmla="*/ 738664 h 738664"/>
              <a:gd name="csX18" fmla="*/ 779189 w 4803221"/>
              <a:gd name="csY18" fmla="*/ 738664 h 738664"/>
              <a:gd name="csX19" fmla="*/ 0 w 4803221"/>
              <a:gd name="csY19" fmla="*/ 738664 h 738664"/>
              <a:gd name="csX20" fmla="*/ 0 w 4803221"/>
              <a:gd name="csY20" fmla="*/ 376719 h 738664"/>
              <a:gd name="csX21" fmla="*/ 0 w 4803221"/>
              <a:gd name="csY21" fmla="*/ 0 h 738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803221" h="738664" fill="none" extrusionOk="0">
                <a:moveTo>
                  <a:pt x="0" y="0"/>
                </a:moveTo>
                <a:cubicBezTo>
                  <a:pt x="240609" y="-65344"/>
                  <a:pt x="441044" y="41293"/>
                  <a:pt x="629756" y="0"/>
                </a:cubicBezTo>
                <a:cubicBezTo>
                  <a:pt x="818468" y="-41293"/>
                  <a:pt x="1014613" y="6134"/>
                  <a:pt x="1163447" y="0"/>
                </a:cubicBezTo>
                <a:cubicBezTo>
                  <a:pt x="1312281" y="-6134"/>
                  <a:pt x="1457083" y="377"/>
                  <a:pt x="1649106" y="0"/>
                </a:cubicBezTo>
                <a:cubicBezTo>
                  <a:pt x="1841129" y="-377"/>
                  <a:pt x="1874870" y="42054"/>
                  <a:pt x="2038700" y="0"/>
                </a:cubicBezTo>
                <a:cubicBezTo>
                  <a:pt x="2202530" y="-42054"/>
                  <a:pt x="2350031" y="13048"/>
                  <a:pt x="2476327" y="0"/>
                </a:cubicBezTo>
                <a:cubicBezTo>
                  <a:pt x="2602623" y="-13048"/>
                  <a:pt x="2812722" y="51158"/>
                  <a:pt x="2961986" y="0"/>
                </a:cubicBezTo>
                <a:cubicBezTo>
                  <a:pt x="3111250" y="-51158"/>
                  <a:pt x="3276905" y="8128"/>
                  <a:pt x="3591742" y="0"/>
                </a:cubicBezTo>
                <a:cubicBezTo>
                  <a:pt x="3906579" y="-8128"/>
                  <a:pt x="3907822" y="874"/>
                  <a:pt x="4077401" y="0"/>
                </a:cubicBezTo>
                <a:cubicBezTo>
                  <a:pt x="4246980" y="-874"/>
                  <a:pt x="4576653" y="44037"/>
                  <a:pt x="4803221" y="0"/>
                </a:cubicBezTo>
                <a:cubicBezTo>
                  <a:pt x="4844072" y="150125"/>
                  <a:pt x="4783323" y="237831"/>
                  <a:pt x="4803221" y="361945"/>
                </a:cubicBezTo>
                <a:cubicBezTo>
                  <a:pt x="4823119" y="486060"/>
                  <a:pt x="4798360" y="572443"/>
                  <a:pt x="4803221" y="738664"/>
                </a:cubicBezTo>
                <a:cubicBezTo>
                  <a:pt x="4617717" y="761871"/>
                  <a:pt x="4329170" y="693962"/>
                  <a:pt x="4173465" y="738664"/>
                </a:cubicBezTo>
                <a:cubicBezTo>
                  <a:pt x="4017760" y="783366"/>
                  <a:pt x="3800062" y="729358"/>
                  <a:pt x="3591742" y="738664"/>
                </a:cubicBezTo>
                <a:cubicBezTo>
                  <a:pt x="3383422" y="747970"/>
                  <a:pt x="3149252" y="703046"/>
                  <a:pt x="3010018" y="738664"/>
                </a:cubicBezTo>
                <a:cubicBezTo>
                  <a:pt x="2870784" y="774282"/>
                  <a:pt x="2718411" y="728823"/>
                  <a:pt x="2524359" y="738664"/>
                </a:cubicBezTo>
                <a:cubicBezTo>
                  <a:pt x="2330307" y="748505"/>
                  <a:pt x="2244128" y="731210"/>
                  <a:pt x="1990668" y="738664"/>
                </a:cubicBezTo>
                <a:cubicBezTo>
                  <a:pt x="1737208" y="746118"/>
                  <a:pt x="1627447" y="675600"/>
                  <a:pt x="1360913" y="738664"/>
                </a:cubicBezTo>
                <a:cubicBezTo>
                  <a:pt x="1094379" y="801728"/>
                  <a:pt x="998818" y="683884"/>
                  <a:pt x="779189" y="738664"/>
                </a:cubicBezTo>
                <a:cubicBezTo>
                  <a:pt x="559560" y="793444"/>
                  <a:pt x="255029" y="668228"/>
                  <a:pt x="0" y="738664"/>
                </a:cubicBezTo>
                <a:cubicBezTo>
                  <a:pt x="-12864" y="632716"/>
                  <a:pt x="36371" y="462278"/>
                  <a:pt x="0" y="376719"/>
                </a:cubicBezTo>
                <a:cubicBezTo>
                  <a:pt x="-36371" y="291160"/>
                  <a:pt x="4221" y="164461"/>
                  <a:pt x="0" y="0"/>
                </a:cubicBezTo>
                <a:close/>
              </a:path>
              <a:path w="4803221" h="738664" stroke="0" extrusionOk="0">
                <a:moveTo>
                  <a:pt x="0" y="0"/>
                </a:moveTo>
                <a:cubicBezTo>
                  <a:pt x="196026" y="-7503"/>
                  <a:pt x="427060" y="42810"/>
                  <a:pt x="581723" y="0"/>
                </a:cubicBezTo>
                <a:cubicBezTo>
                  <a:pt x="736386" y="-42810"/>
                  <a:pt x="943310" y="11720"/>
                  <a:pt x="1115415" y="0"/>
                </a:cubicBezTo>
                <a:cubicBezTo>
                  <a:pt x="1287520" y="-11720"/>
                  <a:pt x="1599289" y="21055"/>
                  <a:pt x="1745170" y="0"/>
                </a:cubicBezTo>
                <a:cubicBezTo>
                  <a:pt x="1891051" y="-21055"/>
                  <a:pt x="2079307" y="14561"/>
                  <a:pt x="2326894" y="0"/>
                </a:cubicBezTo>
                <a:cubicBezTo>
                  <a:pt x="2574481" y="-14561"/>
                  <a:pt x="2713049" y="9411"/>
                  <a:pt x="2812553" y="0"/>
                </a:cubicBezTo>
                <a:cubicBezTo>
                  <a:pt x="2912057" y="-9411"/>
                  <a:pt x="3125783" y="50060"/>
                  <a:pt x="3394276" y="0"/>
                </a:cubicBezTo>
                <a:cubicBezTo>
                  <a:pt x="3662769" y="-50060"/>
                  <a:pt x="3726058" y="49590"/>
                  <a:pt x="3879935" y="0"/>
                </a:cubicBezTo>
                <a:cubicBezTo>
                  <a:pt x="4033812" y="-49590"/>
                  <a:pt x="4612336" y="70280"/>
                  <a:pt x="4803221" y="0"/>
                </a:cubicBezTo>
                <a:cubicBezTo>
                  <a:pt x="4824707" y="110931"/>
                  <a:pt x="4796760" y="244888"/>
                  <a:pt x="4803221" y="354559"/>
                </a:cubicBezTo>
                <a:cubicBezTo>
                  <a:pt x="4809682" y="464230"/>
                  <a:pt x="4772734" y="600277"/>
                  <a:pt x="4803221" y="738664"/>
                </a:cubicBezTo>
                <a:cubicBezTo>
                  <a:pt x="4660952" y="776366"/>
                  <a:pt x="4416468" y="729236"/>
                  <a:pt x="4221498" y="738664"/>
                </a:cubicBezTo>
                <a:cubicBezTo>
                  <a:pt x="4026528" y="748092"/>
                  <a:pt x="3747078" y="697904"/>
                  <a:pt x="3591742" y="738664"/>
                </a:cubicBezTo>
                <a:cubicBezTo>
                  <a:pt x="3436406" y="779424"/>
                  <a:pt x="3303081" y="698965"/>
                  <a:pt x="3154115" y="738664"/>
                </a:cubicBezTo>
                <a:cubicBezTo>
                  <a:pt x="3005149" y="778363"/>
                  <a:pt x="2848251" y="712448"/>
                  <a:pt x="2716488" y="738664"/>
                </a:cubicBezTo>
                <a:cubicBezTo>
                  <a:pt x="2584725" y="764880"/>
                  <a:pt x="2384898" y="704768"/>
                  <a:pt x="2086733" y="738664"/>
                </a:cubicBezTo>
                <a:cubicBezTo>
                  <a:pt x="1788569" y="772560"/>
                  <a:pt x="1797701" y="688319"/>
                  <a:pt x="1601074" y="738664"/>
                </a:cubicBezTo>
                <a:cubicBezTo>
                  <a:pt x="1404447" y="789009"/>
                  <a:pt x="1393437" y="701673"/>
                  <a:pt x="1211479" y="738664"/>
                </a:cubicBezTo>
                <a:cubicBezTo>
                  <a:pt x="1029521" y="775655"/>
                  <a:pt x="949249" y="725902"/>
                  <a:pt x="821884" y="738664"/>
                </a:cubicBezTo>
                <a:cubicBezTo>
                  <a:pt x="694519" y="751426"/>
                  <a:pt x="196218" y="703229"/>
                  <a:pt x="0" y="738664"/>
                </a:cubicBezTo>
                <a:cubicBezTo>
                  <a:pt x="-29861" y="566765"/>
                  <a:pt x="8708" y="466044"/>
                  <a:pt x="0" y="361945"/>
                </a:cubicBezTo>
                <a:cubicBezTo>
                  <a:pt x="-8708" y="257846"/>
                  <a:pt x="39857" y="139569"/>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48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Social Media</a:t>
            </a:r>
          </a:p>
        </p:txBody>
      </p:sp>
      <p:sp>
        <p:nvSpPr>
          <p:cNvPr id="13" name="TextBox 9">
            <a:extLst>
              <a:ext uri="{FF2B5EF4-FFF2-40B4-BE49-F238E27FC236}">
                <a16:creationId xmlns:a16="http://schemas.microsoft.com/office/drawing/2014/main" id="{C7955F72-F05D-B739-BD52-BE8710929593}"/>
              </a:ext>
            </a:extLst>
          </p:cNvPr>
          <p:cNvSpPr txBox="1"/>
          <p:nvPr/>
        </p:nvSpPr>
        <p:spPr>
          <a:xfrm>
            <a:off x="6547970" y="2842852"/>
            <a:ext cx="5110644" cy="6106600"/>
          </a:xfrm>
          <a:prstGeom prst="rect">
            <a:avLst/>
          </a:prstGeom>
          <a:gradFill>
            <a:gsLst>
              <a:gs pos="0">
                <a:srgbClr val="00B0F0"/>
              </a:gs>
              <a:gs pos="64000">
                <a:schemeClr val="bg1"/>
              </a:gs>
              <a:gs pos="100000">
                <a:srgbClr val="00B0F0"/>
              </a:gs>
            </a:gsLst>
            <a:lin ang="5400000" scaled="1"/>
          </a:gradFill>
          <a:effectLst>
            <a:glow>
              <a:schemeClr val="accent1">
                <a:alpha val="40000"/>
              </a:schemeClr>
            </a:glow>
          </a:effectLst>
        </p:spPr>
        <p:txBody>
          <a:bodyPr lIns="0" tIns="0" rIns="0" bIns="0" rtlCol="0" anchor="t">
            <a:noAutofit/>
          </a:bodyPr>
          <a:lstStyle/>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Shift from teasers to real gameplay footage from the new venues.</a:t>
            </a:r>
          </a:p>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Daily posts: grand opening highlights, customer reactions, UGC reposts.</a:t>
            </a:r>
          </a:p>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Continue influencer visits, live Q&amp;A sessions, behind-the-scenes tours.</a:t>
            </a:r>
            <a:endParaRPr lang="en-US" sz="3600" b="1" dirty="0">
              <a:effectLst/>
              <a:latin typeface="Big Shoulders Display Bold"/>
              <a:ea typeface="Big Shoulders Display Bold"/>
              <a:cs typeface="Big Shoulders Display Bold"/>
              <a:sym typeface="Big Shoulders Display Bold"/>
            </a:endParaRPr>
          </a:p>
        </p:txBody>
      </p:sp>
      <p:sp>
        <p:nvSpPr>
          <p:cNvPr id="14" name="TextBox 13">
            <a:extLst>
              <a:ext uri="{FF2B5EF4-FFF2-40B4-BE49-F238E27FC236}">
                <a16:creationId xmlns:a16="http://schemas.microsoft.com/office/drawing/2014/main" id="{AB3EDA2F-C33B-BEB8-68BA-E798C9249273}"/>
              </a:ext>
            </a:extLst>
          </p:cNvPr>
          <p:cNvSpPr txBox="1"/>
          <p:nvPr/>
        </p:nvSpPr>
        <p:spPr>
          <a:xfrm>
            <a:off x="12517136" y="1982961"/>
            <a:ext cx="4803221" cy="738664"/>
          </a:xfrm>
          <a:custGeom>
            <a:avLst/>
            <a:gdLst>
              <a:gd name="csX0" fmla="*/ 0 w 4803221"/>
              <a:gd name="csY0" fmla="*/ 0 h 738664"/>
              <a:gd name="csX1" fmla="*/ 629756 w 4803221"/>
              <a:gd name="csY1" fmla="*/ 0 h 738664"/>
              <a:gd name="csX2" fmla="*/ 1163447 w 4803221"/>
              <a:gd name="csY2" fmla="*/ 0 h 738664"/>
              <a:gd name="csX3" fmla="*/ 1649106 w 4803221"/>
              <a:gd name="csY3" fmla="*/ 0 h 738664"/>
              <a:gd name="csX4" fmla="*/ 2038700 w 4803221"/>
              <a:gd name="csY4" fmla="*/ 0 h 738664"/>
              <a:gd name="csX5" fmla="*/ 2476327 w 4803221"/>
              <a:gd name="csY5" fmla="*/ 0 h 738664"/>
              <a:gd name="csX6" fmla="*/ 2961986 w 4803221"/>
              <a:gd name="csY6" fmla="*/ 0 h 738664"/>
              <a:gd name="csX7" fmla="*/ 3591742 w 4803221"/>
              <a:gd name="csY7" fmla="*/ 0 h 738664"/>
              <a:gd name="csX8" fmla="*/ 4077401 w 4803221"/>
              <a:gd name="csY8" fmla="*/ 0 h 738664"/>
              <a:gd name="csX9" fmla="*/ 4803221 w 4803221"/>
              <a:gd name="csY9" fmla="*/ 0 h 738664"/>
              <a:gd name="csX10" fmla="*/ 4803221 w 4803221"/>
              <a:gd name="csY10" fmla="*/ 361945 h 738664"/>
              <a:gd name="csX11" fmla="*/ 4803221 w 4803221"/>
              <a:gd name="csY11" fmla="*/ 738664 h 738664"/>
              <a:gd name="csX12" fmla="*/ 4173465 w 4803221"/>
              <a:gd name="csY12" fmla="*/ 738664 h 738664"/>
              <a:gd name="csX13" fmla="*/ 3591742 w 4803221"/>
              <a:gd name="csY13" fmla="*/ 738664 h 738664"/>
              <a:gd name="csX14" fmla="*/ 3010018 w 4803221"/>
              <a:gd name="csY14" fmla="*/ 738664 h 738664"/>
              <a:gd name="csX15" fmla="*/ 2524359 w 4803221"/>
              <a:gd name="csY15" fmla="*/ 738664 h 738664"/>
              <a:gd name="csX16" fmla="*/ 1990668 w 4803221"/>
              <a:gd name="csY16" fmla="*/ 738664 h 738664"/>
              <a:gd name="csX17" fmla="*/ 1360913 w 4803221"/>
              <a:gd name="csY17" fmla="*/ 738664 h 738664"/>
              <a:gd name="csX18" fmla="*/ 779189 w 4803221"/>
              <a:gd name="csY18" fmla="*/ 738664 h 738664"/>
              <a:gd name="csX19" fmla="*/ 0 w 4803221"/>
              <a:gd name="csY19" fmla="*/ 738664 h 738664"/>
              <a:gd name="csX20" fmla="*/ 0 w 4803221"/>
              <a:gd name="csY20" fmla="*/ 376719 h 738664"/>
              <a:gd name="csX21" fmla="*/ 0 w 4803221"/>
              <a:gd name="csY21" fmla="*/ 0 h 738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803221" h="738664" fill="none" extrusionOk="0">
                <a:moveTo>
                  <a:pt x="0" y="0"/>
                </a:moveTo>
                <a:cubicBezTo>
                  <a:pt x="240609" y="-65344"/>
                  <a:pt x="441044" y="41293"/>
                  <a:pt x="629756" y="0"/>
                </a:cubicBezTo>
                <a:cubicBezTo>
                  <a:pt x="818468" y="-41293"/>
                  <a:pt x="1014613" y="6134"/>
                  <a:pt x="1163447" y="0"/>
                </a:cubicBezTo>
                <a:cubicBezTo>
                  <a:pt x="1312281" y="-6134"/>
                  <a:pt x="1457083" y="377"/>
                  <a:pt x="1649106" y="0"/>
                </a:cubicBezTo>
                <a:cubicBezTo>
                  <a:pt x="1841129" y="-377"/>
                  <a:pt x="1874870" y="42054"/>
                  <a:pt x="2038700" y="0"/>
                </a:cubicBezTo>
                <a:cubicBezTo>
                  <a:pt x="2202530" y="-42054"/>
                  <a:pt x="2350031" y="13048"/>
                  <a:pt x="2476327" y="0"/>
                </a:cubicBezTo>
                <a:cubicBezTo>
                  <a:pt x="2602623" y="-13048"/>
                  <a:pt x="2812722" y="51158"/>
                  <a:pt x="2961986" y="0"/>
                </a:cubicBezTo>
                <a:cubicBezTo>
                  <a:pt x="3111250" y="-51158"/>
                  <a:pt x="3276905" y="8128"/>
                  <a:pt x="3591742" y="0"/>
                </a:cubicBezTo>
                <a:cubicBezTo>
                  <a:pt x="3906579" y="-8128"/>
                  <a:pt x="3907822" y="874"/>
                  <a:pt x="4077401" y="0"/>
                </a:cubicBezTo>
                <a:cubicBezTo>
                  <a:pt x="4246980" y="-874"/>
                  <a:pt x="4576653" y="44037"/>
                  <a:pt x="4803221" y="0"/>
                </a:cubicBezTo>
                <a:cubicBezTo>
                  <a:pt x="4844072" y="150125"/>
                  <a:pt x="4783323" y="237831"/>
                  <a:pt x="4803221" y="361945"/>
                </a:cubicBezTo>
                <a:cubicBezTo>
                  <a:pt x="4823119" y="486060"/>
                  <a:pt x="4798360" y="572443"/>
                  <a:pt x="4803221" y="738664"/>
                </a:cubicBezTo>
                <a:cubicBezTo>
                  <a:pt x="4617717" y="761871"/>
                  <a:pt x="4329170" y="693962"/>
                  <a:pt x="4173465" y="738664"/>
                </a:cubicBezTo>
                <a:cubicBezTo>
                  <a:pt x="4017760" y="783366"/>
                  <a:pt x="3800062" y="729358"/>
                  <a:pt x="3591742" y="738664"/>
                </a:cubicBezTo>
                <a:cubicBezTo>
                  <a:pt x="3383422" y="747970"/>
                  <a:pt x="3149252" y="703046"/>
                  <a:pt x="3010018" y="738664"/>
                </a:cubicBezTo>
                <a:cubicBezTo>
                  <a:pt x="2870784" y="774282"/>
                  <a:pt x="2718411" y="728823"/>
                  <a:pt x="2524359" y="738664"/>
                </a:cubicBezTo>
                <a:cubicBezTo>
                  <a:pt x="2330307" y="748505"/>
                  <a:pt x="2244128" y="731210"/>
                  <a:pt x="1990668" y="738664"/>
                </a:cubicBezTo>
                <a:cubicBezTo>
                  <a:pt x="1737208" y="746118"/>
                  <a:pt x="1627447" y="675600"/>
                  <a:pt x="1360913" y="738664"/>
                </a:cubicBezTo>
                <a:cubicBezTo>
                  <a:pt x="1094379" y="801728"/>
                  <a:pt x="998818" y="683884"/>
                  <a:pt x="779189" y="738664"/>
                </a:cubicBezTo>
                <a:cubicBezTo>
                  <a:pt x="559560" y="793444"/>
                  <a:pt x="255029" y="668228"/>
                  <a:pt x="0" y="738664"/>
                </a:cubicBezTo>
                <a:cubicBezTo>
                  <a:pt x="-12864" y="632716"/>
                  <a:pt x="36371" y="462278"/>
                  <a:pt x="0" y="376719"/>
                </a:cubicBezTo>
                <a:cubicBezTo>
                  <a:pt x="-36371" y="291160"/>
                  <a:pt x="4221" y="164461"/>
                  <a:pt x="0" y="0"/>
                </a:cubicBezTo>
                <a:close/>
              </a:path>
              <a:path w="4803221" h="738664" stroke="0" extrusionOk="0">
                <a:moveTo>
                  <a:pt x="0" y="0"/>
                </a:moveTo>
                <a:cubicBezTo>
                  <a:pt x="196026" y="-7503"/>
                  <a:pt x="427060" y="42810"/>
                  <a:pt x="581723" y="0"/>
                </a:cubicBezTo>
                <a:cubicBezTo>
                  <a:pt x="736386" y="-42810"/>
                  <a:pt x="943310" y="11720"/>
                  <a:pt x="1115415" y="0"/>
                </a:cubicBezTo>
                <a:cubicBezTo>
                  <a:pt x="1287520" y="-11720"/>
                  <a:pt x="1599289" y="21055"/>
                  <a:pt x="1745170" y="0"/>
                </a:cubicBezTo>
                <a:cubicBezTo>
                  <a:pt x="1891051" y="-21055"/>
                  <a:pt x="2079307" y="14561"/>
                  <a:pt x="2326894" y="0"/>
                </a:cubicBezTo>
                <a:cubicBezTo>
                  <a:pt x="2574481" y="-14561"/>
                  <a:pt x="2713049" y="9411"/>
                  <a:pt x="2812553" y="0"/>
                </a:cubicBezTo>
                <a:cubicBezTo>
                  <a:pt x="2912057" y="-9411"/>
                  <a:pt x="3125783" y="50060"/>
                  <a:pt x="3394276" y="0"/>
                </a:cubicBezTo>
                <a:cubicBezTo>
                  <a:pt x="3662769" y="-50060"/>
                  <a:pt x="3726058" y="49590"/>
                  <a:pt x="3879935" y="0"/>
                </a:cubicBezTo>
                <a:cubicBezTo>
                  <a:pt x="4033812" y="-49590"/>
                  <a:pt x="4612336" y="70280"/>
                  <a:pt x="4803221" y="0"/>
                </a:cubicBezTo>
                <a:cubicBezTo>
                  <a:pt x="4824707" y="110931"/>
                  <a:pt x="4796760" y="244888"/>
                  <a:pt x="4803221" y="354559"/>
                </a:cubicBezTo>
                <a:cubicBezTo>
                  <a:pt x="4809682" y="464230"/>
                  <a:pt x="4772734" y="600277"/>
                  <a:pt x="4803221" y="738664"/>
                </a:cubicBezTo>
                <a:cubicBezTo>
                  <a:pt x="4660952" y="776366"/>
                  <a:pt x="4416468" y="729236"/>
                  <a:pt x="4221498" y="738664"/>
                </a:cubicBezTo>
                <a:cubicBezTo>
                  <a:pt x="4026528" y="748092"/>
                  <a:pt x="3747078" y="697904"/>
                  <a:pt x="3591742" y="738664"/>
                </a:cubicBezTo>
                <a:cubicBezTo>
                  <a:pt x="3436406" y="779424"/>
                  <a:pt x="3303081" y="698965"/>
                  <a:pt x="3154115" y="738664"/>
                </a:cubicBezTo>
                <a:cubicBezTo>
                  <a:pt x="3005149" y="778363"/>
                  <a:pt x="2848251" y="712448"/>
                  <a:pt x="2716488" y="738664"/>
                </a:cubicBezTo>
                <a:cubicBezTo>
                  <a:pt x="2584725" y="764880"/>
                  <a:pt x="2384898" y="704768"/>
                  <a:pt x="2086733" y="738664"/>
                </a:cubicBezTo>
                <a:cubicBezTo>
                  <a:pt x="1788569" y="772560"/>
                  <a:pt x="1797701" y="688319"/>
                  <a:pt x="1601074" y="738664"/>
                </a:cubicBezTo>
                <a:cubicBezTo>
                  <a:pt x="1404447" y="789009"/>
                  <a:pt x="1393437" y="701673"/>
                  <a:pt x="1211479" y="738664"/>
                </a:cubicBezTo>
                <a:cubicBezTo>
                  <a:pt x="1029521" y="775655"/>
                  <a:pt x="949249" y="725902"/>
                  <a:pt x="821884" y="738664"/>
                </a:cubicBezTo>
                <a:cubicBezTo>
                  <a:pt x="694519" y="751426"/>
                  <a:pt x="196218" y="703229"/>
                  <a:pt x="0" y="738664"/>
                </a:cubicBezTo>
                <a:cubicBezTo>
                  <a:pt x="-29861" y="566765"/>
                  <a:pt x="8708" y="466044"/>
                  <a:pt x="0" y="361945"/>
                </a:cubicBezTo>
                <a:cubicBezTo>
                  <a:pt x="-8708" y="257846"/>
                  <a:pt x="39857" y="139569"/>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48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Brand Partnerships</a:t>
            </a:r>
          </a:p>
        </p:txBody>
      </p:sp>
      <p:sp>
        <p:nvSpPr>
          <p:cNvPr id="15" name="TextBox 9">
            <a:extLst>
              <a:ext uri="{FF2B5EF4-FFF2-40B4-BE49-F238E27FC236}">
                <a16:creationId xmlns:a16="http://schemas.microsoft.com/office/drawing/2014/main" id="{AD63CB0B-4D98-0874-47DE-51A35E2A8AC8}"/>
              </a:ext>
            </a:extLst>
          </p:cNvPr>
          <p:cNvSpPr txBox="1"/>
          <p:nvPr/>
        </p:nvSpPr>
        <p:spPr>
          <a:xfrm>
            <a:off x="12363425" y="2828139"/>
            <a:ext cx="5110644" cy="6106600"/>
          </a:xfrm>
          <a:prstGeom prst="rect">
            <a:avLst/>
          </a:prstGeom>
          <a:gradFill>
            <a:gsLst>
              <a:gs pos="0">
                <a:srgbClr val="00B0F0"/>
              </a:gs>
              <a:gs pos="64000">
                <a:schemeClr val="bg1"/>
              </a:gs>
              <a:gs pos="100000">
                <a:srgbClr val="00B0F0"/>
              </a:gs>
            </a:gsLst>
            <a:lin ang="5400000" scaled="1"/>
          </a:gradFill>
          <a:effectLst>
            <a:glow>
              <a:schemeClr val="accent1">
                <a:alpha val="40000"/>
              </a:schemeClr>
            </a:glow>
          </a:effectLst>
        </p:spPr>
        <p:txBody>
          <a:bodyPr lIns="0" tIns="0" rIns="0" bIns="0" rtlCol="0" anchor="t">
            <a:noAutofit/>
          </a:bodyPr>
          <a:lstStyle/>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Launch exclusive merchandise available only at new locations.</a:t>
            </a:r>
          </a:p>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Activate partnerships with giveaways (e.g., Nike shoe raffles, Gatorade VIP games).</a:t>
            </a:r>
          </a:p>
          <a:p>
            <a:pPr marL="571500" indent="-571500">
              <a:buFont typeface="Arial" panose="020B0604020202020204" pitchFamily="34" charset="0"/>
              <a:buChar char="•"/>
            </a:pPr>
            <a:r>
              <a:rPr lang="en-US" sz="3600" b="1" dirty="0">
                <a:effectLst/>
                <a:latin typeface="Big Shoulders Display Bold"/>
                <a:ea typeface="Big Shoulders Display Bold"/>
                <a:cs typeface="Big Shoulders Display Bold"/>
                <a:sym typeface="Big Shoulders Display Bold"/>
              </a:rPr>
              <a:t>Custom lines of apparel featuring new logos (e.g., Nike for Tophoops, New Balance for Topbaseball.</a:t>
            </a:r>
          </a:p>
        </p:txBody>
      </p:sp>
    </p:spTree>
    <p:extLst>
      <p:ext uri="{BB962C8B-B14F-4D97-AF65-F5344CB8AC3E}">
        <p14:creationId xmlns:p14="http://schemas.microsoft.com/office/powerpoint/2010/main" val="2768068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9"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dissolve">
                                      <p:cBhvr>
                                        <p:cTn id="28" dur="500"/>
                                        <p:tgtEl>
                                          <p:spTgt spid="10"/>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dissolv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dissolve">
                                      <p:cBhvr>
                                        <p:cTn id="36" dur="500"/>
                                        <p:tgtEl>
                                          <p:spTgt spid="12"/>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dissolv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dissolve">
                                      <p:cBhvr>
                                        <p:cTn id="44" dur="500"/>
                                        <p:tgtEl>
                                          <p:spTgt spid="14"/>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dissolve">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9" grpId="0" animBg="1"/>
      <p:bldP spid="10" grpId="0"/>
      <p:bldP spid="11" grpId="0" animBg="1"/>
      <p:bldP spid="12" grpId="0"/>
      <p:bldP spid="13" grpId="0" animBg="1"/>
      <p:bldP spid="14" grpId="0"/>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30627BA1-C581-F81B-D7A3-4CD18E8BB05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262172-47B5-3A0D-7A75-54EA3F8A2A74}"/>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16DD2592-566D-EC13-CD9A-BFABF658B315}"/>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40" name="TextBox 39">
            <a:extLst>
              <a:ext uri="{FF2B5EF4-FFF2-40B4-BE49-F238E27FC236}">
                <a16:creationId xmlns:a16="http://schemas.microsoft.com/office/drawing/2014/main" id="{23C42C86-99EB-A2C5-1781-9E6ECCAB3BF9}"/>
              </a:ext>
            </a:extLst>
          </p:cNvPr>
          <p:cNvSpPr txBox="1"/>
          <p:nvPr/>
        </p:nvSpPr>
        <p:spPr>
          <a:xfrm>
            <a:off x="0" y="0"/>
            <a:ext cx="18287999" cy="2386102"/>
          </a:xfrm>
          <a:prstGeom prst="rect">
            <a:avLst/>
          </a:prstGeom>
        </p:spPr>
        <p:txBody>
          <a:bodyPr wrap="square" lIns="0" tIns="0" rIns="0" bIns="0" rtlCol="0" anchor="t">
            <a:spAutoFit/>
          </a:bodyPr>
          <a:lstStyle/>
          <a:p>
            <a:pPr marL="0" lvl="0" indent="0" algn="ctr">
              <a:lnSpc>
                <a:spcPts val="20021"/>
              </a:lnSpc>
              <a:spcBef>
                <a:spcPct val="0"/>
              </a:spcBef>
            </a:pPr>
            <a:r>
              <a:rPr lang="en-US" sz="12700" dirty="0">
                <a:solidFill>
                  <a:srgbClr val="CFFF00"/>
                </a:solidFill>
                <a:latin typeface="Yellowtail"/>
                <a:ea typeface="Yellowtail"/>
                <a:cs typeface="Yellowtail"/>
                <a:sym typeface="Yellowtail"/>
              </a:rPr>
              <a:t>Phase 2: Launch Commercial </a:t>
            </a:r>
          </a:p>
        </p:txBody>
      </p:sp>
      <p:pic>
        <p:nvPicPr>
          <p:cNvPr id="1026" name="Picture 2" descr="Stephen Curry Yellow Streaks Nba Desktop Wallpaper | WallpapersOK">
            <a:extLst>
              <a:ext uri="{FF2B5EF4-FFF2-40B4-BE49-F238E27FC236}">
                <a16:creationId xmlns:a16="http://schemas.microsoft.com/office/drawing/2014/main" id="{B54C7DFD-0E45-AC5B-6411-B6C7528170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668" y="2599887"/>
            <a:ext cx="3520352" cy="22002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ownload wallpapers Lionel Messi, goal, argentinian footballer, Barcelona  FC, La Liga, Messi, Barca, football stars, Leo Messi, neon lights, soccer,  LaLiga for desktop free. Pictures for desktop free">
            <a:extLst>
              <a:ext uri="{FF2B5EF4-FFF2-40B4-BE49-F238E27FC236}">
                <a16:creationId xmlns:a16="http://schemas.microsoft.com/office/drawing/2014/main" id="{373DA7ED-0179-6B9E-0497-0020EE9883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668" y="5250392"/>
            <a:ext cx="3518370" cy="22002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ownload Shohei Ohtani, 4k, blue neon lights, Los Angeles Dodgers, MLB,  Japanese baseball players, Shohei Ohtani 4K, baseball, Major League  Baseball, Shotime, LA Dodgers, Shohei Ohtani Dodgers wallpapers for desktop  free. Pictures">
            <a:extLst>
              <a:ext uri="{FF2B5EF4-FFF2-40B4-BE49-F238E27FC236}">
                <a16:creationId xmlns:a16="http://schemas.microsoft.com/office/drawing/2014/main" id="{1F5C4D13-6EBA-FA01-3262-638D321F84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668" y="7900897"/>
            <a:ext cx="3518370" cy="22002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eon Basketball Stock Photos, Images and Backgrounds for Free Download">
            <a:extLst>
              <a:ext uri="{FF2B5EF4-FFF2-40B4-BE49-F238E27FC236}">
                <a16:creationId xmlns:a16="http://schemas.microsoft.com/office/drawing/2014/main" id="{549954FA-4069-4AE5-6E45-0936BCEC6E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9038" y="2599887"/>
            <a:ext cx="3518370" cy="220022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occer Field at Night with Fog Stock Photo - Image of competition, neon:  374846642">
            <a:extLst>
              <a:ext uri="{FF2B5EF4-FFF2-40B4-BE49-F238E27FC236}">
                <a16:creationId xmlns:a16="http://schemas.microsoft.com/office/drawing/2014/main" id="{7497102B-483F-5CF4-9C42-C83508B616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9038" y="5250393"/>
            <a:ext cx="3518370" cy="220022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aseball Field Lights Images – Browse 26,552 Stock Photos, Vectors, and  Video | Adobe Stock">
            <a:extLst>
              <a:ext uri="{FF2B5EF4-FFF2-40B4-BE49-F238E27FC236}">
                <a16:creationId xmlns:a16="http://schemas.microsoft.com/office/drawing/2014/main" id="{B29E0354-812B-30E3-446E-988BA5D8EA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9038" y="7900897"/>
            <a:ext cx="3518370" cy="2200220"/>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8">
            <a:extLst>
              <a:ext uri="{FF2B5EF4-FFF2-40B4-BE49-F238E27FC236}">
                <a16:creationId xmlns:a16="http://schemas.microsoft.com/office/drawing/2014/main" id="{AD5112AB-19AD-8CD0-3A49-2D17D388CE8A}"/>
              </a:ext>
            </a:extLst>
          </p:cNvPr>
          <p:cNvSpPr txBox="1"/>
          <p:nvPr/>
        </p:nvSpPr>
        <p:spPr>
          <a:xfrm>
            <a:off x="10786034" y="3995405"/>
            <a:ext cx="5029200" cy="2296190"/>
          </a:xfrm>
          <a:custGeom>
            <a:avLst/>
            <a:gdLst>
              <a:gd name="csX0" fmla="*/ 0 w 5029200"/>
              <a:gd name="csY0" fmla="*/ 0 h 2296190"/>
              <a:gd name="csX1" fmla="*/ 609092 w 5029200"/>
              <a:gd name="csY1" fmla="*/ 0 h 2296190"/>
              <a:gd name="csX2" fmla="*/ 1017016 w 5029200"/>
              <a:gd name="csY2" fmla="*/ 0 h 2296190"/>
              <a:gd name="csX3" fmla="*/ 1525524 w 5029200"/>
              <a:gd name="csY3" fmla="*/ 0 h 2296190"/>
              <a:gd name="csX4" fmla="*/ 2184908 w 5029200"/>
              <a:gd name="csY4" fmla="*/ 0 h 2296190"/>
              <a:gd name="csX5" fmla="*/ 2743708 w 5029200"/>
              <a:gd name="csY5" fmla="*/ 0 h 2296190"/>
              <a:gd name="csX6" fmla="*/ 3352800 w 5029200"/>
              <a:gd name="csY6" fmla="*/ 0 h 2296190"/>
              <a:gd name="csX7" fmla="*/ 3861308 w 5029200"/>
              <a:gd name="csY7" fmla="*/ 0 h 2296190"/>
              <a:gd name="csX8" fmla="*/ 4420108 w 5029200"/>
              <a:gd name="csY8" fmla="*/ 0 h 2296190"/>
              <a:gd name="csX9" fmla="*/ 5029200 w 5029200"/>
              <a:gd name="csY9" fmla="*/ 0 h 2296190"/>
              <a:gd name="csX10" fmla="*/ 5029200 w 5029200"/>
              <a:gd name="csY10" fmla="*/ 528124 h 2296190"/>
              <a:gd name="csX11" fmla="*/ 5029200 w 5029200"/>
              <a:gd name="csY11" fmla="*/ 1033286 h 2296190"/>
              <a:gd name="csX12" fmla="*/ 5029200 w 5029200"/>
              <a:gd name="csY12" fmla="*/ 1561409 h 2296190"/>
              <a:gd name="csX13" fmla="*/ 5029200 w 5029200"/>
              <a:gd name="csY13" fmla="*/ 2296190 h 2296190"/>
              <a:gd name="csX14" fmla="*/ 4470400 w 5029200"/>
              <a:gd name="csY14" fmla="*/ 2296190 h 2296190"/>
              <a:gd name="csX15" fmla="*/ 3911600 w 5029200"/>
              <a:gd name="csY15" fmla="*/ 2296190 h 2296190"/>
              <a:gd name="csX16" fmla="*/ 3453384 w 5029200"/>
              <a:gd name="csY16" fmla="*/ 2296190 h 2296190"/>
              <a:gd name="csX17" fmla="*/ 2894584 w 5029200"/>
              <a:gd name="csY17" fmla="*/ 2296190 h 2296190"/>
              <a:gd name="csX18" fmla="*/ 2335784 w 5029200"/>
              <a:gd name="csY18" fmla="*/ 2296190 h 2296190"/>
              <a:gd name="csX19" fmla="*/ 1776984 w 5029200"/>
              <a:gd name="csY19" fmla="*/ 2296190 h 2296190"/>
              <a:gd name="csX20" fmla="*/ 1218184 w 5029200"/>
              <a:gd name="csY20" fmla="*/ 2296190 h 2296190"/>
              <a:gd name="csX21" fmla="*/ 709676 w 5029200"/>
              <a:gd name="csY21" fmla="*/ 2296190 h 2296190"/>
              <a:gd name="csX22" fmla="*/ 0 w 5029200"/>
              <a:gd name="csY22" fmla="*/ 2296190 h 2296190"/>
              <a:gd name="csX23" fmla="*/ 0 w 5029200"/>
              <a:gd name="csY23" fmla="*/ 1722143 h 2296190"/>
              <a:gd name="csX24" fmla="*/ 0 w 5029200"/>
              <a:gd name="csY24" fmla="*/ 1125133 h 2296190"/>
              <a:gd name="csX25" fmla="*/ 0 w 5029200"/>
              <a:gd name="csY25" fmla="*/ 528124 h 2296190"/>
              <a:gd name="csX26" fmla="*/ 0 w 5029200"/>
              <a:gd name="csY26" fmla="*/ 0 h 22961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029200" h="2296190" fill="none" extrusionOk="0">
                <a:moveTo>
                  <a:pt x="0" y="0"/>
                </a:moveTo>
                <a:cubicBezTo>
                  <a:pt x="282862" y="-68453"/>
                  <a:pt x="342918" y="27573"/>
                  <a:pt x="609092" y="0"/>
                </a:cubicBezTo>
                <a:cubicBezTo>
                  <a:pt x="875266" y="-27573"/>
                  <a:pt x="836838" y="39015"/>
                  <a:pt x="1017016" y="0"/>
                </a:cubicBezTo>
                <a:cubicBezTo>
                  <a:pt x="1197194" y="-39015"/>
                  <a:pt x="1411058" y="42110"/>
                  <a:pt x="1525524" y="0"/>
                </a:cubicBezTo>
                <a:cubicBezTo>
                  <a:pt x="1639990" y="-42110"/>
                  <a:pt x="2003815" y="35410"/>
                  <a:pt x="2184908" y="0"/>
                </a:cubicBezTo>
                <a:cubicBezTo>
                  <a:pt x="2366001" y="-35410"/>
                  <a:pt x="2476998" y="52828"/>
                  <a:pt x="2743708" y="0"/>
                </a:cubicBezTo>
                <a:cubicBezTo>
                  <a:pt x="3010418" y="-52828"/>
                  <a:pt x="3097062" y="12292"/>
                  <a:pt x="3352800" y="0"/>
                </a:cubicBezTo>
                <a:cubicBezTo>
                  <a:pt x="3608538" y="-12292"/>
                  <a:pt x="3644484" y="10896"/>
                  <a:pt x="3861308" y="0"/>
                </a:cubicBezTo>
                <a:cubicBezTo>
                  <a:pt x="4078132" y="-10896"/>
                  <a:pt x="4267625" y="41095"/>
                  <a:pt x="4420108" y="0"/>
                </a:cubicBezTo>
                <a:cubicBezTo>
                  <a:pt x="4572591" y="-41095"/>
                  <a:pt x="4746137" y="16829"/>
                  <a:pt x="5029200" y="0"/>
                </a:cubicBezTo>
                <a:cubicBezTo>
                  <a:pt x="5065142" y="120850"/>
                  <a:pt x="4980994" y="357031"/>
                  <a:pt x="5029200" y="528124"/>
                </a:cubicBezTo>
                <a:cubicBezTo>
                  <a:pt x="5077406" y="699217"/>
                  <a:pt x="5027738" y="881948"/>
                  <a:pt x="5029200" y="1033286"/>
                </a:cubicBezTo>
                <a:cubicBezTo>
                  <a:pt x="5030662" y="1184624"/>
                  <a:pt x="5005493" y="1430765"/>
                  <a:pt x="5029200" y="1561409"/>
                </a:cubicBezTo>
                <a:cubicBezTo>
                  <a:pt x="5052907" y="1692053"/>
                  <a:pt x="4995059" y="1988346"/>
                  <a:pt x="5029200" y="2296190"/>
                </a:cubicBezTo>
                <a:cubicBezTo>
                  <a:pt x="4841033" y="2355206"/>
                  <a:pt x="4694754" y="2239322"/>
                  <a:pt x="4470400" y="2296190"/>
                </a:cubicBezTo>
                <a:cubicBezTo>
                  <a:pt x="4246046" y="2353058"/>
                  <a:pt x="4128646" y="2265759"/>
                  <a:pt x="3911600" y="2296190"/>
                </a:cubicBezTo>
                <a:cubicBezTo>
                  <a:pt x="3694554" y="2326621"/>
                  <a:pt x="3580070" y="2247401"/>
                  <a:pt x="3453384" y="2296190"/>
                </a:cubicBezTo>
                <a:cubicBezTo>
                  <a:pt x="3326698" y="2344979"/>
                  <a:pt x="3122508" y="2247650"/>
                  <a:pt x="2894584" y="2296190"/>
                </a:cubicBezTo>
                <a:cubicBezTo>
                  <a:pt x="2666660" y="2344730"/>
                  <a:pt x="2566444" y="2265017"/>
                  <a:pt x="2335784" y="2296190"/>
                </a:cubicBezTo>
                <a:cubicBezTo>
                  <a:pt x="2105124" y="2327363"/>
                  <a:pt x="2020215" y="2277459"/>
                  <a:pt x="1776984" y="2296190"/>
                </a:cubicBezTo>
                <a:cubicBezTo>
                  <a:pt x="1533753" y="2314921"/>
                  <a:pt x="1341084" y="2263020"/>
                  <a:pt x="1218184" y="2296190"/>
                </a:cubicBezTo>
                <a:cubicBezTo>
                  <a:pt x="1095284" y="2329360"/>
                  <a:pt x="831280" y="2282938"/>
                  <a:pt x="709676" y="2296190"/>
                </a:cubicBezTo>
                <a:cubicBezTo>
                  <a:pt x="588072" y="2309442"/>
                  <a:pt x="229492" y="2259766"/>
                  <a:pt x="0" y="2296190"/>
                </a:cubicBezTo>
                <a:cubicBezTo>
                  <a:pt x="-18128" y="2114869"/>
                  <a:pt x="32442" y="1958634"/>
                  <a:pt x="0" y="1722143"/>
                </a:cubicBezTo>
                <a:cubicBezTo>
                  <a:pt x="-32442" y="1485652"/>
                  <a:pt x="66987" y="1361203"/>
                  <a:pt x="0" y="1125133"/>
                </a:cubicBezTo>
                <a:cubicBezTo>
                  <a:pt x="-66987" y="889063"/>
                  <a:pt x="6962" y="667511"/>
                  <a:pt x="0" y="528124"/>
                </a:cubicBezTo>
                <a:cubicBezTo>
                  <a:pt x="-6962" y="388737"/>
                  <a:pt x="17771" y="190717"/>
                  <a:pt x="0" y="0"/>
                </a:cubicBezTo>
                <a:close/>
              </a:path>
              <a:path w="5029200" h="2296190" stroke="0" extrusionOk="0">
                <a:moveTo>
                  <a:pt x="0" y="0"/>
                </a:moveTo>
                <a:cubicBezTo>
                  <a:pt x="116088" y="-34800"/>
                  <a:pt x="313799" y="13471"/>
                  <a:pt x="508508" y="0"/>
                </a:cubicBezTo>
                <a:cubicBezTo>
                  <a:pt x="703217" y="-13471"/>
                  <a:pt x="774192" y="47107"/>
                  <a:pt x="916432" y="0"/>
                </a:cubicBezTo>
                <a:cubicBezTo>
                  <a:pt x="1058672" y="-47107"/>
                  <a:pt x="1259768" y="55959"/>
                  <a:pt x="1575816" y="0"/>
                </a:cubicBezTo>
                <a:cubicBezTo>
                  <a:pt x="1891864" y="-55959"/>
                  <a:pt x="1833024" y="11145"/>
                  <a:pt x="2084324" y="0"/>
                </a:cubicBezTo>
                <a:cubicBezTo>
                  <a:pt x="2335624" y="-11145"/>
                  <a:pt x="2371085" y="15679"/>
                  <a:pt x="2592832" y="0"/>
                </a:cubicBezTo>
                <a:cubicBezTo>
                  <a:pt x="2814579" y="-15679"/>
                  <a:pt x="3110689" y="48483"/>
                  <a:pt x="3252216" y="0"/>
                </a:cubicBezTo>
                <a:cubicBezTo>
                  <a:pt x="3393743" y="-48483"/>
                  <a:pt x="3481571" y="12420"/>
                  <a:pt x="3710432" y="0"/>
                </a:cubicBezTo>
                <a:cubicBezTo>
                  <a:pt x="3939293" y="-12420"/>
                  <a:pt x="4105179" y="9847"/>
                  <a:pt x="4369816" y="0"/>
                </a:cubicBezTo>
                <a:cubicBezTo>
                  <a:pt x="4634453" y="-9847"/>
                  <a:pt x="4767323" y="11351"/>
                  <a:pt x="5029200" y="0"/>
                </a:cubicBezTo>
                <a:cubicBezTo>
                  <a:pt x="5077170" y="187963"/>
                  <a:pt x="4998073" y="424951"/>
                  <a:pt x="5029200" y="574048"/>
                </a:cubicBezTo>
                <a:cubicBezTo>
                  <a:pt x="5060327" y="723145"/>
                  <a:pt x="4970951" y="979061"/>
                  <a:pt x="5029200" y="1148095"/>
                </a:cubicBezTo>
                <a:cubicBezTo>
                  <a:pt x="5087449" y="1317129"/>
                  <a:pt x="4990886" y="1460719"/>
                  <a:pt x="5029200" y="1745104"/>
                </a:cubicBezTo>
                <a:cubicBezTo>
                  <a:pt x="5067514" y="2029489"/>
                  <a:pt x="5000014" y="2184099"/>
                  <a:pt x="5029200" y="2296190"/>
                </a:cubicBezTo>
                <a:cubicBezTo>
                  <a:pt x="4884464" y="2317095"/>
                  <a:pt x="4610929" y="2278245"/>
                  <a:pt x="4470400" y="2296190"/>
                </a:cubicBezTo>
                <a:cubicBezTo>
                  <a:pt x="4329871" y="2314135"/>
                  <a:pt x="4156417" y="2275243"/>
                  <a:pt x="4012184" y="2296190"/>
                </a:cubicBezTo>
                <a:cubicBezTo>
                  <a:pt x="3867951" y="2317137"/>
                  <a:pt x="3598724" y="2256203"/>
                  <a:pt x="3453384" y="2296190"/>
                </a:cubicBezTo>
                <a:cubicBezTo>
                  <a:pt x="3308044" y="2336177"/>
                  <a:pt x="2956551" y="2225385"/>
                  <a:pt x="2794000" y="2296190"/>
                </a:cubicBezTo>
                <a:cubicBezTo>
                  <a:pt x="2631449" y="2366995"/>
                  <a:pt x="2402991" y="2252300"/>
                  <a:pt x="2235200" y="2296190"/>
                </a:cubicBezTo>
                <a:cubicBezTo>
                  <a:pt x="2067409" y="2340080"/>
                  <a:pt x="1946592" y="2264847"/>
                  <a:pt x="1827276" y="2296190"/>
                </a:cubicBezTo>
                <a:cubicBezTo>
                  <a:pt x="1707960" y="2327533"/>
                  <a:pt x="1581302" y="2292912"/>
                  <a:pt x="1369060" y="2296190"/>
                </a:cubicBezTo>
                <a:cubicBezTo>
                  <a:pt x="1156818" y="2299468"/>
                  <a:pt x="969023" y="2248685"/>
                  <a:pt x="709676" y="2296190"/>
                </a:cubicBezTo>
                <a:cubicBezTo>
                  <a:pt x="450329" y="2343695"/>
                  <a:pt x="247569" y="2282255"/>
                  <a:pt x="0" y="2296190"/>
                </a:cubicBezTo>
                <a:cubicBezTo>
                  <a:pt x="-44493" y="2148535"/>
                  <a:pt x="58740" y="1964388"/>
                  <a:pt x="0" y="1768066"/>
                </a:cubicBezTo>
                <a:cubicBezTo>
                  <a:pt x="-58740" y="1571744"/>
                  <a:pt x="62267" y="1448608"/>
                  <a:pt x="0" y="1216981"/>
                </a:cubicBezTo>
                <a:cubicBezTo>
                  <a:pt x="-62267" y="985354"/>
                  <a:pt x="32297" y="815233"/>
                  <a:pt x="0" y="711819"/>
                </a:cubicBezTo>
                <a:cubicBezTo>
                  <a:pt x="-32297" y="608405"/>
                  <a:pt x="49755" y="152927"/>
                  <a:pt x="0" y="0"/>
                </a:cubicBezTo>
                <a:close/>
              </a:path>
            </a:pathLst>
          </a:custGeom>
          <a:ln w="5715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t">
            <a:noAutofit/>
          </a:bodyPr>
          <a:lstStyle/>
          <a:p>
            <a:pPr lvl="0" algn="ctr">
              <a:lnSpc>
                <a:spcPts val="3359"/>
              </a:lnSpc>
              <a:spcBef>
                <a:spcPct val="0"/>
              </a:spcBef>
            </a:pPr>
            <a:endParaRPr lang="en-US" sz="3600" dirty="0">
              <a:solidFill>
                <a:srgbClr val="FFFFFF"/>
              </a:solidFill>
              <a:latin typeface="Open Sauce"/>
              <a:ea typeface="Open Sauce"/>
              <a:cs typeface="Open Sauce"/>
              <a:sym typeface="Open Sauce"/>
            </a:endParaRPr>
          </a:p>
          <a:p>
            <a:pPr lvl="0" algn="ctr">
              <a:lnSpc>
                <a:spcPts val="3359"/>
              </a:lnSpc>
              <a:spcBef>
                <a:spcPct val="0"/>
              </a:spcBef>
            </a:pPr>
            <a:r>
              <a:rPr lang="en-US" sz="3600" dirty="0">
                <a:solidFill>
                  <a:srgbClr val="FFFFFF"/>
                </a:solidFill>
                <a:latin typeface="Open Sauce"/>
                <a:ea typeface="Open Sauce"/>
                <a:cs typeface="Open Sauce"/>
                <a:sym typeface="Open Sauce"/>
              </a:rPr>
              <a:t>Begins with each athlete playing in these futuristic venues. (10sec.)</a:t>
            </a:r>
          </a:p>
        </p:txBody>
      </p:sp>
      <p:cxnSp>
        <p:nvCxnSpPr>
          <p:cNvPr id="59" name="Straight Connector 58">
            <a:extLst>
              <a:ext uri="{FF2B5EF4-FFF2-40B4-BE49-F238E27FC236}">
                <a16:creationId xmlns:a16="http://schemas.microsoft.com/office/drawing/2014/main" id="{23D4D8B6-8D56-5815-02AF-778071AF5C1F}"/>
              </a:ext>
            </a:extLst>
          </p:cNvPr>
          <p:cNvCxnSpPr>
            <a:cxnSpLocks/>
          </p:cNvCxnSpPr>
          <p:nvPr/>
        </p:nvCxnSpPr>
        <p:spPr>
          <a:xfrm>
            <a:off x="7947408" y="3794303"/>
            <a:ext cx="2838626" cy="1219589"/>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CCABBAD-B9B4-0FC5-1306-DA1E64EB2B6F}"/>
              </a:ext>
            </a:extLst>
          </p:cNvPr>
          <p:cNvCxnSpPr>
            <a:cxnSpLocks/>
          </p:cNvCxnSpPr>
          <p:nvPr/>
        </p:nvCxnSpPr>
        <p:spPr>
          <a:xfrm flipV="1">
            <a:off x="7946194" y="5064510"/>
            <a:ext cx="2839840" cy="1049491"/>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4" name="Straight Connector 1023">
            <a:extLst>
              <a:ext uri="{FF2B5EF4-FFF2-40B4-BE49-F238E27FC236}">
                <a16:creationId xmlns:a16="http://schemas.microsoft.com/office/drawing/2014/main" id="{19374A3A-3EDB-F7AE-4B1E-45E999FA5A6F}"/>
              </a:ext>
            </a:extLst>
          </p:cNvPr>
          <p:cNvCxnSpPr>
            <a:cxnSpLocks/>
            <a:endCxn id="58" idx="1"/>
          </p:cNvCxnSpPr>
          <p:nvPr/>
        </p:nvCxnSpPr>
        <p:spPr>
          <a:xfrm flipV="1">
            <a:off x="7947408" y="5143500"/>
            <a:ext cx="2838626" cy="3830969"/>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5476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dissolve">
                                      <p:cBhvr>
                                        <p:cTn id="12" dur="500"/>
                                        <p:tgtEl>
                                          <p:spTgt spid="58"/>
                                        </p:tgtEl>
                                      </p:cBhvr>
                                    </p:animEffect>
                                  </p:childTnLst>
                                </p:cTn>
                              </p:par>
                              <p:par>
                                <p:cTn id="13" presetID="9"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dissolve">
                                      <p:cBhvr>
                                        <p:cTn id="15" dur="500"/>
                                        <p:tgtEl>
                                          <p:spTgt spid="59"/>
                                        </p:tgtEl>
                                      </p:cBhvr>
                                    </p:animEffect>
                                  </p:childTnLst>
                                </p:cTn>
                              </p:par>
                              <p:par>
                                <p:cTn id="16" presetID="9" presetClass="entr" presetSubtype="0" fill="hold" nodeType="with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dissolve">
                                      <p:cBhvr>
                                        <p:cTn id="18" dur="500"/>
                                        <p:tgtEl>
                                          <p:spTgt spid="62"/>
                                        </p:tgtEl>
                                      </p:cBhvr>
                                    </p:animEffect>
                                  </p:childTnLst>
                                </p:cTn>
                              </p:par>
                              <p:par>
                                <p:cTn id="19" presetID="9" presetClass="entr" presetSubtype="0" fill="hold" nodeType="withEffect">
                                  <p:stCondLst>
                                    <p:cond delay="0"/>
                                  </p:stCondLst>
                                  <p:childTnLst>
                                    <p:set>
                                      <p:cBhvr>
                                        <p:cTn id="20" dur="1" fill="hold">
                                          <p:stCondLst>
                                            <p:cond delay="0"/>
                                          </p:stCondLst>
                                        </p:cTn>
                                        <p:tgtEl>
                                          <p:spTgt spid="1024"/>
                                        </p:tgtEl>
                                        <p:attrNameLst>
                                          <p:attrName>style.visibility</p:attrName>
                                        </p:attrNameLst>
                                      </p:cBhvr>
                                      <p:to>
                                        <p:strVal val="visible"/>
                                      </p:to>
                                    </p:set>
                                    <p:animEffect transition="in" filter="dissolve">
                                      <p:cBhvr>
                                        <p:cTn id="21" dur="500"/>
                                        <p:tgtEl>
                                          <p:spTgt spid="1024"/>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1026"/>
                                        </p:tgtEl>
                                        <p:attrNameLst>
                                          <p:attrName>style.visibility</p:attrName>
                                        </p:attrNameLst>
                                      </p:cBhvr>
                                      <p:to>
                                        <p:strVal val="visible"/>
                                      </p:to>
                                    </p:set>
                                    <p:animEffect transition="in" filter="dissolve">
                                      <p:cBhvr>
                                        <p:cTn id="26" dur="500"/>
                                        <p:tgtEl>
                                          <p:spTgt spid="1026"/>
                                        </p:tgtEl>
                                      </p:cBhvr>
                                    </p:animEffect>
                                  </p:childTnLst>
                                </p:cTn>
                              </p:par>
                              <p:par>
                                <p:cTn id="27" presetID="9" presetClass="entr" presetSubtype="0" fill="hold" nodeType="withEffect">
                                  <p:stCondLst>
                                    <p:cond delay="0"/>
                                  </p:stCondLst>
                                  <p:childTnLst>
                                    <p:set>
                                      <p:cBhvr>
                                        <p:cTn id="28" dur="1" fill="hold">
                                          <p:stCondLst>
                                            <p:cond delay="0"/>
                                          </p:stCondLst>
                                        </p:cTn>
                                        <p:tgtEl>
                                          <p:spTgt spid="1032"/>
                                        </p:tgtEl>
                                        <p:attrNameLst>
                                          <p:attrName>style.visibility</p:attrName>
                                        </p:attrNameLst>
                                      </p:cBhvr>
                                      <p:to>
                                        <p:strVal val="visible"/>
                                      </p:to>
                                    </p:set>
                                    <p:animEffect transition="in" filter="dissolve">
                                      <p:cBhvr>
                                        <p:cTn id="29" dur="500"/>
                                        <p:tgtEl>
                                          <p:spTgt spid="1032"/>
                                        </p:tgtEl>
                                      </p:cBhvr>
                                    </p:animEffect>
                                  </p:childTnLst>
                                </p:cTn>
                              </p:par>
                              <p:par>
                                <p:cTn id="30" presetID="9" presetClass="entr" presetSubtype="0" fill="hold" nodeType="withEffect">
                                  <p:stCondLst>
                                    <p:cond delay="0"/>
                                  </p:stCondLst>
                                  <p:childTnLst>
                                    <p:set>
                                      <p:cBhvr>
                                        <p:cTn id="31" dur="1" fill="hold">
                                          <p:stCondLst>
                                            <p:cond delay="0"/>
                                          </p:stCondLst>
                                        </p:cTn>
                                        <p:tgtEl>
                                          <p:spTgt spid="1028"/>
                                        </p:tgtEl>
                                        <p:attrNameLst>
                                          <p:attrName>style.visibility</p:attrName>
                                        </p:attrNameLst>
                                      </p:cBhvr>
                                      <p:to>
                                        <p:strVal val="visible"/>
                                      </p:to>
                                    </p:set>
                                    <p:animEffect transition="in" filter="dissolve">
                                      <p:cBhvr>
                                        <p:cTn id="32" dur="500"/>
                                        <p:tgtEl>
                                          <p:spTgt spid="1028"/>
                                        </p:tgtEl>
                                      </p:cBhvr>
                                    </p:animEffect>
                                  </p:childTnLst>
                                </p:cTn>
                              </p:par>
                              <p:par>
                                <p:cTn id="33" presetID="9" presetClass="entr" presetSubtype="0" fill="hold" nodeType="withEffect">
                                  <p:stCondLst>
                                    <p:cond delay="0"/>
                                  </p:stCondLst>
                                  <p:childTnLst>
                                    <p:set>
                                      <p:cBhvr>
                                        <p:cTn id="34" dur="1" fill="hold">
                                          <p:stCondLst>
                                            <p:cond delay="0"/>
                                          </p:stCondLst>
                                        </p:cTn>
                                        <p:tgtEl>
                                          <p:spTgt spid="1034"/>
                                        </p:tgtEl>
                                        <p:attrNameLst>
                                          <p:attrName>style.visibility</p:attrName>
                                        </p:attrNameLst>
                                      </p:cBhvr>
                                      <p:to>
                                        <p:strVal val="visible"/>
                                      </p:to>
                                    </p:set>
                                    <p:animEffect transition="in" filter="dissolve">
                                      <p:cBhvr>
                                        <p:cTn id="35" dur="500"/>
                                        <p:tgtEl>
                                          <p:spTgt spid="1034"/>
                                        </p:tgtEl>
                                      </p:cBhvr>
                                    </p:animEffect>
                                  </p:childTnLst>
                                </p:cTn>
                              </p:par>
                              <p:par>
                                <p:cTn id="36" presetID="9" presetClass="entr" presetSubtype="0" fill="hold" nodeType="withEffect">
                                  <p:stCondLst>
                                    <p:cond delay="0"/>
                                  </p:stCondLst>
                                  <p:childTnLst>
                                    <p:set>
                                      <p:cBhvr>
                                        <p:cTn id="37" dur="1" fill="hold">
                                          <p:stCondLst>
                                            <p:cond delay="0"/>
                                          </p:stCondLst>
                                        </p:cTn>
                                        <p:tgtEl>
                                          <p:spTgt spid="1030"/>
                                        </p:tgtEl>
                                        <p:attrNameLst>
                                          <p:attrName>style.visibility</p:attrName>
                                        </p:attrNameLst>
                                      </p:cBhvr>
                                      <p:to>
                                        <p:strVal val="visible"/>
                                      </p:to>
                                    </p:set>
                                    <p:animEffect transition="in" filter="dissolve">
                                      <p:cBhvr>
                                        <p:cTn id="38" dur="500"/>
                                        <p:tgtEl>
                                          <p:spTgt spid="1030"/>
                                        </p:tgtEl>
                                      </p:cBhvr>
                                    </p:animEffect>
                                  </p:childTnLst>
                                </p:cTn>
                              </p:par>
                              <p:par>
                                <p:cTn id="39" presetID="9" presetClass="entr" presetSubtype="0" fill="hold" nodeType="withEffect">
                                  <p:stCondLst>
                                    <p:cond delay="0"/>
                                  </p:stCondLst>
                                  <p:childTnLst>
                                    <p:set>
                                      <p:cBhvr>
                                        <p:cTn id="40" dur="1" fill="hold">
                                          <p:stCondLst>
                                            <p:cond delay="0"/>
                                          </p:stCondLst>
                                        </p:cTn>
                                        <p:tgtEl>
                                          <p:spTgt spid="1036"/>
                                        </p:tgtEl>
                                        <p:attrNameLst>
                                          <p:attrName>style.visibility</p:attrName>
                                        </p:attrNameLst>
                                      </p:cBhvr>
                                      <p:to>
                                        <p:strVal val="visible"/>
                                      </p:to>
                                    </p:set>
                                    <p:animEffect transition="in" filter="dissolve">
                                      <p:cBhvr>
                                        <p:cTn id="41" dur="500"/>
                                        <p:tgtEl>
                                          <p:spTgt spid="1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5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0F433CA4-EE6D-FAEC-C685-064AEBD31B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EF41480-A786-B84A-30AC-67C5EA29008C}"/>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4DDF252D-A4CD-83DD-0BC9-A52896D8E8D1}"/>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40" name="TextBox 39">
            <a:extLst>
              <a:ext uri="{FF2B5EF4-FFF2-40B4-BE49-F238E27FC236}">
                <a16:creationId xmlns:a16="http://schemas.microsoft.com/office/drawing/2014/main" id="{8681C5D8-D682-1317-E43A-9D266808BC0C}"/>
              </a:ext>
            </a:extLst>
          </p:cNvPr>
          <p:cNvSpPr txBox="1"/>
          <p:nvPr/>
        </p:nvSpPr>
        <p:spPr>
          <a:xfrm>
            <a:off x="0" y="0"/>
            <a:ext cx="18287999" cy="2386102"/>
          </a:xfrm>
          <a:prstGeom prst="rect">
            <a:avLst/>
          </a:prstGeom>
        </p:spPr>
        <p:txBody>
          <a:bodyPr wrap="square" lIns="0" tIns="0" rIns="0" bIns="0" rtlCol="0" anchor="t">
            <a:spAutoFit/>
          </a:bodyPr>
          <a:lstStyle/>
          <a:p>
            <a:pPr marL="0" lvl="0" indent="0" algn="ctr">
              <a:lnSpc>
                <a:spcPts val="20021"/>
              </a:lnSpc>
              <a:spcBef>
                <a:spcPct val="0"/>
              </a:spcBef>
            </a:pPr>
            <a:r>
              <a:rPr lang="en-US" sz="12700" dirty="0">
                <a:solidFill>
                  <a:srgbClr val="CFFF00"/>
                </a:solidFill>
                <a:latin typeface="Yellowtail"/>
                <a:ea typeface="Yellowtail"/>
                <a:cs typeface="Yellowtail"/>
                <a:sym typeface="Yellowtail"/>
              </a:rPr>
              <a:t>Phase 2: Launch Commercial </a:t>
            </a:r>
          </a:p>
        </p:txBody>
      </p:sp>
      <p:sp>
        <p:nvSpPr>
          <p:cNvPr id="58" name="TextBox 8">
            <a:extLst>
              <a:ext uri="{FF2B5EF4-FFF2-40B4-BE49-F238E27FC236}">
                <a16:creationId xmlns:a16="http://schemas.microsoft.com/office/drawing/2014/main" id="{331032A6-3AEA-DEA7-AD9C-351526DA6A0D}"/>
              </a:ext>
            </a:extLst>
          </p:cNvPr>
          <p:cNvSpPr txBox="1"/>
          <p:nvPr/>
        </p:nvSpPr>
        <p:spPr>
          <a:xfrm>
            <a:off x="13421077" y="4289734"/>
            <a:ext cx="4753566" cy="2775567"/>
          </a:xfrm>
          <a:custGeom>
            <a:avLst/>
            <a:gdLst>
              <a:gd name="csX0" fmla="*/ 0 w 4753566"/>
              <a:gd name="csY0" fmla="*/ 0 h 2775567"/>
              <a:gd name="csX1" fmla="*/ 641731 w 4753566"/>
              <a:gd name="csY1" fmla="*/ 0 h 2775567"/>
              <a:gd name="csX2" fmla="*/ 1093320 w 4753566"/>
              <a:gd name="csY2" fmla="*/ 0 h 2775567"/>
              <a:gd name="csX3" fmla="*/ 1639980 w 4753566"/>
              <a:gd name="csY3" fmla="*/ 0 h 2775567"/>
              <a:gd name="csX4" fmla="*/ 2329247 w 4753566"/>
              <a:gd name="csY4" fmla="*/ 0 h 2775567"/>
              <a:gd name="csX5" fmla="*/ 2923443 w 4753566"/>
              <a:gd name="csY5" fmla="*/ 0 h 2775567"/>
              <a:gd name="csX6" fmla="*/ 3565175 w 4753566"/>
              <a:gd name="csY6" fmla="*/ 0 h 2775567"/>
              <a:gd name="csX7" fmla="*/ 4111835 w 4753566"/>
              <a:gd name="csY7" fmla="*/ 0 h 2775567"/>
              <a:gd name="csX8" fmla="*/ 4753566 w 4753566"/>
              <a:gd name="csY8" fmla="*/ 0 h 2775567"/>
              <a:gd name="csX9" fmla="*/ 4753566 w 4753566"/>
              <a:gd name="csY9" fmla="*/ 610625 h 2775567"/>
              <a:gd name="csX10" fmla="*/ 4753566 w 4753566"/>
              <a:gd name="csY10" fmla="*/ 1110227 h 2775567"/>
              <a:gd name="csX11" fmla="*/ 4753566 w 4753566"/>
              <a:gd name="csY11" fmla="*/ 1582073 h 2775567"/>
              <a:gd name="csX12" fmla="*/ 4753566 w 4753566"/>
              <a:gd name="csY12" fmla="*/ 2081675 h 2775567"/>
              <a:gd name="csX13" fmla="*/ 4753566 w 4753566"/>
              <a:gd name="csY13" fmla="*/ 2775567 h 2775567"/>
              <a:gd name="csX14" fmla="*/ 4159370 w 4753566"/>
              <a:gd name="csY14" fmla="*/ 2775567 h 2775567"/>
              <a:gd name="csX15" fmla="*/ 3565175 w 4753566"/>
              <a:gd name="csY15" fmla="*/ 2775567 h 2775567"/>
              <a:gd name="csX16" fmla="*/ 3066050 w 4753566"/>
              <a:gd name="csY16" fmla="*/ 2775567 h 2775567"/>
              <a:gd name="csX17" fmla="*/ 2471854 w 4753566"/>
              <a:gd name="csY17" fmla="*/ 2775567 h 2775567"/>
              <a:gd name="csX18" fmla="*/ 1877659 w 4753566"/>
              <a:gd name="csY18" fmla="*/ 2775567 h 2775567"/>
              <a:gd name="csX19" fmla="*/ 1283463 w 4753566"/>
              <a:gd name="csY19" fmla="*/ 2775567 h 2775567"/>
              <a:gd name="csX20" fmla="*/ 689267 w 4753566"/>
              <a:gd name="csY20" fmla="*/ 2775567 h 2775567"/>
              <a:gd name="csX21" fmla="*/ 0 w 4753566"/>
              <a:gd name="csY21" fmla="*/ 2775567 h 2775567"/>
              <a:gd name="csX22" fmla="*/ 0 w 4753566"/>
              <a:gd name="csY22" fmla="*/ 2192698 h 2775567"/>
              <a:gd name="csX23" fmla="*/ 0 w 4753566"/>
              <a:gd name="csY23" fmla="*/ 1609829 h 2775567"/>
              <a:gd name="csX24" fmla="*/ 0 w 4753566"/>
              <a:gd name="csY24" fmla="*/ 1026960 h 2775567"/>
              <a:gd name="csX25" fmla="*/ 0 w 4753566"/>
              <a:gd name="csY25" fmla="*/ 0 h 27755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753566" h="2775567" fill="none" extrusionOk="0">
                <a:moveTo>
                  <a:pt x="0" y="0"/>
                </a:moveTo>
                <a:cubicBezTo>
                  <a:pt x="256752" y="-18374"/>
                  <a:pt x="464135" y="19221"/>
                  <a:pt x="641731" y="0"/>
                </a:cubicBezTo>
                <a:cubicBezTo>
                  <a:pt x="819327" y="-19221"/>
                  <a:pt x="900677" y="7148"/>
                  <a:pt x="1093320" y="0"/>
                </a:cubicBezTo>
                <a:cubicBezTo>
                  <a:pt x="1285963" y="-7148"/>
                  <a:pt x="1423753" y="21639"/>
                  <a:pt x="1639980" y="0"/>
                </a:cubicBezTo>
                <a:cubicBezTo>
                  <a:pt x="1856207" y="-21639"/>
                  <a:pt x="1990796" y="23089"/>
                  <a:pt x="2329247" y="0"/>
                </a:cubicBezTo>
                <a:cubicBezTo>
                  <a:pt x="2667698" y="-23089"/>
                  <a:pt x="2762714" y="1031"/>
                  <a:pt x="2923443" y="0"/>
                </a:cubicBezTo>
                <a:cubicBezTo>
                  <a:pt x="3084172" y="-1031"/>
                  <a:pt x="3311150" y="52776"/>
                  <a:pt x="3565175" y="0"/>
                </a:cubicBezTo>
                <a:cubicBezTo>
                  <a:pt x="3819200" y="-52776"/>
                  <a:pt x="3904212" y="18542"/>
                  <a:pt x="4111835" y="0"/>
                </a:cubicBezTo>
                <a:cubicBezTo>
                  <a:pt x="4319458" y="-18542"/>
                  <a:pt x="4573705" y="3970"/>
                  <a:pt x="4753566" y="0"/>
                </a:cubicBezTo>
                <a:cubicBezTo>
                  <a:pt x="4808189" y="227738"/>
                  <a:pt x="4705630" y="428184"/>
                  <a:pt x="4753566" y="610625"/>
                </a:cubicBezTo>
                <a:cubicBezTo>
                  <a:pt x="4801502" y="793066"/>
                  <a:pt x="4746545" y="879821"/>
                  <a:pt x="4753566" y="1110227"/>
                </a:cubicBezTo>
                <a:cubicBezTo>
                  <a:pt x="4760587" y="1340633"/>
                  <a:pt x="4718196" y="1426849"/>
                  <a:pt x="4753566" y="1582073"/>
                </a:cubicBezTo>
                <a:cubicBezTo>
                  <a:pt x="4788936" y="1737297"/>
                  <a:pt x="4749448" y="1980782"/>
                  <a:pt x="4753566" y="2081675"/>
                </a:cubicBezTo>
                <a:cubicBezTo>
                  <a:pt x="4757684" y="2182568"/>
                  <a:pt x="4683069" y="2430693"/>
                  <a:pt x="4753566" y="2775567"/>
                </a:cubicBezTo>
                <a:cubicBezTo>
                  <a:pt x="4483111" y="2778780"/>
                  <a:pt x="4423225" y="2745054"/>
                  <a:pt x="4159370" y="2775567"/>
                </a:cubicBezTo>
                <a:cubicBezTo>
                  <a:pt x="3895515" y="2806080"/>
                  <a:pt x="3779419" y="2740986"/>
                  <a:pt x="3565175" y="2775567"/>
                </a:cubicBezTo>
                <a:cubicBezTo>
                  <a:pt x="3350931" y="2810148"/>
                  <a:pt x="3305361" y="2745984"/>
                  <a:pt x="3066050" y="2775567"/>
                </a:cubicBezTo>
                <a:cubicBezTo>
                  <a:pt x="2826740" y="2805150"/>
                  <a:pt x="2764432" y="2719057"/>
                  <a:pt x="2471854" y="2775567"/>
                </a:cubicBezTo>
                <a:cubicBezTo>
                  <a:pt x="2179276" y="2832077"/>
                  <a:pt x="2002702" y="2745701"/>
                  <a:pt x="1877659" y="2775567"/>
                </a:cubicBezTo>
                <a:cubicBezTo>
                  <a:pt x="1752617" y="2805433"/>
                  <a:pt x="1468849" y="2773386"/>
                  <a:pt x="1283463" y="2775567"/>
                </a:cubicBezTo>
                <a:cubicBezTo>
                  <a:pt x="1098077" y="2777748"/>
                  <a:pt x="942611" y="2719931"/>
                  <a:pt x="689267" y="2775567"/>
                </a:cubicBezTo>
                <a:cubicBezTo>
                  <a:pt x="435923" y="2831203"/>
                  <a:pt x="299542" y="2710248"/>
                  <a:pt x="0" y="2775567"/>
                </a:cubicBezTo>
                <a:cubicBezTo>
                  <a:pt x="-3258" y="2629030"/>
                  <a:pt x="18471" y="2432335"/>
                  <a:pt x="0" y="2192698"/>
                </a:cubicBezTo>
                <a:cubicBezTo>
                  <a:pt x="-18471" y="1953061"/>
                  <a:pt x="13502" y="1881415"/>
                  <a:pt x="0" y="1609829"/>
                </a:cubicBezTo>
                <a:cubicBezTo>
                  <a:pt x="-13502" y="1338243"/>
                  <a:pt x="54526" y="1251877"/>
                  <a:pt x="0" y="1026960"/>
                </a:cubicBezTo>
                <a:cubicBezTo>
                  <a:pt x="-54526" y="802043"/>
                  <a:pt x="69805" y="237447"/>
                  <a:pt x="0" y="0"/>
                </a:cubicBezTo>
                <a:close/>
              </a:path>
              <a:path w="4753566" h="2775567" stroke="0" extrusionOk="0">
                <a:moveTo>
                  <a:pt x="0" y="0"/>
                </a:moveTo>
                <a:cubicBezTo>
                  <a:pt x="153585" y="-64777"/>
                  <a:pt x="277210" y="3630"/>
                  <a:pt x="546660" y="0"/>
                </a:cubicBezTo>
                <a:cubicBezTo>
                  <a:pt x="816110" y="-3630"/>
                  <a:pt x="839857" y="35643"/>
                  <a:pt x="998249" y="0"/>
                </a:cubicBezTo>
                <a:cubicBezTo>
                  <a:pt x="1156641" y="-35643"/>
                  <a:pt x="1464580" y="44739"/>
                  <a:pt x="1687516" y="0"/>
                </a:cubicBezTo>
                <a:cubicBezTo>
                  <a:pt x="1910452" y="-44739"/>
                  <a:pt x="1996601" y="62743"/>
                  <a:pt x="2234176" y="0"/>
                </a:cubicBezTo>
                <a:cubicBezTo>
                  <a:pt x="2471751" y="-62743"/>
                  <a:pt x="2663253" y="9313"/>
                  <a:pt x="2780836" y="0"/>
                </a:cubicBezTo>
                <a:cubicBezTo>
                  <a:pt x="2898419" y="-9313"/>
                  <a:pt x="3193365" y="45247"/>
                  <a:pt x="3470103" y="0"/>
                </a:cubicBezTo>
                <a:cubicBezTo>
                  <a:pt x="3746841" y="-45247"/>
                  <a:pt x="3787326" y="8127"/>
                  <a:pt x="3969228" y="0"/>
                </a:cubicBezTo>
                <a:cubicBezTo>
                  <a:pt x="4151130" y="-8127"/>
                  <a:pt x="4519558" y="6489"/>
                  <a:pt x="4753566" y="0"/>
                </a:cubicBezTo>
                <a:cubicBezTo>
                  <a:pt x="4826528" y="191052"/>
                  <a:pt x="4749741" y="345712"/>
                  <a:pt x="4753566" y="610625"/>
                </a:cubicBezTo>
                <a:cubicBezTo>
                  <a:pt x="4757391" y="875538"/>
                  <a:pt x="4739725" y="901653"/>
                  <a:pt x="4753566" y="1110227"/>
                </a:cubicBezTo>
                <a:cubicBezTo>
                  <a:pt x="4767407" y="1318801"/>
                  <a:pt x="4732384" y="1513518"/>
                  <a:pt x="4753566" y="1665340"/>
                </a:cubicBezTo>
                <a:cubicBezTo>
                  <a:pt x="4774748" y="1817162"/>
                  <a:pt x="4749157" y="1985683"/>
                  <a:pt x="4753566" y="2248209"/>
                </a:cubicBezTo>
                <a:cubicBezTo>
                  <a:pt x="4757975" y="2510735"/>
                  <a:pt x="4751793" y="2544507"/>
                  <a:pt x="4753566" y="2775567"/>
                </a:cubicBezTo>
                <a:cubicBezTo>
                  <a:pt x="4592696" y="2832391"/>
                  <a:pt x="4319197" y="2760367"/>
                  <a:pt x="4159370" y="2775567"/>
                </a:cubicBezTo>
                <a:cubicBezTo>
                  <a:pt x="3999543" y="2790767"/>
                  <a:pt x="3877217" y="2750320"/>
                  <a:pt x="3660246" y="2775567"/>
                </a:cubicBezTo>
                <a:cubicBezTo>
                  <a:pt x="3443275" y="2800814"/>
                  <a:pt x="3314671" y="2746848"/>
                  <a:pt x="3066050" y="2775567"/>
                </a:cubicBezTo>
                <a:cubicBezTo>
                  <a:pt x="2817429" y="2804286"/>
                  <a:pt x="2572801" y="2726475"/>
                  <a:pt x="2376783" y="2775567"/>
                </a:cubicBezTo>
                <a:cubicBezTo>
                  <a:pt x="2180765" y="2824659"/>
                  <a:pt x="2042179" y="2716888"/>
                  <a:pt x="1782587" y="2775567"/>
                </a:cubicBezTo>
                <a:cubicBezTo>
                  <a:pt x="1522995" y="2834246"/>
                  <a:pt x="1472014" y="2764396"/>
                  <a:pt x="1330998" y="2775567"/>
                </a:cubicBezTo>
                <a:cubicBezTo>
                  <a:pt x="1189982" y="2786738"/>
                  <a:pt x="985796" y="2748183"/>
                  <a:pt x="831874" y="2775567"/>
                </a:cubicBezTo>
                <a:cubicBezTo>
                  <a:pt x="677952" y="2802951"/>
                  <a:pt x="411645" y="2753219"/>
                  <a:pt x="0" y="2775567"/>
                </a:cubicBezTo>
                <a:cubicBezTo>
                  <a:pt x="-24530" y="2566021"/>
                  <a:pt x="29285" y="2439257"/>
                  <a:pt x="0" y="2220454"/>
                </a:cubicBezTo>
                <a:cubicBezTo>
                  <a:pt x="-29285" y="2001651"/>
                  <a:pt x="50440" y="1790122"/>
                  <a:pt x="0" y="1665340"/>
                </a:cubicBezTo>
                <a:cubicBezTo>
                  <a:pt x="-50440" y="1540558"/>
                  <a:pt x="5351" y="1273543"/>
                  <a:pt x="0" y="1137982"/>
                </a:cubicBezTo>
                <a:cubicBezTo>
                  <a:pt x="-5351" y="1002421"/>
                  <a:pt x="16685" y="842003"/>
                  <a:pt x="0" y="666136"/>
                </a:cubicBezTo>
                <a:cubicBezTo>
                  <a:pt x="-16685" y="490269"/>
                  <a:pt x="17987" y="253294"/>
                  <a:pt x="0" y="0"/>
                </a:cubicBezTo>
                <a:close/>
              </a:path>
            </a:pathLst>
          </a:custGeom>
          <a:ln w="5715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t">
            <a:noAutofit/>
          </a:bodyPr>
          <a:lstStyle/>
          <a:p>
            <a:pPr lvl="0" algn="ctr">
              <a:lnSpc>
                <a:spcPts val="3359"/>
              </a:lnSpc>
              <a:spcBef>
                <a:spcPct val="0"/>
              </a:spcBef>
            </a:pPr>
            <a:endParaRPr lang="en-US" sz="3600" dirty="0">
              <a:solidFill>
                <a:srgbClr val="FFFFFF"/>
              </a:solidFill>
              <a:latin typeface="Open Sauce"/>
              <a:ea typeface="Open Sauce"/>
              <a:cs typeface="Open Sauce"/>
              <a:sym typeface="Open Sauce"/>
            </a:endParaRPr>
          </a:p>
          <a:p>
            <a:pPr lvl="0" algn="ctr">
              <a:lnSpc>
                <a:spcPts val="3359"/>
              </a:lnSpc>
              <a:spcBef>
                <a:spcPct val="0"/>
              </a:spcBef>
            </a:pPr>
            <a:r>
              <a:rPr lang="en-US" sz="3600" dirty="0">
                <a:solidFill>
                  <a:srgbClr val="FFFFFF"/>
                </a:solidFill>
                <a:latin typeface="Open Sauce"/>
                <a:ea typeface="Open Sauce"/>
                <a:cs typeface="Open Sauce"/>
                <a:sym typeface="Open Sauce"/>
              </a:rPr>
              <a:t>Then they all meet up in front of a technologically advanced building.(20sec.)</a:t>
            </a:r>
          </a:p>
        </p:txBody>
      </p:sp>
      <p:pic>
        <p:nvPicPr>
          <p:cNvPr id="5" name="Picture 4">
            <a:extLst>
              <a:ext uri="{FF2B5EF4-FFF2-40B4-BE49-F238E27FC236}">
                <a16:creationId xmlns:a16="http://schemas.microsoft.com/office/drawing/2014/main" id="{454B3435-944B-058B-42A4-046EF0F48924}"/>
              </a:ext>
            </a:extLst>
          </p:cNvPr>
          <p:cNvPicPr>
            <a:picLocks noChangeAspect="1"/>
          </p:cNvPicPr>
          <p:nvPr/>
        </p:nvPicPr>
        <p:blipFill>
          <a:blip r:embed="rId3"/>
          <a:stretch>
            <a:fillRect/>
          </a:stretch>
        </p:blipFill>
        <p:spPr>
          <a:xfrm>
            <a:off x="0" y="2386102"/>
            <a:ext cx="4388555" cy="6582833"/>
          </a:xfrm>
          <a:prstGeom prst="rect">
            <a:avLst/>
          </a:prstGeom>
        </p:spPr>
      </p:pic>
      <p:pic>
        <p:nvPicPr>
          <p:cNvPr id="6" name="Picture 5">
            <a:extLst>
              <a:ext uri="{FF2B5EF4-FFF2-40B4-BE49-F238E27FC236}">
                <a16:creationId xmlns:a16="http://schemas.microsoft.com/office/drawing/2014/main" id="{9F03FC37-6647-8CE6-69F7-BE6043762F75}"/>
              </a:ext>
            </a:extLst>
          </p:cNvPr>
          <p:cNvPicPr>
            <a:picLocks noChangeAspect="1"/>
          </p:cNvPicPr>
          <p:nvPr/>
        </p:nvPicPr>
        <p:blipFill>
          <a:blip r:embed="rId4"/>
          <a:stretch>
            <a:fillRect/>
          </a:stretch>
        </p:blipFill>
        <p:spPr>
          <a:xfrm>
            <a:off x="4388557" y="2386102"/>
            <a:ext cx="4753563" cy="3169042"/>
          </a:xfrm>
          <a:prstGeom prst="rect">
            <a:avLst/>
          </a:prstGeom>
        </p:spPr>
      </p:pic>
      <p:pic>
        <p:nvPicPr>
          <p:cNvPr id="7" name="Picture 6">
            <a:extLst>
              <a:ext uri="{FF2B5EF4-FFF2-40B4-BE49-F238E27FC236}">
                <a16:creationId xmlns:a16="http://schemas.microsoft.com/office/drawing/2014/main" id="{D089BE4F-69AE-14D6-4C7F-1B3C7ED64617}"/>
              </a:ext>
            </a:extLst>
          </p:cNvPr>
          <p:cNvPicPr>
            <a:picLocks noChangeAspect="1"/>
          </p:cNvPicPr>
          <p:nvPr/>
        </p:nvPicPr>
        <p:blipFill>
          <a:blip r:embed="rId5"/>
          <a:stretch>
            <a:fillRect/>
          </a:stretch>
        </p:blipFill>
        <p:spPr>
          <a:xfrm>
            <a:off x="4388555" y="5555144"/>
            <a:ext cx="4753565" cy="3413791"/>
          </a:xfrm>
          <a:prstGeom prst="rect">
            <a:avLst/>
          </a:prstGeom>
        </p:spPr>
      </p:pic>
      <p:pic>
        <p:nvPicPr>
          <p:cNvPr id="8" name="Picture 7">
            <a:extLst>
              <a:ext uri="{FF2B5EF4-FFF2-40B4-BE49-F238E27FC236}">
                <a16:creationId xmlns:a16="http://schemas.microsoft.com/office/drawing/2014/main" id="{644EF4F2-59F9-013C-45EF-A790014A58E7}"/>
              </a:ext>
            </a:extLst>
          </p:cNvPr>
          <p:cNvPicPr>
            <a:picLocks noChangeAspect="1"/>
          </p:cNvPicPr>
          <p:nvPr/>
        </p:nvPicPr>
        <p:blipFill>
          <a:blip r:embed="rId6"/>
          <a:stretch>
            <a:fillRect/>
          </a:stretch>
        </p:blipFill>
        <p:spPr>
          <a:xfrm>
            <a:off x="9142120" y="3594718"/>
            <a:ext cx="4165600" cy="4165600"/>
          </a:xfrm>
          <a:prstGeom prst="rect">
            <a:avLst/>
          </a:prstGeom>
        </p:spPr>
      </p:pic>
    </p:spTree>
    <p:extLst>
      <p:ext uri="{BB962C8B-B14F-4D97-AF65-F5344CB8AC3E}">
        <p14:creationId xmlns:p14="http://schemas.microsoft.com/office/powerpoint/2010/main" val="25995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dissolve">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F6834102-6276-E92A-5FC6-F288E816722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6611E2-0960-39B9-D055-F61EAB080227}"/>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F5FA81E4-B1A1-01C4-7E0B-529B7CDFABA6}"/>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40" name="TextBox 39">
            <a:extLst>
              <a:ext uri="{FF2B5EF4-FFF2-40B4-BE49-F238E27FC236}">
                <a16:creationId xmlns:a16="http://schemas.microsoft.com/office/drawing/2014/main" id="{47D3B7BF-ADCC-BAE3-B4A5-45E7361B23B4}"/>
              </a:ext>
            </a:extLst>
          </p:cNvPr>
          <p:cNvSpPr txBox="1"/>
          <p:nvPr/>
        </p:nvSpPr>
        <p:spPr>
          <a:xfrm>
            <a:off x="0" y="0"/>
            <a:ext cx="18287999" cy="2386102"/>
          </a:xfrm>
          <a:prstGeom prst="rect">
            <a:avLst/>
          </a:prstGeom>
        </p:spPr>
        <p:txBody>
          <a:bodyPr wrap="square" lIns="0" tIns="0" rIns="0" bIns="0" rtlCol="0" anchor="t">
            <a:spAutoFit/>
          </a:bodyPr>
          <a:lstStyle/>
          <a:p>
            <a:pPr marL="0" lvl="0" indent="0" algn="ctr">
              <a:lnSpc>
                <a:spcPts val="20021"/>
              </a:lnSpc>
              <a:spcBef>
                <a:spcPct val="0"/>
              </a:spcBef>
            </a:pPr>
            <a:r>
              <a:rPr lang="en-US" sz="12700" dirty="0">
                <a:solidFill>
                  <a:srgbClr val="CFFF00"/>
                </a:solidFill>
                <a:latin typeface="Yellowtail"/>
                <a:ea typeface="Yellowtail"/>
                <a:cs typeface="Yellowtail"/>
                <a:sym typeface="Yellowtail"/>
              </a:rPr>
              <a:t>Phase 2: Launch Commercial </a:t>
            </a:r>
          </a:p>
        </p:txBody>
      </p:sp>
      <p:sp>
        <p:nvSpPr>
          <p:cNvPr id="58" name="TextBox 8">
            <a:extLst>
              <a:ext uri="{FF2B5EF4-FFF2-40B4-BE49-F238E27FC236}">
                <a16:creationId xmlns:a16="http://schemas.microsoft.com/office/drawing/2014/main" id="{5700C8C2-2089-7712-780D-55234836EFA9}"/>
              </a:ext>
            </a:extLst>
          </p:cNvPr>
          <p:cNvSpPr txBox="1"/>
          <p:nvPr/>
        </p:nvSpPr>
        <p:spPr>
          <a:xfrm>
            <a:off x="12719698" y="4289732"/>
            <a:ext cx="4753566" cy="2745545"/>
          </a:xfrm>
          <a:custGeom>
            <a:avLst/>
            <a:gdLst>
              <a:gd name="csX0" fmla="*/ 0 w 4753566"/>
              <a:gd name="csY0" fmla="*/ 0 h 2745545"/>
              <a:gd name="csX1" fmla="*/ 641731 w 4753566"/>
              <a:gd name="csY1" fmla="*/ 0 h 2745545"/>
              <a:gd name="csX2" fmla="*/ 1093320 w 4753566"/>
              <a:gd name="csY2" fmla="*/ 0 h 2745545"/>
              <a:gd name="csX3" fmla="*/ 1639980 w 4753566"/>
              <a:gd name="csY3" fmla="*/ 0 h 2745545"/>
              <a:gd name="csX4" fmla="*/ 2329247 w 4753566"/>
              <a:gd name="csY4" fmla="*/ 0 h 2745545"/>
              <a:gd name="csX5" fmla="*/ 2923443 w 4753566"/>
              <a:gd name="csY5" fmla="*/ 0 h 2745545"/>
              <a:gd name="csX6" fmla="*/ 3565175 w 4753566"/>
              <a:gd name="csY6" fmla="*/ 0 h 2745545"/>
              <a:gd name="csX7" fmla="*/ 4111835 w 4753566"/>
              <a:gd name="csY7" fmla="*/ 0 h 2745545"/>
              <a:gd name="csX8" fmla="*/ 4753566 w 4753566"/>
              <a:gd name="csY8" fmla="*/ 0 h 2745545"/>
              <a:gd name="csX9" fmla="*/ 4753566 w 4753566"/>
              <a:gd name="csY9" fmla="*/ 604020 h 2745545"/>
              <a:gd name="csX10" fmla="*/ 4753566 w 4753566"/>
              <a:gd name="csY10" fmla="*/ 1098218 h 2745545"/>
              <a:gd name="csX11" fmla="*/ 4753566 w 4753566"/>
              <a:gd name="csY11" fmla="*/ 1564961 h 2745545"/>
              <a:gd name="csX12" fmla="*/ 4753566 w 4753566"/>
              <a:gd name="csY12" fmla="*/ 2059159 h 2745545"/>
              <a:gd name="csX13" fmla="*/ 4753566 w 4753566"/>
              <a:gd name="csY13" fmla="*/ 2745545 h 2745545"/>
              <a:gd name="csX14" fmla="*/ 4159370 w 4753566"/>
              <a:gd name="csY14" fmla="*/ 2745545 h 2745545"/>
              <a:gd name="csX15" fmla="*/ 3565175 w 4753566"/>
              <a:gd name="csY15" fmla="*/ 2745545 h 2745545"/>
              <a:gd name="csX16" fmla="*/ 3066050 w 4753566"/>
              <a:gd name="csY16" fmla="*/ 2745545 h 2745545"/>
              <a:gd name="csX17" fmla="*/ 2471854 w 4753566"/>
              <a:gd name="csY17" fmla="*/ 2745545 h 2745545"/>
              <a:gd name="csX18" fmla="*/ 1877659 w 4753566"/>
              <a:gd name="csY18" fmla="*/ 2745545 h 2745545"/>
              <a:gd name="csX19" fmla="*/ 1283463 w 4753566"/>
              <a:gd name="csY19" fmla="*/ 2745545 h 2745545"/>
              <a:gd name="csX20" fmla="*/ 689267 w 4753566"/>
              <a:gd name="csY20" fmla="*/ 2745545 h 2745545"/>
              <a:gd name="csX21" fmla="*/ 0 w 4753566"/>
              <a:gd name="csY21" fmla="*/ 2745545 h 2745545"/>
              <a:gd name="csX22" fmla="*/ 0 w 4753566"/>
              <a:gd name="csY22" fmla="*/ 2168981 h 2745545"/>
              <a:gd name="csX23" fmla="*/ 0 w 4753566"/>
              <a:gd name="csY23" fmla="*/ 1592416 h 2745545"/>
              <a:gd name="csX24" fmla="*/ 0 w 4753566"/>
              <a:gd name="csY24" fmla="*/ 1015852 h 2745545"/>
              <a:gd name="csX25" fmla="*/ 0 w 4753566"/>
              <a:gd name="csY25" fmla="*/ 0 h 27455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753566" h="2745545" fill="none" extrusionOk="0">
                <a:moveTo>
                  <a:pt x="0" y="0"/>
                </a:moveTo>
                <a:cubicBezTo>
                  <a:pt x="256752" y="-18374"/>
                  <a:pt x="464135" y="19221"/>
                  <a:pt x="641731" y="0"/>
                </a:cubicBezTo>
                <a:cubicBezTo>
                  <a:pt x="819327" y="-19221"/>
                  <a:pt x="900677" y="7148"/>
                  <a:pt x="1093320" y="0"/>
                </a:cubicBezTo>
                <a:cubicBezTo>
                  <a:pt x="1285963" y="-7148"/>
                  <a:pt x="1423753" y="21639"/>
                  <a:pt x="1639980" y="0"/>
                </a:cubicBezTo>
                <a:cubicBezTo>
                  <a:pt x="1856207" y="-21639"/>
                  <a:pt x="1990796" y="23089"/>
                  <a:pt x="2329247" y="0"/>
                </a:cubicBezTo>
                <a:cubicBezTo>
                  <a:pt x="2667698" y="-23089"/>
                  <a:pt x="2762714" y="1031"/>
                  <a:pt x="2923443" y="0"/>
                </a:cubicBezTo>
                <a:cubicBezTo>
                  <a:pt x="3084172" y="-1031"/>
                  <a:pt x="3311150" y="52776"/>
                  <a:pt x="3565175" y="0"/>
                </a:cubicBezTo>
                <a:cubicBezTo>
                  <a:pt x="3819200" y="-52776"/>
                  <a:pt x="3904212" y="18542"/>
                  <a:pt x="4111835" y="0"/>
                </a:cubicBezTo>
                <a:cubicBezTo>
                  <a:pt x="4319458" y="-18542"/>
                  <a:pt x="4573705" y="3970"/>
                  <a:pt x="4753566" y="0"/>
                </a:cubicBezTo>
                <a:cubicBezTo>
                  <a:pt x="4773577" y="181921"/>
                  <a:pt x="4718389" y="415487"/>
                  <a:pt x="4753566" y="604020"/>
                </a:cubicBezTo>
                <a:cubicBezTo>
                  <a:pt x="4788743" y="792553"/>
                  <a:pt x="4744286" y="958938"/>
                  <a:pt x="4753566" y="1098218"/>
                </a:cubicBezTo>
                <a:cubicBezTo>
                  <a:pt x="4762846" y="1237498"/>
                  <a:pt x="4703199" y="1381604"/>
                  <a:pt x="4753566" y="1564961"/>
                </a:cubicBezTo>
                <a:cubicBezTo>
                  <a:pt x="4803933" y="1748318"/>
                  <a:pt x="4751315" y="1880333"/>
                  <a:pt x="4753566" y="2059159"/>
                </a:cubicBezTo>
                <a:cubicBezTo>
                  <a:pt x="4755817" y="2237985"/>
                  <a:pt x="4713785" y="2570042"/>
                  <a:pt x="4753566" y="2745545"/>
                </a:cubicBezTo>
                <a:cubicBezTo>
                  <a:pt x="4483111" y="2748758"/>
                  <a:pt x="4423225" y="2715032"/>
                  <a:pt x="4159370" y="2745545"/>
                </a:cubicBezTo>
                <a:cubicBezTo>
                  <a:pt x="3895515" y="2776058"/>
                  <a:pt x="3779419" y="2710964"/>
                  <a:pt x="3565175" y="2745545"/>
                </a:cubicBezTo>
                <a:cubicBezTo>
                  <a:pt x="3350931" y="2780126"/>
                  <a:pt x="3305361" y="2715962"/>
                  <a:pt x="3066050" y="2745545"/>
                </a:cubicBezTo>
                <a:cubicBezTo>
                  <a:pt x="2826740" y="2775128"/>
                  <a:pt x="2764432" y="2689035"/>
                  <a:pt x="2471854" y="2745545"/>
                </a:cubicBezTo>
                <a:cubicBezTo>
                  <a:pt x="2179276" y="2802055"/>
                  <a:pt x="2002702" y="2715679"/>
                  <a:pt x="1877659" y="2745545"/>
                </a:cubicBezTo>
                <a:cubicBezTo>
                  <a:pt x="1752617" y="2775411"/>
                  <a:pt x="1468849" y="2743364"/>
                  <a:pt x="1283463" y="2745545"/>
                </a:cubicBezTo>
                <a:cubicBezTo>
                  <a:pt x="1098077" y="2747726"/>
                  <a:pt x="942611" y="2689909"/>
                  <a:pt x="689267" y="2745545"/>
                </a:cubicBezTo>
                <a:cubicBezTo>
                  <a:pt x="435923" y="2801181"/>
                  <a:pt x="299542" y="2680226"/>
                  <a:pt x="0" y="2745545"/>
                </a:cubicBezTo>
                <a:cubicBezTo>
                  <a:pt x="-68791" y="2556100"/>
                  <a:pt x="19702" y="2403712"/>
                  <a:pt x="0" y="2168981"/>
                </a:cubicBezTo>
                <a:cubicBezTo>
                  <a:pt x="-19702" y="1934250"/>
                  <a:pt x="37493" y="1799291"/>
                  <a:pt x="0" y="1592416"/>
                </a:cubicBezTo>
                <a:cubicBezTo>
                  <a:pt x="-37493" y="1385541"/>
                  <a:pt x="33814" y="1178382"/>
                  <a:pt x="0" y="1015852"/>
                </a:cubicBezTo>
                <a:cubicBezTo>
                  <a:pt x="-33814" y="853322"/>
                  <a:pt x="73831" y="372515"/>
                  <a:pt x="0" y="0"/>
                </a:cubicBezTo>
                <a:close/>
              </a:path>
              <a:path w="4753566" h="2745545" stroke="0" extrusionOk="0">
                <a:moveTo>
                  <a:pt x="0" y="0"/>
                </a:moveTo>
                <a:cubicBezTo>
                  <a:pt x="153585" y="-64777"/>
                  <a:pt x="277210" y="3630"/>
                  <a:pt x="546660" y="0"/>
                </a:cubicBezTo>
                <a:cubicBezTo>
                  <a:pt x="816110" y="-3630"/>
                  <a:pt x="839857" y="35643"/>
                  <a:pt x="998249" y="0"/>
                </a:cubicBezTo>
                <a:cubicBezTo>
                  <a:pt x="1156641" y="-35643"/>
                  <a:pt x="1464580" y="44739"/>
                  <a:pt x="1687516" y="0"/>
                </a:cubicBezTo>
                <a:cubicBezTo>
                  <a:pt x="1910452" y="-44739"/>
                  <a:pt x="1996601" y="62743"/>
                  <a:pt x="2234176" y="0"/>
                </a:cubicBezTo>
                <a:cubicBezTo>
                  <a:pt x="2471751" y="-62743"/>
                  <a:pt x="2663253" y="9313"/>
                  <a:pt x="2780836" y="0"/>
                </a:cubicBezTo>
                <a:cubicBezTo>
                  <a:pt x="2898419" y="-9313"/>
                  <a:pt x="3193365" y="45247"/>
                  <a:pt x="3470103" y="0"/>
                </a:cubicBezTo>
                <a:cubicBezTo>
                  <a:pt x="3746841" y="-45247"/>
                  <a:pt x="3787326" y="8127"/>
                  <a:pt x="3969228" y="0"/>
                </a:cubicBezTo>
                <a:cubicBezTo>
                  <a:pt x="4151130" y="-8127"/>
                  <a:pt x="4519558" y="6489"/>
                  <a:pt x="4753566" y="0"/>
                </a:cubicBezTo>
                <a:cubicBezTo>
                  <a:pt x="4762935" y="284736"/>
                  <a:pt x="4744105" y="319504"/>
                  <a:pt x="4753566" y="604020"/>
                </a:cubicBezTo>
                <a:cubicBezTo>
                  <a:pt x="4763027" y="888536"/>
                  <a:pt x="4713001" y="984718"/>
                  <a:pt x="4753566" y="1098218"/>
                </a:cubicBezTo>
                <a:cubicBezTo>
                  <a:pt x="4794131" y="1211718"/>
                  <a:pt x="4690151" y="1379157"/>
                  <a:pt x="4753566" y="1647327"/>
                </a:cubicBezTo>
                <a:cubicBezTo>
                  <a:pt x="4816981" y="1915497"/>
                  <a:pt x="4708792" y="1990903"/>
                  <a:pt x="4753566" y="2223891"/>
                </a:cubicBezTo>
                <a:cubicBezTo>
                  <a:pt x="4798340" y="2456879"/>
                  <a:pt x="4744481" y="2593529"/>
                  <a:pt x="4753566" y="2745545"/>
                </a:cubicBezTo>
                <a:cubicBezTo>
                  <a:pt x="4592696" y="2802369"/>
                  <a:pt x="4319197" y="2730345"/>
                  <a:pt x="4159370" y="2745545"/>
                </a:cubicBezTo>
                <a:cubicBezTo>
                  <a:pt x="3999543" y="2760745"/>
                  <a:pt x="3877217" y="2720298"/>
                  <a:pt x="3660246" y="2745545"/>
                </a:cubicBezTo>
                <a:cubicBezTo>
                  <a:pt x="3443275" y="2770792"/>
                  <a:pt x="3314671" y="2716826"/>
                  <a:pt x="3066050" y="2745545"/>
                </a:cubicBezTo>
                <a:cubicBezTo>
                  <a:pt x="2817429" y="2774264"/>
                  <a:pt x="2572801" y="2696453"/>
                  <a:pt x="2376783" y="2745545"/>
                </a:cubicBezTo>
                <a:cubicBezTo>
                  <a:pt x="2180765" y="2794637"/>
                  <a:pt x="2042179" y="2686866"/>
                  <a:pt x="1782587" y="2745545"/>
                </a:cubicBezTo>
                <a:cubicBezTo>
                  <a:pt x="1522995" y="2804224"/>
                  <a:pt x="1472014" y="2734374"/>
                  <a:pt x="1330998" y="2745545"/>
                </a:cubicBezTo>
                <a:cubicBezTo>
                  <a:pt x="1189982" y="2756716"/>
                  <a:pt x="985796" y="2718161"/>
                  <a:pt x="831874" y="2745545"/>
                </a:cubicBezTo>
                <a:cubicBezTo>
                  <a:pt x="677952" y="2772929"/>
                  <a:pt x="411645" y="2723197"/>
                  <a:pt x="0" y="2745545"/>
                </a:cubicBezTo>
                <a:cubicBezTo>
                  <a:pt x="-20992" y="2626042"/>
                  <a:pt x="36371" y="2315556"/>
                  <a:pt x="0" y="2196436"/>
                </a:cubicBezTo>
                <a:cubicBezTo>
                  <a:pt x="-36371" y="2077316"/>
                  <a:pt x="12238" y="1834985"/>
                  <a:pt x="0" y="1647327"/>
                </a:cubicBezTo>
                <a:cubicBezTo>
                  <a:pt x="-12238" y="1459669"/>
                  <a:pt x="43893" y="1288285"/>
                  <a:pt x="0" y="1125673"/>
                </a:cubicBezTo>
                <a:cubicBezTo>
                  <a:pt x="-43893" y="963061"/>
                  <a:pt x="27318" y="852129"/>
                  <a:pt x="0" y="658931"/>
                </a:cubicBezTo>
                <a:cubicBezTo>
                  <a:pt x="-27318" y="465733"/>
                  <a:pt x="49095" y="329329"/>
                  <a:pt x="0" y="0"/>
                </a:cubicBezTo>
                <a:close/>
              </a:path>
            </a:pathLst>
          </a:custGeom>
          <a:ln w="5715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t">
            <a:noAutofit/>
          </a:bodyPr>
          <a:lstStyle/>
          <a:p>
            <a:pPr lvl="0" algn="ctr">
              <a:lnSpc>
                <a:spcPts val="3359"/>
              </a:lnSpc>
              <a:spcBef>
                <a:spcPct val="0"/>
              </a:spcBef>
            </a:pPr>
            <a:endParaRPr lang="en-US" sz="3600" dirty="0">
              <a:solidFill>
                <a:srgbClr val="FFFFFF"/>
              </a:solidFill>
              <a:latin typeface="Open Sauce"/>
              <a:ea typeface="Open Sauce"/>
              <a:cs typeface="Open Sauce"/>
              <a:sym typeface="Open Sauce"/>
            </a:endParaRPr>
          </a:p>
          <a:p>
            <a:pPr lvl="0" algn="ctr">
              <a:lnSpc>
                <a:spcPts val="3359"/>
              </a:lnSpc>
              <a:spcBef>
                <a:spcPct val="0"/>
              </a:spcBef>
            </a:pPr>
            <a:r>
              <a:rPr lang="en-US" sz="3600" dirty="0">
                <a:solidFill>
                  <a:srgbClr val="FFFFFF"/>
                </a:solidFill>
                <a:latin typeface="Open Sauce"/>
                <a:ea typeface="Open Sauce"/>
                <a:cs typeface="Open Sauce"/>
                <a:sym typeface="Open Sauce"/>
              </a:rPr>
              <a:t>Finally, our logos appear on the screen with a slogan to entice attendance.(30sec.)</a:t>
            </a:r>
          </a:p>
        </p:txBody>
      </p:sp>
      <p:pic>
        <p:nvPicPr>
          <p:cNvPr id="9" name="Picture 8">
            <a:extLst>
              <a:ext uri="{FF2B5EF4-FFF2-40B4-BE49-F238E27FC236}">
                <a16:creationId xmlns:a16="http://schemas.microsoft.com/office/drawing/2014/main" id="{4D18B26C-0C38-96F9-7616-91BC3D990643}"/>
              </a:ext>
            </a:extLst>
          </p:cNvPr>
          <p:cNvPicPr>
            <a:picLocks noChangeAspect="1"/>
          </p:cNvPicPr>
          <p:nvPr/>
        </p:nvPicPr>
        <p:blipFill>
          <a:blip r:embed="rId3"/>
          <a:stretch>
            <a:fillRect/>
          </a:stretch>
        </p:blipFill>
        <p:spPr>
          <a:xfrm>
            <a:off x="1648926" y="2536901"/>
            <a:ext cx="9421846" cy="6281231"/>
          </a:xfrm>
          <a:prstGeom prst="rect">
            <a:avLst/>
          </a:prstGeom>
        </p:spPr>
      </p:pic>
      <p:sp>
        <p:nvSpPr>
          <p:cNvPr id="10" name="TextBox 9">
            <a:extLst>
              <a:ext uri="{FF2B5EF4-FFF2-40B4-BE49-F238E27FC236}">
                <a16:creationId xmlns:a16="http://schemas.microsoft.com/office/drawing/2014/main" id="{C5FE6748-2EFC-A123-DE32-5FE405989EBD}"/>
              </a:ext>
            </a:extLst>
          </p:cNvPr>
          <p:cNvSpPr txBox="1"/>
          <p:nvPr/>
        </p:nvSpPr>
        <p:spPr>
          <a:xfrm>
            <a:off x="2164702" y="7205286"/>
            <a:ext cx="8752113" cy="1031517"/>
          </a:xfrm>
          <a:custGeom>
            <a:avLst/>
            <a:gdLst>
              <a:gd name="csX0" fmla="*/ 0 w 8752113"/>
              <a:gd name="csY0" fmla="*/ 0 h 1031517"/>
              <a:gd name="csX1" fmla="*/ 583474 w 8752113"/>
              <a:gd name="csY1" fmla="*/ 0 h 1031517"/>
              <a:gd name="csX2" fmla="*/ 1079427 w 8752113"/>
              <a:gd name="csY2" fmla="*/ 0 h 1031517"/>
              <a:gd name="csX3" fmla="*/ 1575380 w 8752113"/>
              <a:gd name="csY3" fmla="*/ 0 h 1031517"/>
              <a:gd name="csX4" fmla="*/ 2246376 w 8752113"/>
              <a:gd name="csY4" fmla="*/ 0 h 1031517"/>
              <a:gd name="csX5" fmla="*/ 2829850 w 8752113"/>
              <a:gd name="csY5" fmla="*/ 0 h 1031517"/>
              <a:gd name="csX6" fmla="*/ 3413324 w 8752113"/>
              <a:gd name="csY6" fmla="*/ 0 h 1031517"/>
              <a:gd name="csX7" fmla="*/ 3734235 w 8752113"/>
              <a:gd name="csY7" fmla="*/ 0 h 1031517"/>
              <a:gd name="csX8" fmla="*/ 4405230 w 8752113"/>
              <a:gd name="csY8" fmla="*/ 0 h 1031517"/>
              <a:gd name="csX9" fmla="*/ 4813662 w 8752113"/>
              <a:gd name="csY9" fmla="*/ 0 h 1031517"/>
              <a:gd name="csX10" fmla="*/ 5572179 w 8752113"/>
              <a:gd name="csY10" fmla="*/ 0 h 1031517"/>
              <a:gd name="csX11" fmla="*/ 5893089 w 8752113"/>
              <a:gd name="csY11" fmla="*/ 0 h 1031517"/>
              <a:gd name="csX12" fmla="*/ 6564085 w 8752113"/>
              <a:gd name="csY12" fmla="*/ 0 h 1031517"/>
              <a:gd name="csX13" fmla="*/ 6972517 w 8752113"/>
              <a:gd name="csY13" fmla="*/ 0 h 1031517"/>
              <a:gd name="csX14" fmla="*/ 7468470 w 8752113"/>
              <a:gd name="csY14" fmla="*/ 0 h 1031517"/>
              <a:gd name="csX15" fmla="*/ 7789381 w 8752113"/>
              <a:gd name="csY15" fmla="*/ 0 h 1031517"/>
              <a:gd name="csX16" fmla="*/ 8752113 w 8752113"/>
              <a:gd name="csY16" fmla="*/ 0 h 1031517"/>
              <a:gd name="csX17" fmla="*/ 8752113 w 8752113"/>
              <a:gd name="csY17" fmla="*/ 515759 h 1031517"/>
              <a:gd name="csX18" fmla="*/ 8752113 w 8752113"/>
              <a:gd name="csY18" fmla="*/ 1031517 h 1031517"/>
              <a:gd name="csX19" fmla="*/ 7993597 w 8752113"/>
              <a:gd name="csY19" fmla="*/ 1031517 h 1031517"/>
              <a:gd name="csX20" fmla="*/ 7235080 w 8752113"/>
              <a:gd name="csY20" fmla="*/ 1031517 h 1031517"/>
              <a:gd name="csX21" fmla="*/ 6476564 w 8752113"/>
              <a:gd name="csY21" fmla="*/ 1031517 h 1031517"/>
              <a:gd name="csX22" fmla="*/ 5805568 w 8752113"/>
              <a:gd name="csY22" fmla="*/ 1031517 h 1031517"/>
              <a:gd name="csX23" fmla="*/ 5134573 w 8752113"/>
              <a:gd name="csY23" fmla="*/ 1031517 h 1031517"/>
              <a:gd name="csX24" fmla="*/ 4376057 w 8752113"/>
              <a:gd name="csY24" fmla="*/ 1031517 h 1031517"/>
              <a:gd name="csX25" fmla="*/ 4055146 w 8752113"/>
              <a:gd name="csY25" fmla="*/ 1031517 h 1031517"/>
              <a:gd name="csX26" fmla="*/ 3296629 w 8752113"/>
              <a:gd name="csY26" fmla="*/ 1031517 h 1031517"/>
              <a:gd name="csX27" fmla="*/ 2538113 w 8752113"/>
              <a:gd name="csY27" fmla="*/ 1031517 h 1031517"/>
              <a:gd name="csX28" fmla="*/ 2217202 w 8752113"/>
              <a:gd name="csY28" fmla="*/ 1031517 h 1031517"/>
              <a:gd name="csX29" fmla="*/ 1808770 w 8752113"/>
              <a:gd name="csY29" fmla="*/ 1031517 h 1031517"/>
              <a:gd name="csX30" fmla="*/ 1400338 w 8752113"/>
              <a:gd name="csY30" fmla="*/ 1031517 h 1031517"/>
              <a:gd name="csX31" fmla="*/ 1079427 w 8752113"/>
              <a:gd name="csY31" fmla="*/ 1031517 h 1031517"/>
              <a:gd name="csX32" fmla="*/ 583474 w 8752113"/>
              <a:gd name="csY32" fmla="*/ 1031517 h 1031517"/>
              <a:gd name="csX33" fmla="*/ 0 w 8752113"/>
              <a:gd name="csY33" fmla="*/ 1031517 h 1031517"/>
              <a:gd name="csX34" fmla="*/ 0 w 8752113"/>
              <a:gd name="csY34" fmla="*/ 505443 h 1031517"/>
              <a:gd name="csX35" fmla="*/ 0 w 8752113"/>
              <a:gd name="csY35" fmla="*/ 0 h 10315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752113" h="1031517" fill="none" extrusionOk="0">
                <a:moveTo>
                  <a:pt x="0" y="0"/>
                </a:moveTo>
                <a:cubicBezTo>
                  <a:pt x="185290" y="-22081"/>
                  <a:pt x="400782" y="4527"/>
                  <a:pt x="583474" y="0"/>
                </a:cubicBezTo>
                <a:cubicBezTo>
                  <a:pt x="766166" y="-4527"/>
                  <a:pt x="925280" y="5368"/>
                  <a:pt x="1079427" y="0"/>
                </a:cubicBezTo>
                <a:cubicBezTo>
                  <a:pt x="1233574" y="-5368"/>
                  <a:pt x="1429537" y="3909"/>
                  <a:pt x="1575380" y="0"/>
                </a:cubicBezTo>
                <a:cubicBezTo>
                  <a:pt x="1721223" y="-3909"/>
                  <a:pt x="2094920" y="33772"/>
                  <a:pt x="2246376" y="0"/>
                </a:cubicBezTo>
                <a:cubicBezTo>
                  <a:pt x="2397832" y="-33772"/>
                  <a:pt x="2604653" y="41159"/>
                  <a:pt x="2829850" y="0"/>
                </a:cubicBezTo>
                <a:cubicBezTo>
                  <a:pt x="3055047" y="-41159"/>
                  <a:pt x="3149090" y="55821"/>
                  <a:pt x="3413324" y="0"/>
                </a:cubicBezTo>
                <a:cubicBezTo>
                  <a:pt x="3677558" y="-55821"/>
                  <a:pt x="3580418" y="30515"/>
                  <a:pt x="3734235" y="0"/>
                </a:cubicBezTo>
                <a:cubicBezTo>
                  <a:pt x="3888052" y="-30515"/>
                  <a:pt x="4131397" y="5505"/>
                  <a:pt x="4405230" y="0"/>
                </a:cubicBezTo>
                <a:cubicBezTo>
                  <a:pt x="4679063" y="-5505"/>
                  <a:pt x="4721952" y="36046"/>
                  <a:pt x="4813662" y="0"/>
                </a:cubicBezTo>
                <a:cubicBezTo>
                  <a:pt x="4905372" y="-36046"/>
                  <a:pt x="5270707" y="60123"/>
                  <a:pt x="5572179" y="0"/>
                </a:cubicBezTo>
                <a:cubicBezTo>
                  <a:pt x="5873651" y="-60123"/>
                  <a:pt x="5783596" y="7834"/>
                  <a:pt x="5893089" y="0"/>
                </a:cubicBezTo>
                <a:cubicBezTo>
                  <a:pt x="6002582" y="-7834"/>
                  <a:pt x="6421330" y="53524"/>
                  <a:pt x="6564085" y="0"/>
                </a:cubicBezTo>
                <a:cubicBezTo>
                  <a:pt x="6706840" y="-53524"/>
                  <a:pt x="6838353" y="39794"/>
                  <a:pt x="6972517" y="0"/>
                </a:cubicBezTo>
                <a:cubicBezTo>
                  <a:pt x="7106681" y="-39794"/>
                  <a:pt x="7327414" y="1327"/>
                  <a:pt x="7468470" y="0"/>
                </a:cubicBezTo>
                <a:cubicBezTo>
                  <a:pt x="7609526" y="-1327"/>
                  <a:pt x="7629692" y="10744"/>
                  <a:pt x="7789381" y="0"/>
                </a:cubicBezTo>
                <a:cubicBezTo>
                  <a:pt x="7949070" y="-10744"/>
                  <a:pt x="8288891" y="80631"/>
                  <a:pt x="8752113" y="0"/>
                </a:cubicBezTo>
                <a:cubicBezTo>
                  <a:pt x="8775360" y="114109"/>
                  <a:pt x="8747418" y="333898"/>
                  <a:pt x="8752113" y="515759"/>
                </a:cubicBezTo>
                <a:cubicBezTo>
                  <a:pt x="8756808" y="697620"/>
                  <a:pt x="8715768" y="914326"/>
                  <a:pt x="8752113" y="1031517"/>
                </a:cubicBezTo>
                <a:cubicBezTo>
                  <a:pt x="8463785" y="1111994"/>
                  <a:pt x="8355985" y="1026659"/>
                  <a:pt x="7993597" y="1031517"/>
                </a:cubicBezTo>
                <a:cubicBezTo>
                  <a:pt x="7631209" y="1036375"/>
                  <a:pt x="7467507" y="957386"/>
                  <a:pt x="7235080" y="1031517"/>
                </a:cubicBezTo>
                <a:cubicBezTo>
                  <a:pt x="7002653" y="1105648"/>
                  <a:pt x="6797487" y="996497"/>
                  <a:pt x="6476564" y="1031517"/>
                </a:cubicBezTo>
                <a:cubicBezTo>
                  <a:pt x="6155641" y="1066537"/>
                  <a:pt x="5991103" y="986064"/>
                  <a:pt x="5805568" y="1031517"/>
                </a:cubicBezTo>
                <a:cubicBezTo>
                  <a:pt x="5620033" y="1076970"/>
                  <a:pt x="5281060" y="1023620"/>
                  <a:pt x="5134573" y="1031517"/>
                </a:cubicBezTo>
                <a:cubicBezTo>
                  <a:pt x="4988087" y="1039414"/>
                  <a:pt x="4736519" y="978900"/>
                  <a:pt x="4376057" y="1031517"/>
                </a:cubicBezTo>
                <a:cubicBezTo>
                  <a:pt x="4015595" y="1084134"/>
                  <a:pt x="4122680" y="1006693"/>
                  <a:pt x="4055146" y="1031517"/>
                </a:cubicBezTo>
                <a:cubicBezTo>
                  <a:pt x="3987612" y="1056341"/>
                  <a:pt x="3575770" y="968769"/>
                  <a:pt x="3296629" y="1031517"/>
                </a:cubicBezTo>
                <a:cubicBezTo>
                  <a:pt x="3017488" y="1094265"/>
                  <a:pt x="2715223" y="950738"/>
                  <a:pt x="2538113" y="1031517"/>
                </a:cubicBezTo>
                <a:cubicBezTo>
                  <a:pt x="2361003" y="1112296"/>
                  <a:pt x="2325129" y="1009977"/>
                  <a:pt x="2217202" y="1031517"/>
                </a:cubicBezTo>
                <a:cubicBezTo>
                  <a:pt x="2109275" y="1053057"/>
                  <a:pt x="1911864" y="997169"/>
                  <a:pt x="1808770" y="1031517"/>
                </a:cubicBezTo>
                <a:cubicBezTo>
                  <a:pt x="1705676" y="1065865"/>
                  <a:pt x="1552523" y="1023845"/>
                  <a:pt x="1400338" y="1031517"/>
                </a:cubicBezTo>
                <a:cubicBezTo>
                  <a:pt x="1248153" y="1039189"/>
                  <a:pt x="1174821" y="1006514"/>
                  <a:pt x="1079427" y="1031517"/>
                </a:cubicBezTo>
                <a:cubicBezTo>
                  <a:pt x="984033" y="1056520"/>
                  <a:pt x="811241" y="1024891"/>
                  <a:pt x="583474" y="1031517"/>
                </a:cubicBezTo>
                <a:cubicBezTo>
                  <a:pt x="355707" y="1038143"/>
                  <a:pt x="192663" y="987282"/>
                  <a:pt x="0" y="1031517"/>
                </a:cubicBezTo>
                <a:cubicBezTo>
                  <a:pt x="-61851" y="788125"/>
                  <a:pt x="43470" y="701098"/>
                  <a:pt x="0" y="505443"/>
                </a:cubicBezTo>
                <a:cubicBezTo>
                  <a:pt x="-43470" y="309788"/>
                  <a:pt x="1100" y="171000"/>
                  <a:pt x="0" y="0"/>
                </a:cubicBezTo>
                <a:close/>
              </a:path>
              <a:path w="8752113" h="1031517" stroke="0" extrusionOk="0">
                <a:moveTo>
                  <a:pt x="0" y="0"/>
                </a:moveTo>
                <a:cubicBezTo>
                  <a:pt x="241649" y="-55206"/>
                  <a:pt x="441764" y="13581"/>
                  <a:pt x="670995" y="0"/>
                </a:cubicBezTo>
                <a:cubicBezTo>
                  <a:pt x="900226" y="-13581"/>
                  <a:pt x="1050593" y="55765"/>
                  <a:pt x="1254470" y="0"/>
                </a:cubicBezTo>
                <a:cubicBezTo>
                  <a:pt x="1458347" y="-55765"/>
                  <a:pt x="1678403" y="78922"/>
                  <a:pt x="2012986" y="0"/>
                </a:cubicBezTo>
                <a:cubicBezTo>
                  <a:pt x="2347569" y="-78922"/>
                  <a:pt x="2455787" y="28573"/>
                  <a:pt x="2683981" y="0"/>
                </a:cubicBezTo>
                <a:cubicBezTo>
                  <a:pt x="2912176" y="-28573"/>
                  <a:pt x="2980102" y="48004"/>
                  <a:pt x="3179934" y="0"/>
                </a:cubicBezTo>
                <a:cubicBezTo>
                  <a:pt x="3379766" y="-48004"/>
                  <a:pt x="3558088" y="63225"/>
                  <a:pt x="3850930" y="0"/>
                </a:cubicBezTo>
                <a:cubicBezTo>
                  <a:pt x="4143772" y="-63225"/>
                  <a:pt x="4211290" y="41759"/>
                  <a:pt x="4346883" y="0"/>
                </a:cubicBezTo>
                <a:cubicBezTo>
                  <a:pt x="4482476" y="-41759"/>
                  <a:pt x="4683588" y="59835"/>
                  <a:pt x="4930357" y="0"/>
                </a:cubicBezTo>
                <a:cubicBezTo>
                  <a:pt x="5177126" y="-59835"/>
                  <a:pt x="5238538" y="41845"/>
                  <a:pt x="5338789" y="0"/>
                </a:cubicBezTo>
                <a:cubicBezTo>
                  <a:pt x="5439040" y="-41845"/>
                  <a:pt x="5644473" y="64260"/>
                  <a:pt x="5922263" y="0"/>
                </a:cubicBezTo>
                <a:cubicBezTo>
                  <a:pt x="6200053" y="-64260"/>
                  <a:pt x="6416538" y="27631"/>
                  <a:pt x="6680780" y="0"/>
                </a:cubicBezTo>
                <a:cubicBezTo>
                  <a:pt x="6945022" y="-27631"/>
                  <a:pt x="7150889" y="6213"/>
                  <a:pt x="7439296" y="0"/>
                </a:cubicBezTo>
                <a:cubicBezTo>
                  <a:pt x="7727703" y="-6213"/>
                  <a:pt x="7609338" y="23220"/>
                  <a:pt x="7760207" y="0"/>
                </a:cubicBezTo>
                <a:cubicBezTo>
                  <a:pt x="7911076" y="-23220"/>
                  <a:pt x="8491403" y="64054"/>
                  <a:pt x="8752113" y="0"/>
                </a:cubicBezTo>
                <a:cubicBezTo>
                  <a:pt x="8796668" y="152660"/>
                  <a:pt x="8704846" y="393182"/>
                  <a:pt x="8752113" y="515759"/>
                </a:cubicBezTo>
                <a:cubicBezTo>
                  <a:pt x="8799380" y="638336"/>
                  <a:pt x="8694152" y="850907"/>
                  <a:pt x="8752113" y="1031517"/>
                </a:cubicBezTo>
                <a:cubicBezTo>
                  <a:pt x="8519076" y="1068075"/>
                  <a:pt x="8167575" y="993516"/>
                  <a:pt x="7993597" y="1031517"/>
                </a:cubicBezTo>
                <a:cubicBezTo>
                  <a:pt x="7819619" y="1069518"/>
                  <a:pt x="7818948" y="1029004"/>
                  <a:pt x="7672686" y="1031517"/>
                </a:cubicBezTo>
                <a:cubicBezTo>
                  <a:pt x="7526424" y="1034030"/>
                  <a:pt x="7159728" y="967174"/>
                  <a:pt x="7001690" y="1031517"/>
                </a:cubicBezTo>
                <a:cubicBezTo>
                  <a:pt x="6843652" y="1095860"/>
                  <a:pt x="6644126" y="979158"/>
                  <a:pt x="6330695" y="1031517"/>
                </a:cubicBezTo>
                <a:cubicBezTo>
                  <a:pt x="6017265" y="1083876"/>
                  <a:pt x="6081624" y="986911"/>
                  <a:pt x="5834742" y="1031517"/>
                </a:cubicBezTo>
                <a:cubicBezTo>
                  <a:pt x="5587860" y="1076123"/>
                  <a:pt x="5517183" y="1020619"/>
                  <a:pt x="5426310" y="1031517"/>
                </a:cubicBezTo>
                <a:cubicBezTo>
                  <a:pt x="5335437" y="1042415"/>
                  <a:pt x="5177353" y="1005310"/>
                  <a:pt x="5017878" y="1031517"/>
                </a:cubicBezTo>
                <a:cubicBezTo>
                  <a:pt x="4858403" y="1057724"/>
                  <a:pt x="4599926" y="984586"/>
                  <a:pt x="4346883" y="1031517"/>
                </a:cubicBezTo>
                <a:cubicBezTo>
                  <a:pt x="4093841" y="1078448"/>
                  <a:pt x="4102472" y="1029251"/>
                  <a:pt x="4025972" y="1031517"/>
                </a:cubicBezTo>
                <a:cubicBezTo>
                  <a:pt x="3949472" y="1033783"/>
                  <a:pt x="3595011" y="1028222"/>
                  <a:pt x="3442498" y="1031517"/>
                </a:cubicBezTo>
                <a:cubicBezTo>
                  <a:pt x="3289985" y="1034812"/>
                  <a:pt x="3046397" y="1016969"/>
                  <a:pt x="2771502" y="1031517"/>
                </a:cubicBezTo>
                <a:cubicBezTo>
                  <a:pt x="2496607" y="1046065"/>
                  <a:pt x="2235677" y="947652"/>
                  <a:pt x="2012986" y="1031517"/>
                </a:cubicBezTo>
                <a:cubicBezTo>
                  <a:pt x="1790295" y="1115382"/>
                  <a:pt x="1706615" y="980325"/>
                  <a:pt x="1517033" y="1031517"/>
                </a:cubicBezTo>
                <a:cubicBezTo>
                  <a:pt x="1327451" y="1082709"/>
                  <a:pt x="1319225" y="1020262"/>
                  <a:pt x="1196122" y="1031517"/>
                </a:cubicBezTo>
                <a:cubicBezTo>
                  <a:pt x="1073019" y="1042772"/>
                  <a:pt x="461990" y="941220"/>
                  <a:pt x="0" y="1031517"/>
                </a:cubicBezTo>
                <a:cubicBezTo>
                  <a:pt x="-10008" y="802772"/>
                  <a:pt x="34998" y="752827"/>
                  <a:pt x="0" y="536389"/>
                </a:cubicBezTo>
                <a:cubicBezTo>
                  <a:pt x="-34998" y="319951"/>
                  <a:pt x="30635" y="195228"/>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r>
              <a:rPr lang="en-US" sz="4000" b="1" dirty="0">
                <a:solidFill>
                  <a:srgbClr val="B879F1"/>
                </a:solidFill>
                <a:latin typeface="Big Shoulders Display Bold"/>
                <a:ea typeface="Big Shoulders Display Bold"/>
                <a:cs typeface="Big Shoulders Display Bold"/>
                <a:sym typeface="Big Shoulders Display Bold"/>
              </a:rPr>
              <a:t>“Topgolf. Now </a:t>
            </a:r>
            <a:r>
              <a:rPr lang="en-US" sz="4000" b="1" dirty="0">
                <a:solidFill>
                  <a:srgbClr val="61AEFF"/>
                </a:solidFill>
                <a:latin typeface="Big Shoulders Display Bold"/>
                <a:ea typeface="Big Shoulders Display Bold"/>
                <a:cs typeface="Big Shoulders Display Bold"/>
                <a:sym typeface="Big Shoulders Display Bold"/>
              </a:rPr>
              <a:t>beyond the tee. F</a:t>
            </a:r>
            <a:r>
              <a:rPr lang="en-US" sz="4000" b="1" dirty="0">
                <a:solidFill>
                  <a:srgbClr val="B879F1"/>
                </a:solidFill>
                <a:latin typeface="Big Shoulders Display Bold"/>
                <a:ea typeface="Big Shoulders Display Bold"/>
                <a:cs typeface="Big Shoulders Display Bold"/>
                <a:sym typeface="Big Shoulders Display Bold"/>
              </a:rPr>
              <a:t>ind your game.”</a:t>
            </a:r>
          </a:p>
        </p:txBody>
      </p:sp>
      <p:cxnSp>
        <p:nvCxnSpPr>
          <p:cNvPr id="11" name="Straight Connector 10">
            <a:extLst>
              <a:ext uri="{FF2B5EF4-FFF2-40B4-BE49-F238E27FC236}">
                <a16:creationId xmlns:a16="http://schemas.microsoft.com/office/drawing/2014/main" id="{20F0FED2-73C0-AC07-DE15-146FA4EA104B}"/>
              </a:ext>
            </a:extLst>
          </p:cNvPr>
          <p:cNvCxnSpPr>
            <a:cxnSpLocks/>
          </p:cNvCxnSpPr>
          <p:nvPr/>
        </p:nvCxnSpPr>
        <p:spPr>
          <a:xfrm>
            <a:off x="11070772" y="5555650"/>
            <a:ext cx="1648926"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558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dissolve">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par>
                                <p:cTn id="13" presetID="9"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par>
                                <p:cTn id="16" presetID="9"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2B97B739-82AA-D350-89FC-28386E4A831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DEE285C-E8E6-3AEF-797D-CCBA799AEAD3}"/>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605EC3D4-D67A-8196-353B-20D2C6BC2182}"/>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40" name="TextBox 39">
            <a:extLst>
              <a:ext uri="{FF2B5EF4-FFF2-40B4-BE49-F238E27FC236}">
                <a16:creationId xmlns:a16="http://schemas.microsoft.com/office/drawing/2014/main" id="{24A130E9-2E58-71BB-5021-A4B373DB05D9}"/>
              </a:ext>
            </a:extLst>
          </p:cNvPr>
          <p:cNvSpPr txBox="1"/>
          <p:nvPr/>
        </p:nvSpPr>
        <p:spPr>
          <a:xfrm>
            <a:off x="0" y="0"/>
            <a:ext cx="18287999" cy="2477217"/>
          </a:xfrm>
          <a:prstGeom prst="rect">
            <a:avLst/>
          </a:prstGeom>
        </p:spPr>
        <p:txBody>
          <a:bodyPr wrap="square" lIns="0" tIns="0" rIns="0" bIns="0" rtlCol="0" anchor="t">
            <a:spAutoFit/>
          </a:bodyPr>
          <a:lstStyle/>
          <a:p>
            <a:pPr marL="0" lvl="0" indent="0" algn="ctr">
              <a:lnSpc>
                <a:spcPts val="20021"/>
              </a:lnSpc>
              <a:spcBef>
                <a:spcPct val="0"/>
              </a:spcBef>
            </a:pPr>
            <a:r>
              <a:rPr lang="en-US" sz="15200" dirty="0">
                <a:solidFill>
                  <a:srgbClr val="CFFF00"/>
                </a:solidFill>
                <a:latin typeface="Yellowtail"/>
                <a:ea typeface="Yellowtail"/>
                <a:cs typeface="Yellowtail"/>
                <a:sym typeface="Yellowtail"/>
              </a:rPr>
              <a:t>Phase 3: Post-Launch </a:t>
            </a:r>
          </a:p>
        </p:txBody>
      </p:sp>
      <p:pic>
        <p:nvPicPr>
          <p:cNvPr id="4" name="Picture 3">
            <a:extLst>
              <a:ext uri="{FF2B5EF4-FFF2-40B4-BE49-F238E27FC236}">
                <a16:creationId xmlns:a16="http://schemas.microsoft.com/office/drawing/2014/main" id="{90DF395D-5CF1-BEEC-E932-AADA2385EA75}"/>
              </a:ext>
            </a:extLst>
          </p:cNvPr>
          <p:cNvPicPr>
            <a:picLocks noChangeAspect="1"/>
          </p:cNvPicPr>
          <p:nvPr/>
        </p:nvPicPr>
        <p:blipFill>
          <a:blip r:embed="rId3"/>
          <a:stretch>
            <a:fillRect/>
          </a:stretch>
        </p:blipFill>
        <p:spPr>
          <a:xfrm>
            <a:off x="5195366" y="2401869"/>
            <a:ext cx="7897265" cy="7897265"/>
          </a:xfrm>
          <a:prstGeom prst="rect">
            <a:avLst/>
          </a:prstGeom>
        </p:spPr>
      </p:pic>
      <p:sp>
        <p:nvSpPr>
          <p:cNvPr id="5" name="TextBox 4">
            <a:extLst>
              <a:ext uri="{FF2B5EF4-FFF2-40B4-BE49-F238E27FC236}">
                <a16:creationId xmlns:a16="http://schemas.microsoft.com/office/drawing/2014/main" id="{1DCAA55E-F65A-9255-A201-246E58CA85A6}"/>
              </a:ext>
            </a:extLst>
          </p:cNvPr>
          <p:cNvSpPr txBox="1"/>
          <p:nvPr/>
        </p:nvSpPr>
        <p:spPr>
          <a:xfrm>
            <a:off x="223024" y="9169538"/>
            <a:ext cx="17752742" cy="911166"/>
          </a:xfrm>
          <a:custGeom>
            <a:avLst/>
            <a:gdLst>
              <a:gd name="csX0" fmla="*/ 0 w 17752742"/>
              <a:gd name="csY0" fmla="*/ 0 h 911166"/>
              <a:gd name="csX1" fmla="*/ 59176 w 17752742"/>
              <a:gd name="csY1" fmla="*/ 0 h 911166"/>
              <a:gd name="csX2" fmla="*/ 473406 w 17752742"/>
              <a:gd name="csY2" fmla="*/ 0 h 911166"/>
              <a:gd name="csX3" fmla="*/ 887637 w 17752742"/>
              <a:gd name="csY3" fmla="*/ 0 h 911166"/>
              <a:gd name="csX4" fmla="*/ 1479395 w 17752742"/>
              <a:gd name="csY4" fmla="*/ 0 h 911166"/>
              <a:gd name="csX5" fmla="*/ 2248681 w 17752742"/>
              <a:gd name="csY5" fmla="*/ 0 h 911166"/>
              <a:gd name="csX6" fmla="*/ 2662911 w 17752742"/>
              <a:gd name="csY6" fmla="*/ 0 h 911166"/>
              <a:gd name="csX7" fmla="*/ 3254669 w 17752742"/>
              <a:gd name="csY7" fmla="*/ 0 h 911166"/>
              <a:gd name="csX8" fmla="*/ 3846427 w 17752742"/>
              <a:gd name="csY8" fmla="*/ 0 h 911166"/>
              <a:gd name="csX9" fmla="*/ 4438185 w 17752742"/>
              <a:gd name="csY9" fmla="*/ 0 h 911166"/>
              <a:gd name="csX10" fmla="*/ 5384998 w 17752742"/>
              <a:gd name="csY10" fmla="*/ 0 h 911166"/>
              <a:gd name="csX11" fmla="*/ 5621702 w 17752742"/>
              <a:gd name="csY11" fmla="*/ 0 h 911166"/>
              <a:gd name="csX12" fmla="*/ 6390987 w 17752742"/>
              <a:gd name="csY12" fmla="*/ 0 h 911166"/>
              <a:gd name="csX13" fmla="*/ 6450163 w 17752742"/>
              <a:gd name="csY13" fmla="*/ 0 h 911166"/>
              <a:gd name="csX14" fmla="*/ 6509339 w 17752742"/>
              <a:gd name="csY14" fmla="*/ 0 h 911166"/>
              <a:gd name="csX15" fmla="*/ 7278624 w 17752742"/>
              <a:gd name="csY15" fmla="*/ 0 h 911166"/>
              <a:gd name="csX16" fmla="*/ 8047910 w 17752742"/>
              <a:gd name="csY16" fmla="*/ 0 h 911166"/>
              <a:gd name="csX17" fmla="*/ 8462140 w 17752742"/>
              <a:gd name="csY17" fmla="*/ 0 h 911166"/>
              <a:gd name="csX18" fmla="*/ 8698844 w 17752742"/>
              <a:gd name="csY18" fmla="*/ 0 h 911166"/>
              <a:gd name="csX19" fmla="*/ 9290602 w 17752742"/>
              <a:gd name="csY19" fmla="*/ 0 h 911166"/>
              <a:gd name="csX20" fmla="*/ 9882360 w 17752742"/>
              <a:gd name="csY20" fmla="*/ 0 h 911166"/>
              <a:gd name="csX21" fmla="*/ 9941536 w 17752742"/>
              <a:gd name="csY21" fmla="*/ 0 h 911166"/>
              <a:gd name="csX22" fmla="*/ 10000711 w 17752742"/>
              <a:gd name="csY22" fmla="*/ 0 h 911166"/>
              <a:gd name="csX23" fmla="*/ 10059887 w 17752742"/>
              <a:gd name="csY23" fmla="*/ 0 h 911166"/>
              <a:gd name="csX24" fmla="*/ 11006700 w 17752742"/>
              <a:gd name="csY24" fmla="*/ 0 h 911166"/>
              <a:gd name="csX25" fmla="*/ 11598458 w 17752742"/>
              <a:gd name="csY25" fmla="*/ 0 h 911166"/>
              <a:gd name="csX26" fmla="*/ 12545271 w 17752742"/>
              <a:gd name="csY26" fmla="*/ 0 h 911166"/>
              <a:gd name="csX27" fmla="*/ 13314556 w 17752742"/>
              <a:gd name="csY27" fmla="*/ 0 h 911166"/>
              <a:gd name="csX28" fmla="*/ 14261369 w 17752742"/>
              <a:gd name="csY28" fmla="*/ 0 h 911166"/>
              <a:gd name="csX29" fmla="*/ 14853127 w 17752742"/>
              <a:gd name="csY29" fmla="*/ 0 h 911166"/>
              <a:gd name="csX30" fmla="*/ 15799940 w 17752742"/>
              <a:gd name="csY30" fmla="*/ 0 h 911166"/>
              <a:gd name="csX31" fmla="*/ 16746753 w 17752742"/>
              <a:gd name="csY31" fmla="*/ 0 h 911166"/>
              <a:gd name="csX32" fmla="*/ 16805929 w 17752742"/>
              <a:gd name="csY32" fmla="*/ 0 h 911166"/>
              <a:gd name="csX33" fmla="*/ 16865105 w 17752742"/>
              <a:gd name="csY33" fmla="*/ 0 h 911166"/>
              <a:gd name="csX34" fmla="*/ 17752742 w 17752742"/>
              <a:gd name="csY34" fmla="*/ 0 h 911166"/>
              <a:gd name="csX35" fmla="*/ 17752742 w 17752742"/>
              <a:gd name="csY35" fmla="*/ 446471 h 911166"/>
              <a:gd name="csX36" fmla="*/ 17752742 w 17752742"/>
              <a:gd name="csY36" fmla="*/ 911166 h 911166"/>
              <a:gd name="csX37" fmla="*/ 17160984 w 17752742"/>
              <a:gd name="csY37" fmla="*/ 911166 h 911166"/>
              <a:gd name="csX38" fmla="*/ 16746753 w 17752742"/>
              <a:gd name="csY38" fmla="*/ 911166 h 911166"/>
              <a:gd name="csX39" fmla="*/ 16332523 w 17752742"/>
              <a:gd name="csY39" fmla="*/ 911166 h 911166"/>
              <a:gd name="csX40" fmla="*/ 16273347 w 17752742"/>
              <a:gd name="csY40" fmla="*/ 911166 h 911166"/>
              <a:gd name="csX41" fmla="*/ 15681589 w 17752742"/>
              <a:gd name="csY41" fmla="*/ 911166 h 911166"/>
              <a:gd name="csX42" fmla="*/ 14734776 w 17752742"/>
              <a:gd name="csY42" fmla="*/ 911166 h 911166"/>
              <a:gd name="csX43" fmla="*/ 14143018 w 17752742"/>
              <a:gd name="csY43" fmla="*/ 911166 h 911166"/>
              <a:gd name="csX44" fmla="*/ 13728787 w 17752742"/>
              <a:gd name="csY44" fmla="*/ 911166 h 911166"/>
              <a:gd name="csX45" fmla="*/ 12959502 w 17752742"/>
              <a:gd name="csY45" fmla="*/ 911166 h 911166"/>
              <a:gd name="csX46" fmla="*/ 12722798 w 17752742"/>
              <a:gd name="csY46" fmla="*/ 911166 h 911166"/>
              <a:gd name="csX47" fmla="*/ 12131040 w 17752742"/>
              <a:gd name="csY47" fmla="*/ 911166 h 911166"/>
              <a:gd name="csX48" fmla="*/ 11361755 w 17752742"/>
              <a:gd name="csY48" fmla="*/ 911166 h 911166"/>
              <a:gd name="csX49" fmla="*/ 10592469 w 17752742"/>
              <a:gd name="csY49" fmla="*/ 911166 h 911166"/>
              <a:gd name="csX50" fmla="*/ 9645656 w 17752742"/>
              <a:gd name="csY50" fmla="*/ 911166 h 911166"/>
              <a:gd name="csX51" fmla="*/ 9408953 w 17752742"/>
              <a:gd name="csY51" fmla="*/ 911166 h 911166"/>
              <a:gd name="csX52" fmla="*/ 8817195 w 17752742"/>
              <a:gd name="csY52" fmla="*/ 911166 h 911166"/>
              <a:gd name="csX53" fmla="*/ 8225437 w 17752742"/>
              <a:gd name="csY53" fmla="*/ 911166 h 911166"/>
              <a:gd name="csX54" fmla="*/ 7988734 w 17752742"/>
              <a:gd name="csY54" fmla="*/ 911166 h 911166"/>
              <a:gd name="csX55" fmla="*/ 7219448 w 17752742"/>
              <a:gd name="csY55" fmla="*/ 911166 h 911166"/>
              <a:gd name="csX56" fmla="*/ 6982745 w 17752742"/>
              <a:gd name="csY56" fmla="*/ 911166 h 911166"/>
              <a:gd name="csX57" fmla="*/ 6390987 w 17752742"/>
              <a:gd name="csY57" fmla="*/ 911166 h 911166"/>
              <a:gd name="csX58" fmla="*/ 6331811 w 17752742"/>
              <a:gd name="csY58" fmla="*/ 911166 h 911166"/>
              <a:gd name="csX59" fmla="*/ 5384998 w 17752742"/>
              <a:gd name="csY59" fmla="*/ 911166 h 911166"/>
              <a:gd name="csX60" fmla="*/ 5148295 w 17752742"/>
              <a:gd name="csY60" fmla="*/ 911166 h 911166"/>
              <a:gd name="csX61" fmla="*/ 4379010 w 17752742"/>
              <a:gd name="csY61" fmla="*/ 911166 h 911166"/>
              <a:gd name="csX62" fmla="*/ 3609724 w 17752742"/>
              <a:gd name="csY62" fmla="*/ 911166 h 911166"/>
              <a:gd name="csX63" fmla="*/ 3017966 w 17752742"/>
              <a:gd name="csY63" fmla="*/ 911166 h 911166"/>
              <a:gd name="csX64" fmla="*/ 2958790 w 17752742"/>
              <a:gd name="csY64" fmla="*/ 911166 h 911166"/>
              <a:gd name="csX65" fmla="*/ 2011977 w 17752742"/>
              <a:gd name="csY65" fmla="*/ 911166 h 911166"/>
              <a:gd name="csX66" fmla="*/ 1420219 w 17752742"/>
              <a:gd name="csY66" fmla="*/ 911166 h 911166"/>
              <a:gd name="csX67" fmla="*/ 0 w 17752742"/>
              <a:gd name="csY67" fmla="*/ 911166 h 911166"/>
              <a:gd name="csX68" fmla="*/ 0 w 17752742"/>
              <a:gd name="csY68" fmla="*/ 446471 h 911166"/>
              <a:gd name="csX69" fmla="*/ 0 w 17752742"/>
              <a:gd name="csY69" fmla="*/ 0 h 9111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17752742" h="911166" fill="none" extrusionOk="0">
                <a:moveTo>
                  <a:pt x="0" y="0"/>
                </a:moveTo>
                <a:cubicBezTo>
                  <a:pt x="18847" y="-1426"/>
                  <a:pt x="35046" y="5165"/>
                  <a:pt x="59176" y="0"/>
                </a:cubicBezTo>
                <a:cubicBezTo>
                  <a:pt x="83306" y="-5165"/>
                  <a:pt x="316699" y="8911"/>
                  <a:pt x="473406" y="0"/>
                </a:cubicBezTo>
                <a:cubicBezTo>
                  <a:pt x="630113" y="-8911"/>
                  <a:pt x="687387" y="42182"/>
                  <a:pt x="887637" y="0"/>
                </a:cubicBezTo>
                <a:cubicBezTo>
                  <a:pt x="1087887" y="-42182"/>
                  <a:pt x="1213752" y="59422"/>
                  <a:pt x="1479395" y="0"/>
                </a:cubicBezTo>
                <a:cubicBezTo>
                  <a:pt x="1745038" y="-59422"/>
                  <a:pt x="1907779" y="12238"/>
                  <a:pt x="2248681" y="0"/>
                </a:cubicBezTo>
                <a:cubicBezTo>
                  <a:pt x="2589583" y="-12238"/>
                  <a:pt x="2530559" y="18187"/>
                  <a:pt x="2662911" y="0"/>
                </a:cubicBezTo>
                <a:cubicBezTo>
                  <a:pt x="2795263" y="-18187"/>
                  <a:pt x="3014863" y="32836"/>
                  <a:pt x="3254669" y="0"/>
                </a:cubicBezTo>
                <a:cubicBezTo>
                  <a:pt x="3494475" y="-32836"/>
                  <a:pt x="3684444" y="24938"/>
                  <a:pt x="3846427" y="0"/>
                </a:cubicBezTo>
                <a:cubicBezTo>
                  <a:pt x="4008410" y="-24938"/>
                  <a:pt x="4274017" y="39956"/>
                  <a:pt x="4438185" y="0"/>
                </a:cubicBezTo>
                <a:cubicBezTo>
                  <a:pt x="4602353" y="-39956"/>
                  <a:pt x="5158401" y="3547"/>
                  <a:pt x="5384998" y="0"/>
                </a:cubicBezTo>
                <a:cubicBezTo>
                  <a:pt x="5611595" y="-3547"/>
                  <a:pt x="5506972" y="14694"/>
                  <a:pt x="5621702" y="0"/>
                </a:cubicBezTo>
                <a:cubicBezTo>
                  <a:pt x="5736432" y="-14694"/>
                  <a:pt x="6162395" y="22884"/>
                  <a:pt x="6390987" y="0"/>
                </a:cubicBezTo>
                <a:cubicBezTo>
                  <a:pt x="6619580" y="-22884"/>
                  <a:pt x="6426275" y="1466"/>
                  <a:pt x="6450163" y="0"/>
                </a:cubicBezTo>
                <a:cubicBezTo>
                  <a:pt x="6474051" y="-1466"/>
                  <a:pt x="6486839" y="1608"/>
                  <a:pt x="6509339" y="0"/>
                </a:cubicBezTo>
                <a:cubicBezTo>
                  <a:pt x="6531839" y="-1608"/>
                  <a:pt x="6905591" y="63294"/>
                  <a:pt x="7278624" y="0"/>
                </a:cubicBezTo>
                <a:cubicBezTo>
                  <a:pt x="7651657" y="-63294"/>
                  <a:pt x="7824641" y="36688"/>
                  <a:pt x="8047910" y="0"/>
                </a:cubicBezTo>
                <a:cubicBezTo>
                  <a:pt x="8271179" y="-36688"/>
                  <a:pt x="8339183" y="3551"/>
                  <a:pt x="8462140" y="0"/>
                </a:cubicBezTo>
                <a:cubicBezTo>
                  <a:pt x="8585097" y="-3551"/>
                  <a:pt x="8592993" y="28054"/>
                  <a:pt x="8698844" y="0"/>
                </a:cubicBezTo>
                <a:cubicBezTo>
                  <a:pt x="8804695" y="-28054"/>
                  <a:pt x="9005692" y="25024"/>
                  <a:pt x="9290602" y="0"/>
                </a:cubicBezTo>
                <a:cubicBezTo>
                  <a:pt x="9575512" y="-25024"/>
                  <a:pt x="9647655" y="60549"/>
                  <a:pt x="9882360" y="0"/>
                </a:cubicBezTo>
                <a:cubicBezTo>
                  <a:pt x="10117065" y="-60549"/>
                  <a:pt x="9927031" y="90"/>
                  <a:pt x="9941536" y="0"/>
                </a:cubicBezTo>
                <a:cubicBezTo>
                  <a:pt x="9956041" y="-90"/>
                  <a:pt x="9972694" y="4133"/>
                  <a:pt x="10000711" y="0"/>
                </a:cubicBezTo>
                <a:cubicBezTo>
                  <a:pt x="10028729" y="-4133"/>
                  <a:pt x="10037521" y="520"/>
                  <a:pt x="10059887" y="0"/>
                </a:cubicBezTo>
                <a:cubicBezTo>
                  <a:pt x="10082253" y="-520"/>
                  <a:pt x="10609118" y="96921"/>
                  <a:pt x="11006700" y="0"/>
                </a:cubicBezTo>
                <a:cubicBezTo>
                  <a:pt x="11404282" y="-96921"/>
                  <a:pt x="11364372" y="23308"/>
                  <a:pt x="11598458" y="0"/>
                </a:cubicBezTo>
                <a:cubicBezTo>
                  <a:pt x="11832544" y="-23308"/>
                  <a:pt x="12318026" y="99092"/>
                  <a:pt x="12545271" y="0"/>
                </a:cubicBezTo>
                <a:cubicBezTo>
                  <a:pt x="12772516" y="-99092"/>
                  <a:pt x="13031547" y="76889"/>
                  <a:pt x="13314556" y="0"/>
                </a:cubicBezTo>
                <a:cubicBezTo>
                  <a:pt x="13597565" y="-76889"/>
                  <a:pt x="13988100" y="59646"/>
                  <a:pt x="14261369" y="0"/>
                </a:cubicBezTo>
                <a:cubicBezTo>
                  <a:pt x="14534638" y="-59646"/>
                  <a:pt x="14560444" y="13089"/>
                  <a:pt x="14853127" y="0"/>
                </a:cubicBezTo>
                <a:cubicBezTo>
                  <a:pt x="15145810" y="-13089"/>
                  <a:pt x="15349894" y="81660"/>
                  <a:pt x="15799940" y="0"/>
                </a:cubicBezTo>
                <a:cubicBezTo>
                  <a:pt x="16249986" y="-81660"/>
                  <a:pt x="16529493" y="91492"/>
                  <a:pt x="16746753" y="0"/>
                </a:cubicBezTo>
                <a:cubicBezTo>
                  <a:pt x="16964013" y="-91492"/>
                  <a:pt x="16783318" y="2548"/>
                  <a:pt x="16805929" y="0"/>
                </a:cubicBezTo>
                <a:cubicBezTo>
                  <a:pt x="16828540" y="-2548"/>
                  <a:pt x="16847857" y="3845"/>
                  <a:pt x="16865105" y="0"/>
                </a:cubicBezTo>
                <a:cubicBezTo>
                  <a:pt x="16882353" y="-3845"/>
                  <a:pt x="17437679" y="57110"/>
                  <a:pt x="17752742" y="0"/>
                </a:cubicBezTo>
                <a:cubicBezTo>
                  <a:pt x="17785693" y="176961"/>
                  <a:pt x="17742206" y="341012"/>
                  <a:pt x="17752742" y="446471"/>
                </a:cubicBezTo>
                <a:cubicBezTo>
                  <a:pt x="17763278" y="551930"/>
                  <a:pt x="17727150" y="720868"/>
                  <a:pt x="17752742" y="911166"/>
                </a:cubicBezTo>
                <a:cubicBezTo>
                  <a:pt x="17535567" y="938436"/>
                  <a:pt x="17373164" y="883516"/>
                  <a:pt x="17160984" y="911166"/>
                </a:cubicBezTo>
                <a:cubicBezTo>
                  <a:pt x="16948804" y="938816"/>
                  <a:pt x="16930296" y="890591"/>
                  <a:pt x="16746753" y="911166"/>
                </a:cubicBezTo>
                <a:cubicBezTo>
                  <a:pt x="16563210" y="931741"/>
                  <a:pt x="16522447" y="901800"/>
                  <a:pt x="16332523" y="911166"/>
                </a:cubicBezTo>
                <a:cubicBezTo>
                  <a:pt x="16142599" y="920532"/>
                  <a:pt x="16285699" y="909883"/>
                  <a:pt x="16273347" y="911166"/>
                </a:cubicBezTo>
                <a:cubicBezTo>
                  <a:pt x="16260995" y="912449"/>
                  <a:pt x="15897933" y="892179"/>
                  <a:pt x="15681589" y="911166"/>
                </a:cubicBezTo>
                <a:cubicBezTo>
                  <a:pt x="15465245" y="930153"/>
                  <a:pt x="15091788" y="876547"/>
                  <a:pt x="14734776" y="911166"/>
                </a:cubicBezTo>
                <a:cubicBezTo>
                  <a:pt x="14377764" y="945785"/>
                  <a:pt x="14403374" y="851419"/>
                  <a:pt x="14143018" y="911166"/>
                </a:cubicBezTo>
                <a:cubicBezTo>
                  <a:pt x="13882662" y="970913"/>
                  <a:pt x="13885206" y="897020"/>
                  <a:pt x="13728787" y="911166"/>
                </a:cubicBezTo>
                <a:cubicBezTo>
                  <a:pt x="13572368" y="925312"/>
                  <a:pt x="13114443" y="904819"/>
                  <a:pt x="12959502" y="911166"/>
                </a:cubicBezTo>
                <a:cubicBezTo>
                  <a:pt x="12804562" y="917513"/>
                  <a:pt x="12822767" y="908178"/>
                  <a:pt x="12722798" y="911166"/>
                </a:cubicBezTo>
                <a:cubicBezTo>
                  <a:pt x="12622829" y="914154"/>
                  <a:pt x="12316535" y="871175"/>
                  <a:pt x="12131040" y="911166"/>
                </a:cubicBezTo>
                <a:cubicBezTo>
                  <a:pt x="11945545" y="951157"/>
                  <a:pt x="11606954" y="906583"/>
                  <a:pt x="11361755" y="911166"/>
                </a:cubicBezTo>
                <a:cubicBezTo>
                  <a:pt x="11116556" y="915749"/>
                  <a:pt x="10778184" y="907323"/>
                  <a:pt x="10592469" y="911166"/>
                </a:cubicBezTo>
                <a:cubicBezTo>
                  <a:pt x="10406754" y="915009"/>
                  <a:pt x="9898569" y="886771"/>
                  <a:pt x="9645656" y="911166"/>
                </a:cubicBezTo>
                <a:cubicBezTo>
                  <a:pt x="9392743" y="935561"/>
                  <a:pt x="9516154" y="897410"/>
                  <a:pt x="9408953" y="911166"/>
                </a:cubicBezTo>
                <a:cubicBezTo>
                  <a:pt x="9301752" y="924922"/>
                  <a:pt x="8996769" y="881725"/>
                  <a:pt x="8817195" y="911166"/>
                </a:cubicBezTo>
                <a:cubicBezTo>
                  <a:pt x="8637621" y="940607"/>
                  <a:pt x="8362046" y="864444"/>
                  <a:pt x="8225437" y="911166"/>
                </a:cubicBezTo>
                <a:cubicBezTo>
                  <a:pt x="8088828" y="957888"/>
                  <a:pt x="8084169" y="885317"/>
                  <a:pt x="7988734" y="911166"/>
                </a:cubicBezTo>
                <a:cubicBezTo>
                  <a:pt x="7893299" y="937015"/>
                  <a:pt x="7597651" y="894453"/>
                  <a:pt x="7219448" y="911166"/>
                </a:cubicBezTo>
                <a:cubicBezTo>
                  <a:pt x="6841245" y="927879"/>
                  <a:pt x="7070063" y="888697"/>
                  <a:pt x="6982745" y="911166"/>
                </a:cubicBezTo>
                <a:cubicBezTo>
                  <a:pt x="6895427" y="933635"/>
                  <a:pt x="6646487" y="891482"/>
                  <a:pt x="6390987" y="911166"/>
                </a:cubicBezTo>
                <a:cubicBezTo>
                  <a:pt x="6135487" y="930850"/>
                  <a:pt x="6357402" y="907603"/>
                  <a:pt x="6331811" y="911166"/>
                </a:cubicBezTo>
                <a:cubicBezTo>
                  <a:pt x="6306220" y="914729"/>
                  <a:pt x="5820396" y="831366"/>
                  <a:pt x="5384998" y="911166"/>
                </a:cubicBezTo>
                <a:cubicBezTo>
                  <a:pt x="4949600" y="990966"/>
                  <a:pt x="5221789" y="906731"/>
                  <a:pt x="5148295" y="911166"/>
                </a:cubicBezTo>
                <a:cubicBezTo>
                  <a:pt x="5074801" y="915601"/>
                  <a:pt x="4669638" y="863322"/>
                  <a:pt x="4379010" y="911166"/>
                </a:cubicBezTo>
                <a:cubicBezTo>
                  <a:pt x="4088382" y="959010"/>
                  <a:pt x="3901813" y="882223"/>
                  <a:pt x="3609724" y="911166"/>
                </a:cubicBezTo>
                <a:cubicBezTo>
                  <a:pt x="3317635" y="940109"/>
                  <a:pt x="3260885" y="889680"/>
                  <a:pt x="3017966" y="911166"/>
                </a:cubicBezTo>
                <a:cubicBezTo>
                  <a:pt x="2775047" y="932652"/>
                  <a:pt x="2972344" y="909111"/>
                  <a:pt x="2958790" y="911166"/>
                </a:cubicBezTo>
                <a:cubicBezTo>
                  <a:pt x="2945236" y="913221"/>
                  <a:pt x="2261760" y="864724"/>
                  <a:pt x="2011977" y="911166"/>
                </a:cubicBezTo>
                <a:cubicBezTo>
                  <a:pt x="1762194" y="957608"/>
                  <a:pt x="1586368" y="878959"/>
                  <a:pt x="1420219" y="911166"/>
                </a:cubicBezTo>
                <a:cubicBezTo>
                  <a:pt x="1254070" y="943373"/>
                  <a:pt x="342258" y="801549"/>
                  <a:pt x="0" y="911166"/>
                </a:cubicBezTo>
                <a:cubicBezTo>
                  <a:pt x="-54523" y="698296"/>
                  <a:pt x="4375" y="613362"/>
                  <a:pt x="0" y="446471"/>
                </a:cubicBezTo>
                <a:cubicBezTo>
                  <a:pt x="-4375" y="279581"/>
                  <a:pt x="47785" y="98162"/>
                  <a:pt x="0" y="0"/>
                </a:cubicBezTo>
                <a:close/>
              </a:path>
              <a:path w="17752742" h="911166" stroke="0" extrusionOk="0">
                <a:moveTo>
                  <a:pt x="0" y="0"/>
                </a:moveTo>
                <a:cubicBezTo>
                  <a:pt x="369970" y="-48721"/>
                  <a:pt x="548077" y="35265"/>
                  <a:pt x="769285" y="0"/>
                </a:cubicBezTo>
                <a:cubicBezTo>
                  <a:pt x="990494" y="-35265"/>
                  <a:pt x="1162996" y="22965"/>
                  <a:pt x="1361044" y="0"/>
                </a:cubicBezTo>
                <a:cubicBezTo>
                  <a:pt x="1559092" y="-22965"/>
                  <a:pt x="2034658" y="90819"/>
                  <a:pt x="2307856" y="0"/>
                </a:cubicBezTo>
                <a:cubicBezTo>
                  <a:pt x="2581054" y="-90819"/>
                  <a:pt x="2749615" y="9978"/>
                  <a:pt x="3077142" y="0"/>
                </a:cubicBezTo>
                <a:cubicBezTo>
                  <a:pt x="3404669" y="-9978"/>
                  <a:pt x="3380643" y="17804"/>
                  <a:pt x="3491373" y="0"/>
                </a:cubicBezTo>
                <a:cubicBezTo>
                  <a:pt x="3602103" y="-17804"/>
                  <a:pt x="4037804" y="86179"/>
                  <a:pt x="4260658" y="0"/>
                </a:cubicBezTo>
                <a:cubicBezTo>
                  <a:pt x="4483513" y="-86179"/>
                  <a:pt x="4471606" y="9610"/>
                  <a:pt x="4674889" y="0"/>
                </a:cubicBezTo>
                <a:cubicBezTo>
                  <a:pt x="4878172" y="-9610"/>
                  <a:pt x="5067044" y="37456"/>
                  <a:pt x="5266647" y="0"/>
                </a:cubicBezTo>
                <a:cubicBezTo>
                  <a:pt x="5466250" y="-37456"/>
                  <a:pt x="5409985" y="21615"/>
                  <a:pt x="5503350" y="0"/>
                </a:cubicBezTo>
                <a:cubicBezTo>
                  <a:pt x="5596715" y="-21615"/>
                  <a:pt x="5834403" y="3185"/>
                  <a:pt x="6095108" y="0"/>
                </a:cubicBezTo>
                <a:cubicBezTo>
                  <a:pt x="6355813" y="-3185"/>
                  <a:pt x="6757173" y="100144"/>
                  <a:pt x="7041921" y="0"/>
                </a:cubicBezTo>
                <a:cubicBezTo>
                  <a:pt x="7326669" y="-100144"/>
                  <a:pt x="7714236" y="84172"/>
                  <a:pt x="7988734" y="0"/>
                </a:cubicBezTo>
                <a:cubicBezTo>
                  <a:pt x="8263232" y="-84172"/>
                  <a:pt x="8029089" y="4051"/>
                  <a:pt x="8047910" y="0"/>
                </a:cubicBezTo>
                <a:cubicBezTo>
                  <a:pt x="8066731" y="-4051"/>
                  <a:pt x="8486177" y="33318"/>
                  <a:pt x="8817195" y="0"/>
                </a:cubicBezTo>
                <a:cubicBezTo>
                  <a:pt x="9148213" y="-33318"/>
                  <a:pt x="9191139" y="63497"/>
                  <a:pt x="9408953" y="0"/>
                </a:cubicBezTo>
                <a:cubicBezTo>
                  <a:pt x="9626767" y="-63497"/>
                  <a:pt x="9682416" y="32609"/>
                  <a:pt x="9823184" y="0"/>
                </a:cubicBezTo>
                <a:cubicBezTo>
                  <a:pt x="9963952" y="-32609"/>
                  <a:pt x="10010333" y="14760"/>
                  <a:pt x="10059887" y="0"/>
                </a:cubicBezTo>
                <a:cubicBezTo>
                  <a:pt x="10109441" y="-14760"/>
                  <a:pt x="10247034" y="12388"/>
                  <a:pt x="10296590" y="0"/>
                </a:cubicBezTo>
                <a:cubicBezTo>
                  <a:pt x="10346146" y="-12388"/>
                  <a:pt x="10605849" y="39491"/>
                  <a:pt x="10710821" y="0"/>
                </a:cubicBezTo>
                <a:cubicBezTo>
                  <a:pt x="10815793" y="-39491"/>
                  <a:pt x="10891392" y="10159"/>
                  <a:pt x="10947524" y="0"/>
                </a:cubicBezTo>
                <a:cubicBezTo>
                  <a:pt x="11003656" y="-10159"/>
                  <a:pt x="11076485" y="25060"/>
                  <a:pt x="11184227" y="0"/>
                </a:cubicBezTo>
                <a:cubicBezTo>
                  <a:pt x="11291969" y="-25060"/>
                  <a:pt x="11517270" y="62540"/>
                  <a:pt x="11775986" y="0"/>
                </a:cubicBezTo>
                <a:cubicBezTo>
                  <a:pt x="12034702" y="-62540"/>
                  <a:pt x="12086546" y="43891"/>
                  <a:pt x="12190216" y="0"/>
                </a:cubicBezTo>
                <a:cubicBezTo>
                  <a:pt x="12293886" y="-43891"/>
                  <a:pt x="12723161" y="37216"/>
                  <a:pt x="13137029" y="0"/>
                </a:cubicBezTo>
                <a:cubicBezTo>
                  <a:pt x="13550897" y="-37216"/>
                  <a:pt x="13565564" y="4504"/>
                  <a:pt x="13906315" y="0"/>
                </a:cubicBezTo>
                <a:cubicBezTo>
                  <a:pt x="14247066" y="-4504"/>
                  <a:pt x="14326506" y="44370"/>
                  <a:pt x="14498073" y="0"/>
                </a:cubicBezTo>
                <a:cubicBezTo>
                  <a:pt x="14669640" y="-44370"/>
                  <a:pt x="14628379" y="21573"/>
                  <a:pt x="14734776" y="0"/>
                </a:cubicBezTo>
                <a:cubicBezTo>
                  <a:pt x="14841173" y="-21573"/>
                  <a:pt x="15342227" y="11359"/>
                  <a:pt x="15504061" y="0"/>
                </a:cubicBezTo>
                <a:cubicBezTo>
                  <a:pt x="15665896" y="-11359"/>
                  <a:pt x="16056535" y="75302"/>
                  <a:pt x="16273347" y="0"/>
                </a:cubicBezTo>
                <a:cubicBezTo>
                  <a:pt x="16490159" y="-75302"/>
                  <a:pt x="16315207" y="6428"/>
                  <a:pt x="16332523" y="0"/>
                </a:cubicBezTo>
                <a:cubicBezTo>
                  <a:pt x="16349839" y="-6428"/>
                  <a:pt x="16757053" y="8732"/>
                  <a:pt x="16924281" y="0"/>
                </a:cubicBezTo>
                <a:cubicBezTo>
                  <a:pt x="17091509" y="-8732"/>
                  <a:pt x="17544926" y="28536"/>
                  <a:pt x="17752742" y="0"/>
                </a:cubicBezTo>
                <a:cubicBezTo>
                  <a:pt x="17753290" y="211725"/>
                  <a:pt x="17742800" y="286542"/>
                  <a:pt x="17752742" y="437360"/>
                </a:cubicBezTo>
                <a:cubicBezTo>
                  <a:pt x="17762684" y="588178"/>
                  <a:pt x="17735710" y="717114"/>
                  <a:pt x="17752742" y="911166"/>
                </a:cubicBezTo>
                <a:cubicBezTo>
                  <a:pt x="17514372" y="965476"/>
                  <a:pt x="17291538" y="871535"/>
                  <a:pt x="16983457" y="911166"/>
                </a:cubicBezTo>
                <a:cubicBezTo>
                  <a:pt x="16675377" y="950797"/>
                  <a:pt x="16819507" y="894821"/>
                  <a:pt x="16746753" y="911166"/>
                </a:cubicBezTo>
                <a:cubicBezTo>
                  <a:pt x="16673999" y="927511"/>
                  <a:pt x="16627582" y="905029"/>
                  <a:pt x="16510050" y="911166"/>
                </a:cubicBezTo>
                <a:cubicBezTo>
                  <a:pt x="16392518" y="917303"/>
                  <a:pt x="16053333" y="889293"/>
                  <a:pt x="15740765" y="911166"/>
                </a:cubicBezTo>
                <a:cubicBezTo>
                  <a:pt x="15428198" y="933039"/>
                  <a:pt x="15195666" y="840100"/>
                  <a:pt x="14793952" y="911166"/>
                </a:cubicBezTo>
                <a:cubicBezTo>
                  <a:pt x="14392238" y="982232"/>
                  <a:pt x="14552470" y="878550"/>
                  <a:pt x="14379721" y="911166"/>
                </a:cubicBezTo>
                <a:cubicBezTo>
                  <a:pt x="14206972" y="943782"/>
                  <a:pt x="14210604" y="908358"/>
                  <a:pt x="14143018" y="911166"/>
                </a:cubicBezTo>
                <a:cubicBezTo>
                  <a:pt x="14075432" y="913974"/>
                  <a:pt x="13840110" y="885362"/>
                  <a:pt x="13551260" y="911166"/>
                </a:cubicBezTo>
                <a:cubicBezTo>
                  <a:pt x="13262410" y="936970"/>
                  <a:pt x="13408142" y="906454"/>
                  <a:pt x="13314557" y="911166"/>
                </a:cubicBezTo>
                <a:cubicBezTo>
                  <a:pt x="13220972" y="915878"/>
                  <a:pt x="12934021" y="847505"/>
                  <a:pt x="12722798" y="911166"/>
                </a:cubicBezTo>
                <a:cubicBezTo>
                  <a:pt x="12511575" y="974827"/>
                  <a:pt x="11990656" y="909356"/>
                  <a:pt x="11775986" y="911166"/>
                </a:cubicBezTo>
                <a:cubicBezTo>
                  <a:pt x="11561316" y="912976"/>
                  <a:pt x="11730600" y="905820"/>
                  <a:pt x="11716810" y="911166"/>
                </a:cubicBezTo>
                <a:cubicBezTo>
                  <a:pt x="11703020" y="916512"/>
                  <a:pt x="11214467" y="805451"/>
                  <a:pt x="10769997" y="911166"/>
                </a:cubicBezTo>
                <a:cubicBezTo>
                  <a:pt x="10325527" y="1016881"/>
                  <a:pt x="10360142" y="909892"/>
                  <a:pt x="10000711" y="911166"/>
                </a:cubicBezTo>
                <a:cubicBezTo>
                  <a:pt x="9641280" y="912440"/>
                  <a:pt x="9587018" y="909731"/>
                  <a:pt x="9231426" y="911166"/>
                </a:cubicBezTo>
                <a:cubicBezTo>
                  <a:pt x="8875834" y="912601"/>
                  <a:pt x="8818814" y="901756"/>
                  <a:pt x="8462140" y="911166"/>
                </a:cubicBezTo>
                <a:cubicBezTo>
                  <a:pt x="8105466" y="920576"/>
                  <a:pt x="7835860" y="891872"/>
                  <a:pt x="7515327" y="911166"/>
                </a:cubicBezTo>
                <a:cubicBezTo>
                  <a:pt x="7194794" y="930460"/>
                  <a:pt x="7060705" y="852740"/>
                  <a:pt x="6746042" y="911166"/>
                </a:cubicBezTo>
                <a:cubicBezTo>
                  <a:pt x="6431380" y="969592"/>
                  <a:pt x="6699960" y="906494"/>
                  <a:pt x="6686866" y="911166"/>
                </a:cubicBezTo>
                <a:cubicBezTo>
                  <a:pt x="6673772" y="915838"/>
                  <a:pt x="6200801" y="836765"/>
                  <a:pt x="5740053" y="911166"/>
                </a:cubicBezTo>
                <a:cubicBezTo>
                  <a:pt x="5279305" y="985567"/>
                  <a:pt x="5705678" y="910072"/>
                  <a:pt x="5680877" y="911166"/>
                </a:cubicBezTo>
                <a:cubicBezTo>
                  <a:pt x="5656076" y="912260"/>
                  <a:pt x="5124318" y="889978"/>
                  <a:pt x="4734065" y="911166"/>
                </a:cubicBezTo>
                <a:cubicBezTo>
                  <a:pt x="4343812" y="932354"/>
                  <a:pt x="4442783" y="880124"/>
                  <a:pt x="4319834" y="911166"/>
                </a:cubicBezTo>
                <a:cubicBezTo>
                  <a:pt x="4196885" y="942208"/>
                  <a:pt x="3904958" y="889196"/>
                  <a:pt x="3728076" y="911166"/>
                </a:cubicBezTo>
                <a:cubicBezTo>
                  <a:pt x="3551194" y="933136"/>
                  <a:pt x="3553406" y="883729"/>
                  <a:pt x="3491373" y="911166"/>
                </a:cubicBezTo>
                <a:cubicBezTo>
                  <a:pt x="3429340" y="938603"/>
                  <a:pt x="3172640" y="896097"/>
                  <a:pt x="3077142" y="911166"/>
                </a:cubicBezTo>
                <a:cubicBezTo>
                  <a:pt x="2981644" y="926235"/>
                  <a:pt x="2422981" y="830257"/>
                  <a:pt x="2130329" y="911166"/>
                </a:cubicBezTo>
                <a:cubicBezTo>
                  <a:pt x="1837677" y="992075"/>
                  <a:pt x="1586585" y="899441"/>
                  <a:pt x="1183516" y="911166"/>
                </a:cubicBezTo>
                <a:cubicBezTo>
                  <a:pt x="780447" y="922891"/>
                  <a:pt x="257352" y="818762"/>
                  <a:pt x="0" y="911166"/>
                </a:cubicBezTo>
                <a:cubicBezTo>
                  <a:pt x="-12877" y="736425"/>
                  <a:pt x="50197" y="576383"/>
                  <a:pt x="0" y="437360"/>
                </a:cubicBezTo>
                <a:cubicBezTo>
                  <a:pt x="-50197" y="298337"/>
                  <a:pt x="38993" y="193531"/>
                  <a:pt x="0" y="0"/>
                </a:cubicBezTo>
                <a:close/>
              </a:path>
            </a:pathLst>
          </a:custGeom>
          <a:ln w="57150">
            <a:solidFill>
              <a:schemeClr val="bg1"/>
            </a:solid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noAutofit/>
          </a:bodyPr>
          <a:lstStyle/>
          <a:p>
            <a:pPr lvl="0" algn="ctr">
              <a:spcBef>
                <a:spcPct val="0"/>
              </a:spcBef>
            </a:pPr>
            <a:r>
              <a:rPr lang="en-US" sz="5200" b="1" dirty="0">
                <a:solidFill>
                  <a:srgbClr val="2BF6FF"/>
                </a:solidFill>
                <a:latin typeface="Big Shoulders Display Bold"/>
                <a:ea typeface="Big Shoulders Display Bold"/>
                <a:cs typeface="Big Shoulders Display Bold"/>
                <a:sym typeface="Big Shoulders Display Bold"/>
              </a:rPr>
              <a:t>Goal: Maintain momentum, deepen engagement, and measure success.</a:t>
            </a:r>
          </a:p>
        </p:txBody>
      </p:sp>
      <p:sp>
        <p:nvSpPr>
          <p:cNvPr id="6" name="TextBox 5">
            <a:extLst>
              <a:ext uri="{FF2B5EF4-FFF2-40B4-BE49-F238E27FC236}">
                <a16:creationId xmlns:a16="http://schemas.microsoft.com/office/drawing/2014/main" id="{F477669F-E381-5A22-46AB-35DDDC4E36ED}"/>
              </a:ext>
            </a:extLst>
          </p:cNvPr>
          <p:cNvSpPr txBox="1"/>
          <p:nvPr/>
        </p:nvSpPr>
        <p:spPr>
          <a:xfrm>
            <a:off x="932859" y="2063043"/>
            <a:ext cx="4803221" cy="738664"/>
          </a:xfrm>
          <a:custGeom>
            <a:avLst/>
            <a:gdLst>
              <a:gd name="csX0" fmla="*/ 0 w 4803221"/>
              <a:gd name="csY0" fmla="*/ 0 h 738664"/>
              <a:gd name="csX1" fmla="*/ 629756 w 4803221"/>
              <a:gd name="csY1" fmla="*/ 0 h 738664"/>
              <a:gd name="csX2" fmla="*/ 1163447 w 4803221"/>
              <a:gd name="csY2" fmla="*/ 0 h 738664"/>
              <a:gd name="csX3" fmla="*/ 1649106 w 4803221"/>
              <a:gd name="csY3" fmla="*/ 0 h 738664"/>
              <a:gd name="csX4" fmla="*/ 2038700 w 4803221"/>
              <a:gd name="csY4" fmla="*/ 0 h 738664"/>
              <a:gd name="csX5" fmla="*/ 2476327 w 4803221"/>
              <a:gd name="csY5" fmla="*/ 0 h 738664"/>
              <a:gd name="csX6" fmla="*/ 2961986 w 4803221"/>
              <a:gd name="csY6" fmla="*/ 0 h 738664"/>
              <a:gd name="csX7" fmla="*/ 3591742 w 4803221"/>
              <a:gd name="csY7" fmla="*/ 0 h 738664"/>
              <a:gd name="csX8" fmla="*/ 4077401 w 4803221"/>
              <a:gd name="csY8" fmla="*/ 0 h 738664"/>
              <a:gd name="csX9" fmla="*/ 4803221 w 4803221"/>
              <a:gd name="csY9" fmla="*/ 0 h 738664"/>
              <a:gd name="csX10" fmla="*/ 4803221 w 4803221"/>
              <a:gd name="csY10" fmla="*/ 361945 h 738664"/>
              <a:gd name="csX11" fmla="*/ 4803221 w 4803221"/>
              <a:gd name="csY11" fmla="*/ 738664 h 738664"/>
              <a:gd name="csX12" fmla="*/ 4173465 w 4803221"/>
              <a:gd name="csY12" fmla="*/ 738664 h 738664"/>
              <a:gd name="csX13" fmla="*/ 3591742 w 4803221"/>
              <a:gd name="csY13" fmla="*/ 738664 h 738664"/>
              <a:gd name="csX14" fmla="*/ 3010018 w 4803221"/>
              <a:gd name="csY14" fmla="*/ 738664 h 738664"/>
              <a:gd name="csX15" fmla="*/ 2524359 w 4803221"/>
              <a:gd name="csY15" fmla="*/ 738664 h 738664"/>
              <a:gd name="csX16" fmla="*/ 1990668 w 4803221"/>
              <a:gd name="csY16" fmla="*/ 738664 h 738664"/>
              <a:gd name="csX17" fmla="*/ 1360913 w 4803221"/>
              <a:gd name="csY17" fmla="*/ 738664 h 738664"/>
              <a:gd name="csX18" fmla="*/ 779189 w 4803221"/>
              <a:gd name="csY18" fmla="*/ 738664 h 738664"/>
              <a:gd name="csX19" fmla="*/ 0 w 4803221"/>
              <a:gd name="csY19" fmla="*/ 738664 h 738664"/>
              <a:gd name="csX20" fmla="*/ 0 w 4803221"/>
              <a:gd name="csY20" fmla="*/ 376719 h 738664"/>
              <a:gd name="csX21" fmla="*/ 0 w 4803221"/>
              <a:gd name="csY21" fmla="*/ 0 h 738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803221" h="738664" fill="none" extrusionOk="0">
                <a:moveTo>
                  <a:pt x="0" y="0"/>
                </a:moveTo>
                <a:cubicBezTo>
                  <a:pt x="240609" y="-65344"/>
                  <a:pt x="441044" y="41293"/>
                  <a:pt x="629756" y="0"/>
                </a:cubicBezTo>
                <a:cubicBezTo>
                  <a:pt x="818468" y="-41293"/>
                  <a:pt x="1014613" y="6134"/>
                  <a:pt x="1163447" y="0"/>
                </a:cubicBezTo>
                <a:cubicBezTo>
                  <a:pt x="1312281" y="-6134"/>
                  <a:pt x="1457083" y="377"/>
                  <a:pt x="1649106" y="0"/>
                </a:cubicBezTo>
                <a:cubicBezTo>
                  <a:pt x="1841129" y="-377"/>
                  <a:pt x="1874870" y="42054"/>
                  <a:pt x="2038700" y="0"/>
                </a:cubicBezTo>
                <a:cubicBezTo>
                  <a:pt x="2202530" y="-42054"/>
                  <a:pt x="2350031" y="13048"/>
                  <a:pt x="2476327" y="0"/>
                </a:cubicBezTo>
                <a:cubicBezTo>
                  <a:pt x="2602623" y="-13048"/>
                  <a:pt x="2812722" y="51158"/>
                  <a:pt x="2961986" y="0"/>
                </a:cubicBezTo>
                <a:cubicBezTo>
                  <a:pt x="3111250" y="-51158"/>
                  <a:pt x="3276905" y="8128"/>
                  <a:pt x="3591742" y="0"/>
                </a:cubicBezTo>
                <a:cubicBezTo>
                  <a:pt x="3906579" y="-8128"/>
                  <a:pt x="3907822" y="874"/>
                  <a:pt x="4077401" y="0"/>
                </a:cubicBezTo>
                <a:cubicBezTo>
                  <a:pt x="4246980" y="-874"/>
                  <a:pt x="4576653" y="44037"/>
                  <a:pt x="4803221" y="0"/>
                </a:cubicBezTo>
                <a:cubicBezTo>
                  <a:pt x="4844072" y="150125"/>
                  <a:pt x="4783323" y="237831"/>
                  <a:pt x="4803221" y="361945"/>
                </a:cubicBezTo>
                <a:cubicBezTo>
                  <a:pt x="4823119" y="486060"/>
                  <a:pt x="4798360" y="572443"/>
                  <a:pt x="4803221" y="738664"/>
                </a:cubicBezTo>
                <a:cubicBezTo>
                  <a:pt x="4617717" y="761871"/>
                  <a:pt x="4329170" y="693962"/>
                  <a:pt x="4173465" y="738664"/>
                </a:cubicBezTo>
                <a:cubicBezTo>
                  <a:pt x="4017760" y="783366"/>
                  <a:pt x="3800062" y="729358"/>
                  <a:pt x="3591742" y="738664"/>
                </a:cubicBezTo>
                <a:cubicBezTo>
                  <a:pt x="3383422" y="747970"/>
                  <a:pt x="3149252" y="703046"/>
                  <a:pt x="3010018" y="738664"/>
                </a:cubicBezTo>
                <a:cubicBezTo>
                  <a:pt x="2870784" y="774282"/>
                  <a:pt x="2718411" y="728823"/>
                  <a:pt x="2524359" y="738664"/>
                </a:cubicBezTo>
                <a:cubicBezTo>
                  <a:pt x="2330307" y="748505"/>
                  <a:pt x="2244128" y="731210"/>
                  <a:pt x="1990668" y="738664"/>
                </a:cubicBezTo>
                <a:cubicBezTo>
                  <a:pt x="1737208" y="746118"/>
                  <a:pt x="1627447" y="675600"/>
                  <a:pt x="1360913" y="738664"/>
                </a:cubicBezTo>
                <a:cubicBezTo>
                  <a:pt x="1094379" y="801728"/>
                  <a:pt x="998818" y="683884"/>
                  <a:pt x="779189" y="738664"/>
                </a:cubicBezTo>
                <a:cubicBezTo>
                  <a:pt x="559560" y="793444"/>
                  <a:pt x="255029" y="668228"/>
                  <a:pt x="0" y="738664"/>
                </a:cubicBezTo>
                <a:cubicBezTo>
                  <a:pt x="-12864" y="632716"/>
                  <a:pt x="36371" y="462278"/>
                  <a:pt x="0" y="376719"/>
                </a:cubicBezTo>
                <a:cubicBezTo>
                  <a:pt x="-36371" y="291160"/>
                  <a:pt x="4221" y="164461"/>
                  <a:pt x="0" y="0"/>
                </a:cubicBezTo>
                <a:close/>
              </a:path>
              <a:path w="4803221" h="738664" stroke="0" extrusionOk="0">
                <a:moveTo>
                  <a:pt x="0" y="0"/>
                </a:moveTo>
                <a:cubicBezTo>
                  <a:pt x="196026" y="-7503"/>
                  <a:pt x="427060" y="42810"/>
                  <a:pt x="581723" y="0"/>
                </a:cubicBezTo>
                <a:cubicBezTo>
                  <a:pt x="736386" y="-42810"/>
                  <a:pt x="943310" y="11720"/>
                  <a:pt x="1115415" y="0"/>
                </a:cubicBezTo>
                <a:cubicBezTo>
                  <a:pt x="1287520" y="-11720"/>
                  <a:pt x="1599289" y="21055"/>
                  <a:pt x="1745170" y="0"/>
                </a:cubicBezTo>
                <a:cubicBezTo>
                  <a:pt x="1891051" y="-21055"/>
                  <a:pt x="2079307" y="14561"/>
                  <a:pt x="2326894" y="0"/>
                </a:cubicBezTo>
                <a:cubicBezTo>
                  <a:pt x="2574481" y="-14561"/>
                  <a:pt x="2713049" y="9411"/>
                  <a:pt x="2812553" y="0"/>
                </a:cubicBezTo>
                <a:cubicBezTo>
                  <a:pt x="2912057" y="-9411"/>
                  <a:pt x="3125783" y="50060"/>
                  <a:pt x="3394276" y="0"/>
                </a:cubicBezTo>
                <a:cubicBezTo>
                  <a:pt x="3662769" y="-50060"/>
                  <a:pt x="3726058" y="49590"/>
                  <a:pt x="3879935" y="0"/>
                </a:cubicBezTo>
                <a:cubicBezTo>
                  <a:pt x="4033812" y="-49590"/>
                  <a:pt x="4612336" y="70280"/>
                  <a:pt x="4803221" y="0"/>
                </a:cubicBezTo>
                <a:cubicBezTo>
                  <a:pt x="4824707" y="110931"/>
                  <a:pt x="4796760" y="244888"/>
                  <a:pt x="4803221" y="354559"/>
                </a:cubicBezTo>
                <a:cubicBezTo>
                  <a:pt x="4809682" y="464230"/>
                  <a:pt x="4772734" y="600277"/>
                  <a:pt x="4803221" y="738664"/>
                </a:cubicBezTo>
                <a:cubicBezTo>
                  <a:pt x="4660952" y="776366"/>
                  <a:pt x="4416468" y="729236"/>
                  <a:pt x="4221498" y="738664"/>
                </a:cubicBezTo>
                <a:cubicBezTo>
                  <a:pt x="4026528" y="748092"/>
                  <a:pt x="3747078" y="697904"/>
                  <a:pt x="3591742" y="738664"/>
                </a:cubicBezTo>
                <a:cubicBezTo>
                  <a:pt x="3436406" y="779424"/>
                  <a:pt x="3303081" y="698965"/>
                  <a:pt x="3154115" y="738664"/>
                </a:cubicBezTo>
                <a:cubicBezTo>
                  <a:pt x="3005149" y="778363"/>
                  <a:pt x="2848251" y="712448"/>
                  <a:pt x="2716488" y="738664"/>
                </a:cubicBezTo>
                <a:cubicBezTo>
                  <a:pt x="2584725" y="764880"/>
                  <a:pt x="2384898" y="704768"/>
                  <a:pt x="2086733" y="738664"/>
                </a:cubicBezTo>
                <a:cubicBezTo>
                  <a:pt x="1788569" y="772560"/>
                  <a:pt x="1797701" y="688319"/>
                  <a:pt x="1601074" y="738664"/>
                </a:cubicBezTo>
                <a:cubicBezTo>
                  <a:pt x="1404447" y="789009"/>
                  <a:pt x="1393437" y="701673"/>
                  <a:pt x="1211479" y="738664"/>
                </a:cubicBezTo>
                <a:cubicBezTo>
                  <a:pt x="1029521" y="775655"/>
                  <a:pt x="949249" y="725902"/>
                  <a:pt x="821884" y="738664"/>
                </a:cubicBezTo>
                <a:cubicBezTo>
                  <a:pt x="694519" y="751426"/>
                  <a:pt x="196218" y="703229"/>
                  <a:pt x="0" y="738664"/>
                </a:cubicBezTo>
                <a:cubicBezTo>
                  <a:pt x="-29861" y="566765"/>
                  <a:pt x="8708" y="466044"/>
                  <a:pt x="0" y="361945"/>
                </a:cubicBezTo>
                <a:cubicBezTo>
                  <a:pt x="-8708" y="257846"/>
                  <a:pt x="39857" y="139569"/>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48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Athlete Sponsorship</a:t>
            </a:r>
          </a:p>
        </p:txBody>
      </p:sp>
      <p:sp>
        <p:nvSpPr>
          <p:cNvPr id="7" name="TextBox 9">
            <a:extLst>
              <a:ext uri="{FF2B5EF4-FFF2-40B4-BE49-F238E27FC236}">
                <a16:creationId xmlns:a16="http://schemas.microsoft.com/office/drawing/2014/main" id="{84EB9342-21E2-F408-AC79-36137334FD41}"/>
              </a:ext>
            </a:extLst>
          </p:cNvPr>
          <p:cNvSpPr txBox="1"/>
          <p:nvPr/>
        </p:nvSpPr>
        <p:spPr>
          <a:xfrm>
            <a:off x="779148" y="2908221"/>
            <a:ext cx="5110644" cy="6106600"/>
          </a:xfrm>
          <a:prstGeom prst="rect">
            <a:avLst/>
          </a:prstGeom>
          <a:gradFill>
            <a:gsLst>
              <a:gs pos="0">
                <a:srgbClr val="00B0F0"/>
              </a:gs>
              <a:gs pos="64000">
                <a:schemeClr val="bg1"/>
              </a:gs>
              <a:gs pos="100000">
                <a:srgbClr val="00B0F0"/>
              </a:gs>
            </a:gsLst>
            <a:lin ang="5400000" scaled="1"/>
          </a:gradFill>
          <a:effectLst>
            <a:glow>
              <a:schemeClr val="accent1">
                <a:alpha val="40000"/>
              </a:schemeClr>
            </a:glow>
          </a:effectLst>
        </p:spPr>
        <p:txBody>
          <a:bodyPr lIns="0" tIns="0" rIns="0" bIns="0" rtlCol="0" anchor="t">
            <a:noAutofit/>
          </a:bodyPr>
          <a:lstStyle/>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Release highlight reels of athlete tournaments and public challenges.</a:t>
            </a:r>
          </a:p>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Launch athlete-hosted competitions (e.g., 3-point contests, penalty shootouts).</a:t>
            </a:r>
          </a:p>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Athletes rep their respective sports’ brand.</a:t>
            </a:r>
            <a:endParaRPr lang="en-US" sz="3600" b="1" dirty="0">
              <a:effectLst/>
              <a:latin typeface="Big Shoulders Display Bold"/>
              <a:ea typeface="Big Shoulders Display Bold"/>
              <a:cs typeface="Big Shoulders Display Bold"/>
              <a:sym typeface="Big Shoulders Display Bold"/>
            </a:endParaRPr>
          </a:p>
        </p:txBody>
      </p:sp>
      <p:sp>
        <p:nvSpPr>
          <p:cNvPr id="8" name="TextBox 7">
            <a:extLst>
              <a:ext uri="{FF2B5EF4-FFF2-40B4-BE49-F238E27FC236}">
                <a16:creationId xmlns:a16="http://schemas.microsoft.com/office/drawing/2014/main" id="{A63D5775-D8A3-A40F-7B93-5B0AE2F66120}"/>
              </a:ext>
            </a:extLst>
          </p:cNvPr>
          <p:cNvSpPr txBox="1"/>
          <p:nvPr/>
        </p:nvSpPr>
        <p:spPr>
          <a:xfrm>
            <a:off x="6742390" y="2098861"/>
            <a:ext cx="4803221" cy="738664"/>
          </a:xfrm>
          <a:custGeom>
            <a:avLst/>
            <a:gdLst>
              <a:gd name="csX0" fmla="*/ 0 w 4803221"/>
              <a:gd name="csY0" fmla="*/ 0 h 738664"/>
              <a:gd name="csX1" fmla="*/ 629756 w 4803221"/>
              <a:gd name="csY1" fmla="*/ 0 h 738664"/>
              <a:gd name="csX2" fmla="*/ 1163447 w 4803221"/>
              <a:gd name="csY2" fmla="*/ 0 h 738664"/>
              <a:gd name="csX3" fmla="*/ 1649106 w 4803221"/>
              <a:gd name="csY3" fmla="*/ 0 h 738664"/>
              <a:gd name="csX4" fmla="*/ 2038700 w 4803221"/>
              <a:gd name="csY4" fmla="*/ 0 h 738664"/>
              <a:gd name="csX5" fmla="*/ 2476327 w 4803221"/>
              <a:gd name="csY5" fmla="*/ 0 h 738664"/>
              <a:gd name="csX6" fmla="*/ 2961986 w 4803221"/>
              <a:gd name="csY6" fmla="*/ 0 h 738664"/>
              <a:gd name="csX7" fmla="*/ 3591742 w 4803221"/>
              <a:gd name="csY7" fmla="*/ 0 h 738664"/>
              <a:gd name="csX8" fmla="*/ 4077401 w 4803221"/>
              <a:gd name="csY8" fmla="*/ 0 h 738664"/>
              <a:gd name="csX9" fmla="*/ 4803221 w 4803221"/>
              <a:gd name="csY9" fmla="*/ 0 h 738664"/>
              <a:gd name="csX10" fmla="*/ 4803221 w 4803221"/>
              <a:gd name="csY10" fmla="*/ 361945 h 738664"/>
              <a:gd name="csX11" fmla="*/ 4803221 w 4803221"/>
              <a:gd name="csY11" fmla="*/ 738664 h 738664"/>
              <a:gd name="csX12" fmla="*/ 4173465 w 4803221"/>
              <a:gd name="csY12" fmla="*/ 738664 h 738664"/>
              <a:gd name="csX13" fmla="*/ 3591742 w 4803221"/>
              <a:gd name="csY13" fmla="*/ 738664 h 738664"/>
              <a:gd name="csX14" fmla="*/ 3010018 w 4803221"/>
              <a:gd name="csY14" fmla="*/ 738664 h 738664"/>
              <a:gd name="csX15" fmla="*/ 2524359 w 4803221"/>
              <a:gd name="csY15" fmla="*/ 738664 h 738664"/>
              <a:gd name="csX16" fmla="*/ 1990668 w 4803221"/>
              <a:gd name="csY16" fmla="*/ 738664 h 738664"/>
              <a:gd name="csX17" fmla="*/ 1360913 w 4803221"/>
              <a:gd name="csY17" fmla="*/ 738664 h 738664"/>
              <a:gd name="csX18" fmla="*/ 779189 w 4803221"/>
              <a:gd name="csY18" fmla="*/ 738664 h 738664"/>
              <a:gd name="csX19" fmla="*/ 0 w 4803221"/>
              <a:gd name="csY19" fmla="*/ 738664 h 738664"/>
              <a:gd name="csX20" fmla="*/ 0 w 4803221"/>
              <a:gd name="csY20" fmla="*/ 376719 h 738664"/>
              <a:gd name="csX21" fmla="*/ 0 w 4803221"/>
              <a:gd name="csY21" fmla="*/ 0 h 738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803221" h="738664" fill="none" extrusionOk="0">
                <a:moveTo>
                  <a:pt x="0" y="0"/>
                </a:moveTo>
                <a:cubicBezTo>
                  <a:pt x="240609" y="-65344"/>
                  <a:pt x="441044" y="41293"/>
                  <a:pt x="629756" y="0"/>
                </a:cubicBezTo>
                <a:cubicBezTo>
                  <a:pt x="818468" y="-41293"/>
                  <a:pt x="1014613" y="6134"/>
                  <a:pt x="1163447" y="0"/>
                </a:cubicBezTo>
                <a:cubicBezTo>
                  <a:pt x="1312281" y="-6134"/>
                  <a:pt x="1457083" y="377"/>
                  <a:pt x="1649106" y="0"/>
                </a:cubicBezTo>
                <a:cubicBezTo>
                  <a:pt x="1841129" y="-377"/>
                  <a:pt x="1874870" y="42054"/>
                  <a:pt x="2038700" y="0"/>
                </a:cubicBezTo>
                <a:cubicBezTo>
                  <a:pt x="2202530" y="-42054"/>
                  <a:pt x="2350031" y="13048"/>
                  <a:pt x="2476327" y="0"/>
                </a:cubicBezTo>
                <a:cubicBezTo>
                  <a:pt x="2602623" y="-13048"/>
                  <a:pt x="2812722" y="51158"/>
                  <a:pt x="2961986" y="0"/>
                </a:cubicBezTo>
                <a:cubicBezTo>
                  <a:pt x="3111250" y="-51158"/>
                  <a:pt x="3276905" y="8128"/>
                  <a:pt x="3591742" y="0"/>
                </a:cubicBezTo>
                <a:cubicBezTo>
                  <a:pt x="3906579" y="-8128"/>
                  <a:pt x="3907822" y="874"/>
                  <a:pt x="4077401" y="0"/>
                </a:cubicBezTo>
                <a:cubicBezTo>
                  <a:pt x="4246980" y="-874"/>
                  <a:pt x="4576653" y="44037"/>
                  <a:pt x="4803221" y="0"/>
                </a:cubicBezTo>
                <a:cubicBezTo>
                  <a:pt x="4844072" y="150125"/>
                  <a:pt x="4783323" y="237831"/>
                  <a:pt x="4803221" y="361945"/>
                </a:cubicBezTo>
                <a:cubicBezTo>
                  <a:pt x="4823119" y="486060"/>
                  <a:pt x="4798360" y="572443"/>
                  <a:pt x="4803221" y="738664"/>
                </a:cubicBezTo>
                <a:cubicBezTo>
                  <a:pt x="4617717" y="761871"/>
                  <a:pt x="4329170" y="693962"/>
                  <a:pt x="4173465" y="738664"/>
                </a:cubicBezTo>
                <a:cubicBezTo>
                  <a:pt x="4017760" y="783366"/>
                  <a:pt x="3800062" y="729358"/>
                  <a:pt x="3591742" y="738664"/>
                </a:cubicBezTo>
                <a:cubicBezTo>
                  <a:pt x="3383422" y="747970"/>
                  <a:pt x="3149252" y="703046"/>
                  <a:pt x="3010018" y="738664"/>
                </a:cubicBezTo>
                <a:cubicBezTo>
                  <a:pt x="2870784" y="774282"/>
                  <a:pt x="2718411" y="728823"/>
                  <a:pt x="2524359" y="738664"/>
                </a:cubicBezTo>
                <a:cubicBezTo>
                  <a:pt x="2330307" y="748505"/>
                  <a:pt x="2244128" y="731210"/>
                  <a:pt x="1990668" y="738664"/>
                </a:cubicBezTo>
                <a:cubicBezTo>
                  <a:pt x="1737208" y="746118"/>
                  <a:pt x="1627447" y="675600"/>
                  <a:pt x="1360913" y="738664"/>
                </a:cubicBezTo>
                <a:cubicBezTo>
                  <a:pt x="1094379" y="801728"/>
                  <a:pt x="998818" y="683884"/>
                  <a:pt x="779189" y="738664"/>
                </a:cubicBezTo>
                <a:cubicBezTo>
                  <a:pt x="559560" y="793444"/>
                  <a:pt x="255029" y="668228"/>
                  <a:pt x="0" y="738664"/>
                </a:cubicBezTo>
                <a:cubicBezTo>
                  <a:pt x="-12864" y="632716"/>
                  <a:pt x="36371" y="462278"/>
                  <a:pt x="0" y="376719"/>
                </a:cubicBezTo>
                <a:cubicBezTo>
                  <a:pt x="-36371" y="291160"/>
                  <a:pt x="4221" y="164461"/>
                  <a:pt x="0" y="0"/>
                </a:cubicBezTo>
                <a:close/>
              </a:path>
              <a:path w="4803221" h="738664" stroke="0" extrusionOk="0">
                <a:moveTo>
                  <a:pt x="0" y="0"/>
                </a:moveTo>
                <a:cubicBezTo>
                  <a:pt x="196026" y="-7503"/>
                  <a:pt x="427060" y="42810"/>
                  <a:pt x="581723" y="0"/>
                </a:cubicBezTo>
                <a:cubicBezTo>
                  <a:pt x="736386" y="-42810"/>
                  <a:pt x="943310" y="11720"/>
                  <a:pt x="1115415" y="0"/>
                </a:cubicBezTo>
                <a:cubicBezTo>
                  <a:pt x="1287520" y="-11720"/>
                  <a:pt x="1599289" y="21055"/>
                  <a:pt x="1745170" y="0"/>
                </a:cubicBezTo>
                <a:cubicBezTo>
                  <a:pt x="1891051" y="-21055"/>
                  <a:pt x="2079307" y="14561"/>
                  <a:pt x="2326894" y="0"/>
                </a:cubicBezTo>
                <a:cubicBezTo>
                  <a:pt x="2574481" y="-14561"/>
                  <a:pt x="2713049" y="9411"/>
                  <a:pt x="2812553" y="0"/>
                </a:cubicBezTo>
                <a:cubicBezTo>
                  <a:pt x="2912057" y="-9411"/>
                  <a:pt x="3125783" y="50060"/>
                  <a:pt x="3394276" y="0"/>
                </a:cubicBezTo>
                <a:cubicBezTo>
                  <a:pt x="3662769" y="-50060"/>
                  <a:pt x="3726058" y="49590"/>
                  <a:pt x="3879935" y="0"/>
                </a:cubicBezTo>
                <a:cubicBezTo>
                  <a:pt x="4033812" y="-49590"/>
                  <a:pt x="4612336" y="70280"/>
                  <a:pt x="4803221" y="0"/>
                </a:cubicBezTo>
                <a:cubicBezTo>
                  <a:pt x="4824707" y="110931"/>
                  <a:pt x="4796760" y="244888"/>
                  <a:pt x="4803221" y="354559"/>
                </a:cubicBezTo>
                <a:cubicBezTo>
                  <a:pt x="4809682" y="464230"/>
                  <a:pt x="4772734" y="600277"/>
                  <a:pt x="4803221" y="738664"/>
                </a:cubicBezTo>
                <a:cubicBezTo>
                  <a:pt x="4660952" y="776366"/>
                  <a:pt x="4416468" y="729236"/>
                  <a:pt x="4221498" y="738664"/>
                </a:cubicBezTo>
                <a:cubicBezTo>
                  <a:pt x="4026528" y="748092"/>
                  <a:pt x="3747078" y="697904"/>
                  <a:pt x="3591742" y="738664"/>
                </a:cubicBezTo>
                <a:cubicBezTo>
                  <a:pt x="3436406" y="779424"/>
                  <a:pt x="3303081" y="698965"/>
                  <a:pt x="3154115" y="738664"/>
                </a:cubicBezTo>
                <a:cubicBezTo>
                  <a:pt x="3005149" y="778363"/>
                  <a:pt x="2848251" y="712448"/>
                  <a:pt x="2716488" y="738664"/>
                </a:cubicBezTo>
                <a:cubicBezTo>
                  <a:pt x="2584725" y="764880"/>
                  <a:pt x="2384898" y="704768"/>
                  <a:pt x="2086733" y="738664"/>
                </a:cubicBezTo>
                <a:cubicBezTo>
                  <a:pt x="1788569" y="772560"/>
                  <a:pt x="1797701" y="688319"/>
                  <a:pt x="1601074" y="738664"/>
                </a:cubicBezTo>
                <a:cubicBezTo>
                  <a:pt x="1404447" y="789009"/>
                  <a:pt x="1393437" y="701673"/>
                  <a:pt x="1211479" y="738664"/>
                </a:cubicBezTo>
                <a:cubicBezTo>
                  <a:pt x="1029521" y="775655"/>
                  <a:pt x="949249" y="725902"/>
                  <a:pt x="821884" y="738664"/>
                </a:cubicBezTo>
                <a:cubicBezTo>
                  <a:pt x="694519" y="751426"/>
                  <a:pt x="196218" y="703229"/>
                  <a:pt x="0" y="738664"/>
                </a:cubicBezTo>
                <a:cubicBezTo>
                  <a:pt x="-29861" y="566765"/>
                  <a:pt x="8708" y="466044"/>
                  <a:pt x="0" y="361945"/>
                </a:cubicBezTo>
                <a:cubicBezTo>
                  <a:pt x="-8708" y="257846"/>
                  <a:pt x="39857" y="139569"/>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48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Social Media</a:t>
            </a:r>
          </a:p>
        </p:txBody>
      </p:sp>
      <p:sp>
        <p:nvSpPr>
          <p:cNvPr id="12" name="TextBox 9">
            <a:extLst>
              <a:ext uri="{FF2B5EF4-FFF2-40B4-BE49-F238E27FC236}">
                <a16:creationId xmlns:a16="http://schemas.microsoft.com/office/drawing/2014/main" id="{C260DD6F-B3F0-A4E3-F8AC-2A1A4B319C06}"/>
              </a:ext>
            </a:extLst>
          </p:cNvPr>
          <p:cNvSpPr txBox="1"/>
          <p:nvPr/>
        </p:nvSpPr>
        <p:spPr>
          <a:xfrm>
            <a:off x="6588679" y="2944039"/>
            <a:ext cx="5110644" cy="6070782"/>
          </a:xfrm>
          <a:prstGeom prst="rect">
            <a:avLst/>
          </a:prstGeom>
          <a:gradFill>
            <a:gsLst>
              <a:gs pos="0">
                <a:srgbClr val="00B0F0"/>
              </a:gs>
              <a:gs pos="64000">
                <a:schemeClr val="bg1"/>
              </a:gs>
              <a:gs pos="100000">
                <a:srgbClr val="00B0F0"/>
              </a:gs>
            </a:gsLst>
            <a:lin ang="5400000" scaled="1"/>
          </a:gradFill>
          <a:effectLst>
            <a:glow>
              <a:schemeClr val="accent1">
                <a:alpha val="40000"/>
              </a:schemeClr>
            </a:glow>
          </a:effectLst>
        </p:spPr>
        <p:txBody>
          <a:bodyPr lIns="0" tIns="0" rIns="0" bIns="0" rtlCol="0" anchor="t">
            <a:noAutofit/>
          </a:bodyPr>
          <a:lstStyle/>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Shift to “community building” content: customer spotlights, league announcements, birthday parties/events.</a:t>
            </a:r>
          </a:p>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Launch loyalty program promotions across platforms.</a:t>
            </a:r>
          </a:p>
          <a:p>
            <a:pPr marL="571500" indent="-571500">
              <a:buFont typeface="Arial" panose="020B0604020202020204" pitchFamily="34" charset="0"/>
              <a:buChar char="•"/>
            </a:pPr>
            <a:r>
              <a:rPr lang="en-US" sz="3600" b="1" dirty="0">
                <a:effectLst/>
                <a:latin typeface="Big Shoulders Display Bold"/>
                <a:ea typeface="Big Shoulders Display Bold"/>
                <a:cs typeface="Big Shoulders Display Bold"/>
                <a:sym typeface="Big Shoulders Display Bold"/>
              </a:rPr>
              <a:t>Continue influencer presence.</a:t>
            </a:r>
          </a:p>
        </p:txBody>
      </p:sp>
      <p:sp>
        <p:nvSpPr>
          <p:cNvPr id="13" name="TextBox 12">
            <a:extLst>
              <a:ext uri="{FF2B5EF4-FFF2-40B4-BE49-F238E27FC236}">
                <a16:creationId xmlns:a16="http://schemas.microsoft.com/office/drawing/2014/main" id="{D0B866A5-B759-AC18-73BF-8E7D644481C3}"/>
              </a:ext>
            </a:extLst>
          </p:cNvPr>
          <p:cNvSpPr txBox="1"/>
          <p:nvPr/>
        </p:nvSpPr>
        <p:spPr>
          <a:xfrm>
            <a:off x="12517136" y="1982961"/>
            <a:ext cx="4803221" cy="738664"/>
          </a:xfrm>
          <a:custGeom>
            <a:avLst/>
            <a:gdLst>
              <a:gd name="csX0" fmla="*/ 0 w 4803221"/>
              <a:gd name="csY0" fmla="*/ 0 h 738664"/>
              <a:gd name="csX1" fmla="*/ 629756 w 4803221"/>
              <a:gd name="csY1" fmla="*/ 0 h 738664"/>
              <a:gd name="csX2" fmla="*/ 1163447 w 4803221"/>
              <a:gd name="csY2" fmla="*/ 0 h 738664"/>
              <a:gd name="csX3" fmla="*/ 1649106 w 4803221"/>
              <a:gd name="csY3" fmla="*/ 0 h 738664"/>
              <a:gd name="csX4" fmla="*/ 2038700 w 4803221"/>
              <a:gd name="csY4" fmla="*/ 0 h 738664"/>
              <a:gd name="csX5" fmla="*/ 2476327 w 4803221"/>
              <a:gd name="csY5" fmla="*/ 0 h 738664"/>
              <a:gd name="csX6" fmla="*/ 2961986 w 4803221"/>
              <a:gd name="csY6" fmla="*/ 0 h 738664"/>
              <a:gd name="csX7" fmla="*/ 3591742 w 4803221"/>
              <a:gd name="csY7" fmla="*/ 0 h 738664"/>
              <a:gd name="csX8" fmla="*/ 4077401 w 4803221"/>
              <a:gd name="csY8" fmla="*/ 0 h 738664"/>
              <a:gd name="csX9" fmla="*/ 4803221 w 4803221"/>
              <a:gd name="csY9" fmla="*/ 0 h 738664"/>
              <a:gd name="csX10" fmla="*/ 4803221 w 4803221"/>
              <a:gd name="csY10" fmla="*/ 361945 h 738664"/>
              <a:gd name="csX11" fmla="*/ 4803221 w 4803221"/>
              <a:gd name="csY11" fmla="*/ 738664 h 738664"/>
              <a:gd name="csX12" fmla="*/ 4173465 w 4803221"/>
              <a:gd name="csY12" fmla="*/ 738664 h 738664"/>
              <a:gd name="csX13" fmla="*/ 3591742 w 4803221"/>
              <a:gd name="csY13" fmla="*/ 738664 h 738664"/>
              <a:gd name="csX14" fmla="*/ 3010018 w 4803221"/>
              <a:gd name="csY14" fmla="*/ 738664 h 738664"/>
              <a:gd name="csX15" fmla="*/ 2524359 w 4803221"/>
              <a:gd name="csY15" fmla="*/ 738664 h 738664"/>
              <a:gd name="csX16" fmla="*/ 1990668 w 4803221"/>
              <a:gd name="csY16" fmla="*/ 738664 h 738664"/>
              <a:gd name="csX17" fmla="*/ 1360913 w 4803221"/>
              <a:gd name="csY17" fmla="*/ 738664 h 738664"/>
              <a:gd name="csX18" fmla="*/ 779189 w 4803221"/>
              <a:gd name="csY18" fmla="*/ 738664 h 738664"/>
              <a:gd name="csX19" fmla="*/ 0 w 4803221"/>
              <a:gd name="csY19" fmla="*/ 738664 h 738664"/>
              <a:gd name="csX20" fmla="*/ 0 w 4803221"/>
              <a:gd name="csY20" fmla="*/ 376719 h 738664"/>
              <a:gd name="csX21" fmla="*/ 0 w 4803221"/>
              <a:gd name="csY21" fmla="*/ 0 h 738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803221" h="738664" fill="none" extrusionOk="0">
                <a:moveTo>
                  <a:pt x="0" y="0"/>
                </a:moveTo>
                <a:cubicBezTo>
                  <a:pt x="240609" y="-65344"/>
                  <a:pt x="441044" y="41293"/>
                  <a:pt x="629756" y="0"/>
                </a:cubicBezTo>
                <a:cubicBezTo>
                  <a:pt x="818468" y="-41293"/>
                  <a:pt x="1014613" y="6134"/>
                  <a:pt x="1163447" y="0"/>
                </a:cubicBezTo>
                <a:cubicBezTo>
                  <a:pt x="1312281" y="-6134"/>
                  <a:pt x="1457083" y="377"/>
                  <a:pt x="1649106" y="0"/>
                </a:cubicBezTo>
                <a:cubicBezTo>
                  <a:pt x="1841129" y="-377"/>
                  <a:pt x="1874870" y="42054"/>
                  <a:pt x="2038700" y="0"/>
                </a:cubicBezTo>
                <a:cubicBezTo>
                  <a:pt x="2202530" y="-42054"/>
                  <a:pt x="2350031" y="13048"/>
                  <a:pt x="2476327" y="0"/>
                </a:cubicBezTo>
                <a:cubicBezTo>
                  <a:pt x="2602623" y="-13048"/>
                  <a:pt x="2812722" y="51158"/>
                  <a:pt x="2961986" y="0"/>
                </a:cubicBezTo>
                <a:cubicBezTo>
                  <a:pt x="3111250" y="-51158"/>
                  <a:pt x="3276905" y="8128"/>
                  <a:pt x="3591742" y="0"/>
                </a:cubicBezTo>
                <a:cubicBezTo>
                  <a:pt x="3906579" y="-8128"/>
                  <a:pt x="3907822" y="874"/>
                  <a:pt x="4077401" y="0"/>
                </a:cubicBezTo>
                <a:cubicBezTo>
                  <a:pt x="4246980" y="-874"/>
                  <a:pt x="4576653" y="44037"/>
                  <a:pt x="4803221" y="0"/>
                </a:cubicBezTo>
                <a:cubicBezTo>
                  <a:pt x="4844072" y="150125"/>
                  <a:pt x="4783323" y="237831"/>
                  <a:pt x="4803221" y="361945"/>
                </a:cubicBezTo>
                <a:cubicBezTo>
                  <a:pt x="4823119" y="486060"/>
                  <a:pt x="4798360" y="572443"/>
                  <a:pt x="4803221" y="738664"/>
                </a:cubicBezTo>
                <a:cubicBezTo>
                  <a:pt x="4617717" y="761871"/>
                  <a:pt x="4329170" y="693962"/>
                  <a:pt x="4173465" y="738664"/>
                </a:cubicBezTo>
                <a:cubicBezTo>
                  <a:pt x="4017760" y="783366"/>
                  <a:pt x="3800062" y="729358"/>
                  <a:pt x="3591742" y="738664"/>
                </a:cubicBezTo>
                <a:cubicBezTo>
                  <a:pt x="3383422" y="747970"/>
                  <a:pt x="3149252" y="703046"/>
                  <a:pt x="3010018" y="738664"/>
                </a:cubicBezTo>
                <a:cubicBezTo>
                  <a:pt x="2870784" y="774282"/>
                  <a:pt x="2718411" y="728823"/>
                  <a:pt x="2524359" y="738664"/>
                </a:cubicBezTo>
                <a:cubicBezTo>
                  <a:pt x="2330307" y="748505"/>
                  <a:pt x="2244128" y="731210"/>
                  <a:pt x="1990668" y="738664"/>
                </a:cubicBezTo>
                <a:cubicBezTo>
                  <a:pt x="1737208" y="746118"/>
                  <a:pt x="1627447" y="675600"/>
                  <a:pt x="1360913" y="738664"/>
                </a:cubicBezTo>
                <a:cubicBezTo>
                  <a:pt x="1094379" y="801728"/>
                  <a:pt x="998818" y="683884"/>
                  <a:pt x="779189" y="738664"/>
                </a:cubicBezTo>
                <a:cubicBezTo>
                  <a:pt x="559560" y="793444"/>
                  <a:pt x="255029" y="668228"/>
                  <a:pt x="0" y="738664"/>
                </a:cubicBezTo>
                <a:cubicBezTo>
                  <a:pt x="-12864" y="632716"/>
                  <a:pt x="36371" y="462278"/>
                  <a:pt x="0" y="376719"/>
                </a:cubicBezTo>
                <a:cubicBezTo>
                  <a:pt x="-36371" y="291160"/>
                  <a:pt x="4221" y="164461"/>
                  <a:pt x="0" y="0"/>
                </a:cubicBezTo>
                <a:close/>
              </a:path>
              <a:path w="4803221" h="738664" stroke="0" extrusionOk="0">
                <a:moveTo>
                  <a:pt x="0" y="0"/>
                </a:moveTo>
                <a:cubicBezTo>
                  <a:pt x="196026" y="-7503"/>
                  <a:pt x="427060" y="42810"/>
                  <a:pt x="581723" y="0"/>
                </a:cubicBezTo>
                <a:cubicBezTo>
                  <a:pt x="736386" y="-42810"/>
                  <a:pt x="943310" y="11720"/>
                  <a:pt x="1115415" y="0"/>
                </a:cubicBezTo>
                <a:cubicBezTo>
                  <a:pt x="1287520" y="-11720"/>
                  <a:pt x="1599289" y="21055"/>
                  <a:pt x="1745170" y="0"/>
                </a:cubicBezTo>
                <a:cubicBezTo>
                  <a:pt x="1891051" y="-21055"/>
                  <a:pt x="2079307" y="14561"/>
                  <a:pt x="2326894" y="0"/>
                </a:cubicBezTo>
                <a:cubicBezTo>
                  <a:pt x="2574481" y="-14561"/>
                  <a:pt x="2713049" y="9411"/>
                  <a:pt x="2812553" y="0"/>
                </a:cubicBezTo>
                <a:cubicBezTo>
                  <a:pt x="2912057" y="-9411"/>
                  <a:pt x="3125783" y="50060"/>
                  <a:pt x="3394276" y="0"/>
                </a:cubicBezTo>
                <a:cubicBezTo>
                  <a:pt x="3662769" y="-50060"/>
                  <a:pt x="3726058" y="49590"/>
                  <a:pt x="3879935" y="0"/>
                </a:cubicBezTo>
                <a:cubicBezTo>
                  <a:pt x="4033812" y="-49590"/>
                  <a:pt x="4612336" y="70280"/>
                  <a:pt x="4803221" y="0"/>
                </a:cubicBezTo>
                <a:cubicBezTo>
                  <a:pt x="4824707" y="110931"/>
                  <a:pt x="4796760" y="244888"/>
                  <a:pt x="4803221" y="354559"/>
                </a:cubicBezTo>
                <a:cubicBezTo>
                  <a:pt x="4809682" y="464230"/>
                  <a:pt x="4772734" y="600277"/>
                  <a:pt x="4803221" y="738664"/>
                </a:cubicBezTo>
                <a:cubicBezTo>
                  <a:pt x="4660952" y="776366"/>
                  <a:pt x="4416468" y="729236"/>
                  <a:pt x="4221498" y="738664"/>
                </a:cubicBezTo>
                <a:cubicBezTo>
                  <a:pt x="4026528" y="748092"/>
                  <a:pt x="3747078" y="697904"/>
                  <a:pt x="3591742" y="738664"/>
                </a:cubicBezTo>
                <a:cubicBezTo>
                  <a:pt x="3436406" y="779424"/>
                  <a:pt x="3303081" y="698965"/>
                  <a:pt x="3154115" y="738664"/>
                </a:cubicBezTo>
                <a:cubicBezTo>
                  <a:pt x="3005149" y="778363"/>
                  <a:pt x="2848251" y="712448"/>
                  <a:pt x="2716488" y="738664"/>
                </a:cubicBezTo>
                <a:cubicBezTo>
                  <a:pt x="2584725" y="764880"/>
                  <a:pt x="2384898" y="704768"/>
                  <a:pt x="2086733" y="738664"/>
                </a:cubicBezTo>
                <a:cubicBezTo>
                  <a:pt x="1788569" y="772560"/>
                  <a:pt x="1797701" y="688319"/>
                  <a:pt x="1601074" y="738664"/>
                </a:cubicBezTo>
                <a:cubicBezTo>
                  <a:pt x="1404447" y="789009"/>
                  <a:pt x="1393437" y="701673"/>
                  <a:pt x="1211479" y="738664"/>
                </a:cubicBezTo>
                <a:cubicBezTo>
                  <a:pt x="1029521" y="775655"/>
                  <a:pt x="949249" y="725902"/>
                  <a:pt x="821884" y="738664"/>
                </a:cubicBezTo>
                <a:cubicBezTo>
                  <a:pt x="694519" y="751426"/>
                  <a:pt x="196218" y="703229"/>
                  <a:pt x="0" y="738664"/>
                </a:cubicBezTo>
                <a:cubicBezTo>
                  <a:pt x="-29861" y="566765"/>
                  <a:pt x="8708" y="466044"/>
                  <a:pt x="0" y="361945"/>
                </a:cubicBezTo>
                <a:cubicBezTo>
                  <a:pt x="-8708" y="257846"/>
                  <a:pt x="39857" y="139569"/>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48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Brand Partnerships</a:t>
            </a:r>
          </a:p>
        </p:txBody>
      </p:sp>
      <p:sp>
        <p:nvSpPr>
          <p:cNvPr id="14" name="TextBox 9">
            <a:extLst>
              <a:ext uri="{FF2B5EF4-FFF2-40B4-BE49-F238E27FC236}">
                <a16:creationId xmlns:a16="http://schemas.microsoft.com/office/drawing/2014/main" id="{E582A22C-7487-2E74-CBAF-31121B9E9838}"/>
              </a:ext>
            </a:extLst>
          </p:cNvPr>
          <p:cNvSpPr txBox="1"/>
          <p:nvPr/>
        </p:nvSpPr>
        <p:spPr>
          <a:xfrm>
            <a:off x="12363425" y="2828139"/>
            <a:ext cx="5110644" cy="6106600"/>
          </a:xfrm>
          <a:prstGeom prst="rect">
            <a:avLst/>
          </a:prstGeom>
          <a:gradFill>
            <a:gsLst>
              <a:gs pos="0">
                <a:srgbClr val="00B0F0"/>
              </a:gs>
              <a:gs pos="64000">
                <a:schemeClr val="bg1"/>
              </a:gs>
              <a:gs pos="100000">
                <a:srgbClr val="00B0F0"/>
              </a:gs>
            </a:gsLst>
            <a:lin ang="5400000" scaled="1"/>
          </a:gradFill>
          <a:effectLst>
            <a:glow>
              <a:schemeClr val="accent1">
                <a:alpha val="40000"/>
              </a:schemeClr>
            </a:glow>
          </a:effectLst>
        </p:spPr>
        <p:txBody>
          <a:bodyPr lIns="0" tIns="0" rIns="0" bIns="0" rtlCol="0" anchor="t">
            <a:noAutofit/>
          </a:bodyPr>
          <a:lstStyle/>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Ongoing brand nights (e.g., “Adidas Soccer Saturdays” or “Nike Basketball Thursdays”).</a:t>
            </a:r>
          </a:p>
          <a:p>
            <a:pPr marL="571500" indent="-571500">
              <a:buFont typeface="Arial" panose="020B0604020202020204" pitchFamily="34" charset="0"/>
              <a:buChar char="•"/>
            </a:pPr>
            <a:r>
              <a:rPr lang="en-US" sz="3600" b="1" dirty="0">
                <a:latin typeface="Big Shoulders Display Bold"/>
                <a:ea typeface="Big Shoulders Display Bold"/>
                <a:cs typeface="Big Shoulders Display Bold"/>
                <a:sym typeface="Big Shoulders Display Bold"/>
              </a:rPr>
              <a:t>Collaborate on mini-leagues or youth camps with sports brand sponsors.</a:t>
            </a:r>
          </a:p>
          <a:p>
            <a:pPr marL="571500" indent="-571500">
              <a:buFont typeface="Arial" panose="020B0604020202020204" pitchFamily="34" charset="0"/>
              <a:buChar char="•"/>
            </a:pPr>
            <a:r>
              <a:rPr lang="en-US" sz="3600" b="1" dirty="0">
                <a:effectLst/>
                <a:latin typeface="Big Shoulders Display Bold"/>
                <a:ea typeface="Big Shoulders Display Bold"/>
                <a:cs typeface="Big Shoulders Display Bold"/>
                <a:sym typeface="Big Shoulders Display Bold"/>
              </a:rPr>
              <a:t>Collaborate with local small businesses for promotions and exposure.</a:t>
            </a:r>
          </a:p>
        </p:txBody>
      </p:sp>
    </p:spTree>
    <p:extLst>
      <p:ext uri="{BB962C8B-B14F-4D97-AF65-F5344CB8AC3E}">
        <p14:creationId xmlns:p14="http://schemas.microsoft.com/office/powerpoint/2010/main" val="2378914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dissolve">
                                      <p:cBhvr>
                                        <p:cTn id="30" dur="500"/>
                                        <p:tgtEl>
                                          <p:spTgt spid="8"/>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dissolv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dissolve">
                                      <p:cBhvr>
                                        <p:cTn id="38" dur="500"/>
                                        <p:tgtEl>
                                          <p:spTgt spid="13"/>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dissolv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5" grpId="0" animBg="1"/>
      <p:bldP spid="6" grpId="0"/>
      <p:bldP spid="7" grpId="0" animBg="1"/>
      <p:bldP spid="8" grpId="0"/>
      <p:bldP spid="12" grpId="0" animBg="1"/>
      <p:bldP spid="13" grpId="0"/>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88848F02-ED0D-B376-4E9F-08404261E0A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749D416-FA86-8DF6-7E0F-8C5C3A29DED6}"/>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42245BE8-D679-4929-9F33-10C6EBB1AE03}"/>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40" name="TextBox 39">
            <a:extLst>
              <a:ext uri="{FF2B5EF4-FFF2-40B4-BE49-F238E27FC236}">
                <a16:creationId xmlns:a16="http://schemas.microsoft.com/office/drawing/2014/main" id="{9D5970FA-00FF-626D-AB08-E1C81634339C}"/>
              </a:ext>
            </a:extLst>
          </p:cNvPr>
          <p:cNvSpPr txBox="1"/>
          <p:nvPr/>
        </p:nvSpPr>
        <p:spPr>
          <a:xfrm>
            <a:off x="0" y="0"/>
            <a:ext cx="18287999" cy="2477217"/>
          </a:xfrm>
          <a:prstGeom prst="rect">
            <a:avLst/>
          </a:prstGeom>
        </p:spPr>
        <p:txBody>
          <a:bodyPr wrap="square" lIns="0" tIns="0" rIns="0" bIns="0" rtlCol="0" anchor="t">
            <a:spAutoFit/>
          </a:bodyPr>
          <a:lstStyle/>
          <a:p>
            <a:pPr marL="0" lvl="0" indent="0" algn="ctr">
              <a:lnSpc>
                <a:spcPts val="20021"/>
              </a:lnSpc>
              <a:spcBef>
                <a:spcPct val="0"/>
              </a:spcBef>
            </a:pPr>
            <a:r>
              <a:rPr lang="en-US" sz="15200" dirty="0">
                <a:solidFill>
                  <a:srgbClr val="CFFF00"/>
                </a:solidFill>
                <a:latin typeface="Yellowtail"/>
                <a:ea typeface="Yellowtail"/>
                <a:cs typeface="Yellowtail"/>
                <a:sym typeface="Yellowtail"/>
              </a:rPr>
              <a:t>Phase 3: Post-Launch </a:t>
            </a:r>
          </a:p>
        </p:txBody>
      </p:sp>
      <p:pic>
        <p:nvPicPr>
          <p:cNvPr id="4" name="Picture 3">
            <a:extLst>
              <a:ext uri="{FF2B5EF4-FFF2-40B4-BE49-F238E27FC236}">
                <a16:creationId xmlns:a16="http://schemas.microsoft.com/office/drawing/2014/main" id="{52F366D8-14B4-0D43-D960-E9C8FDE1433B}"/>
              </a:ext>
            </a:extLst>
          </p:cNvPr>
          <p:cNvPicPr>
            <a:picLocks noChangeAspect="1"/>
          </p:cNvPicPr>
          <p:nvPr/>
        </p:nvPicPr>
        <p:blipFill>
          <a:blip r:embed="rId3"/>
          <a:stretch>
            <a:fillRect/>
          </a:stretch>
        </p:blipFill>
        <p:spPr>
          <a:xfrm>
            <a:off x="5195366" y="2401869"/>
            <a:ext cx="7897265" cy="7897265"/>
          </a:xfrm>
          <a:prstGeom prst="rect">
            <a:avLst/>
          </a:prstGeom>
        </p:spPr>
      </p:pic>
      <p:pic>
        <p:nvPicPr>
          <p:cNvPr id="9" name="Picture 8">
            <a:extLst>
              <a:ext uri="{FF2B5EF4-FFF2-40B4-BE49-F238E27FC236}">
                <a16:creationId xmlns:a16="http://schemas.microsoft.com/office/drawing/2014/main" id="{6EDFAE5A-9204-7536-7C7D-386E8DAD3DAF}"/>
              </a:ext>
            </a:extLst>
          </p:cNvPr>
          <p:cNvPicPr>
            <a:picLocks noChangeAspect="1"/>
          </p:cNvPicPr>
          <p:nvPr/>
        </p:nvPicPr>
        <p:blipFill>
          <a:blip r:embed="rId4"/>
          <a:stretch>
            <a:fillRect/>
          </a:stretch>
        </p:blipFill>
        <p:spPr>
          <a:xfrm>
            <a:off x="3265379" y="2123891"/>
            <a:ext cx="5314417" cy="7971625"/>
          </a:xfrm>
          <a:prstGeom prst="rect">
            <a:avLst/>
          </a:prstGeom>
        </p:spPr>
      </p:pic>
      <p:pic>
        <p:nvPicPr>
          <p:cNvPr id="10" name="Picture 9">
            <a:extLst>
              <a:ext uri="{FF2B5EF4-FFF2-40B4-BE49-F238E27FC236}">
                <a16:creationId xmlns:a16="http://schemas.microsoft.com/office/drawing/2014/main" id="{49903E4F-FB57-AC04-8F18-B29634FB4707}"/>
              </a:ext>
            </a:extLst>
          </p:cNvPr>
          <p:cNvPicPr>
            <a:picLocks noChangeAspect="1"/>
          </p:cNvPicPr>
          <p:nvPr/>
        </p:nvPicPr>
        <p:blipFill>
          <a:blip r:embed="rId5"/>
          <a:stretch>
            <a:fillRect/>
          </a:stretch>
        </p:blipFill>
        <p:spPr>
          <a:xfrm>
            <a:off x="8579796" y="2111756"/>
            <a:ext cx="5314417" cy="7983759"/>
          </a:xfrm>
          <a:prstGeom prst="rect">
            <a:avLst/>
          </a:prstGeom>
        </p:spPr>
      </p:pic>
      <p:sp>
        <p:nvSpPr>
          <p:cNvPr id="11" name="TextBox 8">
            <a:extLst>
              <a:ext uri="{FF2B5EF4-FFF2-40B4-BE49-F238E27FC236}">
                <a16:creationId xmlns:a16="http://schemas.microsoft.com/office/drawing/2014/main" id="{7FF659A9-72F8-6AD9-AA79-B2F6A7D4B36C}"/>
              </a:ext>
            </a:extLst>
          </p:cNvPr>
          <p:cNvSpPr txBox="1"/>
          <p:nvPr/>
        </p:nvSpPr>
        <p:spPr>
          <a:xfrm>
            <a:off x="341266" y="2788401"/>
            <a:ext cx="2582848" cy="6375053"/>
          </a:xfrm>
          <a:custGeom>
            <a:avLst/>
            <a:gdLst>
              <a:gd name="csX0" fmla="*/ 0 w 2582848"/>
              <a:gd name="csY0" fmla="*/ 0 h 6375053"/>
              <a:gd name="csX1" fmla="*/ 542398 w 2582848"/>
              <a:gd name="csY1" fmla="*/ 0 h 6375053"/>
              <a:gd name="csX2" fmla="*/ 1110625 w 2582848"/>
              <a:gd name="csY2" fmla="*/ 0 h 6375053"/>
              <a:gd name="csX3" fmla="*/ 1575537 w 2582848"/>
              <a:gd name="csY3" fmla="*/ 0 h 6375053"/>
              <a:gd name="csX4" fmla="*/ 2117935 w 2582848"/>
              <a:gd name="csY4" fmla="*/ 0 h 6375053"/>
              <a:gd name="csX5" fmla="*/ 2582848 w 2582848"/>
              <a:gd name="csY5" fmla="*/ 0 h 6375053"/>
              <a:gd name="csX6" fmla="*/ 2582848 w 2582848"/>
              <a:gd name="csY6" fmla="*/ 579550 h 6375053"/>
              <a:gd name="csX7" fmla="*/ 2582848 w 2582848"/>
              <a:gd name="csY7" fmla="*/ 1159101 h 6375053"/>
              <a:gd name="csX8" fmla="*/ 2582848 w 2582848"/>
              <a:gd name="csY8" fmla="*/ 1611150 h 6375053"/>
              <a:gd name="csX9" fmla="*/ 2582848 w 2582848"/>
              <a:gd name="csY9" fmla="*/ 2318201 h 6375053"/>
              <a:gd name="csX10" fmla="*/ 2582848 w 2582848"/>
              <a:gd name="csY10" fmla="*/ 2897751 h 6375053"/>
              <a:gd name="csX11" fmla="*/ 2582848 w 2582848"/>
              <a:gd name="csY11" fmla="*/ 3604803 h 6375053"/>
              <a:gd name="csX12" fmla="*/ 2582848 w 2582848"/>
              <a:gd name="csY12" fmla="*/ 4248103 h 6375053"/>
              <a:gd name="csX13" fmla="*/ 2582848 w 2582848"/>
              <a:gd name="csY13" fmla="*/ 4763903 h 6375053"/>
              <a:gd name="csX14" fmla="*/ 2582848 w 2582848"/>
              <a:gd name="csY14" fmla="*/ 5407204 h 6375053"/>
              <a:gd name="csX15" fmla="*/ 2582848 w 2582848"/>
              <a:gd name="csY15" fmla="*/ 5859253 h 6375053"/>
              <a:gd name="csX16" fmla="*/ 2582848 w 2582848"/>
              <a:gd name="csY16" fmla="*/ 6375053 h 6375053"/>
              <a:gd name="csX17" fmla="*/ 2143764 w 2582848"/>
              <a:gd name="csY17" fmla="*/ 6375053 h 6375053"/>
              <a:gd name="csX18" fmla="*/ 1575537 w 2582848"/>
              <a:gd name="csY18" fmla="*/ 6375053 h 6375053"/>
              <a:gd name="csX19" fmla="*/ 1033139 w 2582848"/>
              <a:gd name="csY19" fmla="*/ 6375053 h 6375053"/>
              <a:gd name="csX20" fmla="*/ 490741 w 2582848"/>
              <a:gd name="csY20" fmla="*/ 6375053 h 6375053"/>
              <a:gd name="csX21" fmla="*/ 0 w 2582848"/>
              <a:gd name="csY21" fmla="*/ 6375053 h 6375053"/>
              <a:gd name="csX22" fmla="*/ 0 w 2582848"/>
              <a:gd name="csY22" fmla="*/ 5923004 h 6375053"/>
              <a:gd name="csX23" fmla="*/ 0 w 2582848"/>
              <a:gd name="csY23" fmla="*/ 5343454 h 6375053"/>
              <a:gd name="csX24" fmla="*/ 0 w 2582848"/>
              <a:gd name="csY24" fmla="*/ 4763903 h 6375053"/>
              <a:gd name="csX25" fmla="*/ 0 w 2582848"/>
              <a:gd name="csY25" fmla="*/ 4375605 h 6375053"/>
              <a:gd name="csX26" fmla="*/ 0 w 2582848"/>
              <a:gd name="csY26" fmla="*/ 3732304 h 6375053"/>
              <a:gd name="csX27" fmla="*/ 0 w 2582848"/>
              <a:gd name="csY27" fmla="*/ 3344005 h 6375053"/>
              <a:gd name="csX28" fmla="*/ 0 w 2582848"/>
              <a:gd name="csY28" fmla="*/ 2764455 h 6375053"/>
              <a:gd name="csX29" fmla="*/ 0 w 2582848"/>
              <a:gd name="csY29" fmla="*/ 2057403 h 6375053"/>
              <a:gd name="csX30" fmla="*/ 0 w 2582848"/>
              <a:gd name="csY30" fmla="*/ 1350352 h 6375053"/>
              <a:gd name="csX31" fmla="*/ 0 w 2582848"/>
              <a:gd name="csY31" fmla="*/ 707051 h 6375053"/>
              <a:gd name="csX32" fmla="*/ 0 w 2582848"/>
              <a:gd name="csY32" fmla="*/ 0 h 6375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2582848" h="6375053" fill="none" extrusionOk="0">
                <a:moveTo>
                  <a:pt x="0" y="0"/>
                </a:moveTo>
                <a:cubicBezTo>
                  <a:pt x="188285" y="-64223"/>
                  <a:pt x="377376" y="29936"/>
                  <a:pt x="542398" y="0"/>
                </a:cubicBezTo>
                <a:cubicBezTo>
                  <a:pt x="707420" y="-29936"/>
                  <a:pt x="974338" y="63699"/>
                  <a:pt x="1110625" y="0"/>
                </a:cubicBezTo>
                <a:cubicBezTo>
                  <a:pt x="1246912" y="-63699"/>
                  <a:pt x="1344758" y="31595"/>
                  <a:pt x="1575537" y="0"/>
                </a:cubicBezTo>
                <a:cubicBezTo>
                  <a:pt x="1806316" y="-31595"/>
                  <a:pt x="1849505" y="35711"/>
                  <a:pt x="2117935" y="0"/>
                </a:cubicBezTo>
                <a:cubicBezTo>
                  <a:pt x="2386365" y="-35711"/>
                  <a:pt x="2448421" y="27167"/>
                  <a:pt x="2582848" y="0"/>
                </a:cubicBezTo>
                <a:cubicBezTo>
                  <a:pt x="2591498" y="166204"/>
                  <a:pt x="2524620" y="378655"/>
                  <a:pt x="2582848" y="579550"/>
                </a:cubicBezTo>
                <a:cubicBezTo>
                  <a:pt x="2641076" y="780445"/>
                  <a:pt x="2514504" y="875116"/>
                  <a:pt x="2582848" y="1159101"/>
                </a:cubicBezTo>
                <a:cubicBezTo>
                  <a:pt x="2651192" y="1443086"/>
                  <a:pt x="2533277" y="1406672"/>
                  <a:pt x="2582848" y="1611150"/>
                </a:cubicBezTo>
                <a:cubicBezTo>
                  <a:pt x="2632419" y="1815628"/>
                  <a:pt x="2517699" y="2113429"/>
                  <a:pt x="2582848" y="2318201"/>
                </a:cubicBezTo>
                <a:cubicBezTo>
                  <a:pt x="2647997" y="2522973"/>
                  <a:pt x="2528893" y="2765489"/>
                  <a:pt x="2582848" y="2897751"/>
                </a:cubicBezTo>
                <a:cubicBezTo>
                  <a:pt x="2636803" y="3030013"/>
                  <a:pt x="2537483" y="3458383"/>
                  <a:pt x="2582848" y="3604803"/>
                </a:cubicBezTo>
                <a:cubicBezTo>
                  <a:pt x="2628213" y="3751223"/>
                  <a:pt x="2559127" y="3955234"/>
                  <a:pt x="2582848" y="4248103"/>
                </a:cubicBezTo>
                <a:cubicBezTo>
                  <a:pt x="2606569" y="4540972"/>
                  <a:pt x="2535433" y="4551063"/>
                  <a:pt x="2582848" y="4763903"/>
                </a:cubicBezTo>
                <a:cubicBezTo>
                  <a:pt x="2630263" y="4976743"/>
                  <a:pt x="2506902" y="5234037"/>
                  <a:pt x="2582848" y="5407204"/>
                </a:cubicBezTo>
                <a:cubicBezTo>
                  <a:pt x="2658794" y="5580371"/>
                  <a:pt x="2543063" y="5696684"/>
                  <a:pt x="2582848" y="5859253"/>
                </a:cubicBezTo>
                <a:cubicBezTo>
                  <a:pt x="2622633" y="6021822"/>
                  <a:pt x="2545273" y="6241093"/>
                  <a:pt x="2582848" y="6375053"/>
                </a:cubicBezTo>
                <a:cubicBezTo>
                  <a:pt x="2439361" y="6385161"/>
                  <a:pt x="2337376" y="6366549"/>
                  <a:pt x="2143764" y="6375053"/>
                </a:cubicBezTo>
                <a:cubicBezTo>
                  <a:pt x="1950152" y="6383557"/>
                  <a:pt x="1793451" y="6317645"/>
                  <a:pt x="1575537" y="6375053"/>
                </a:cubicBezTo>
                <a:cubicBezTo>
                  <a:pt x="1357623" y="6432461"/>
                  <a:pt x="1226470" y="6358283"/>
                  <a:pt x="1033139" y="6375053"/>
                </a:cubicBezTo>
                <a:cubicBezTo>
                  <a:pt x="839808" y="6391823"/>
                  <a:pt x="678950" y="6327655"/>
                  <a:pt x="490741" y="6375053"/>
                </a:cubicBezTo>
                <a:cubicBezTo>
                  <a:pt x="302532" y="6422451"/>
                  <a:pt x="116086" y="6341720"/>
                  <a:pt x="0" y="6375053"/>
                </a:cubicBezTo>
                <a:cubicBezTo>
                  <a:pt x="-12896" y="6156074"/>
                  <a:pt x="13167" y="6075973"/>
                  <a:pt x="0" y="5923004"/>
                </a:cubicBezTo>
                <a:cubicBezTo>
                  <a:pt x="-13167" y="5770035"/>
                  <a:pt x="11141" y="5535334"/>
                  <a:pt x="0" y="5343454"/>
                </a:cubicBezTo>
                <a:cubicBezTo>
                  <a:pt x="-11141" y="5151574"/>
                  <a:pt x="55714" y="4937878"/>
                  <a:pt x="0" y="4763903"/>
                </a:cubicBezTo>
                <a:cubicBezTo>
                  <a:pt x="-55714" y="4589928"/>
                  <a:pt x="31670" y="4500955"/>
                  <a:pt x="0" y="4375605"/>
                </a:cubicBezTo>
                <a:cubicBezTo>
                  <a:pt x="-31670" y="4250255"/>
                  <a:pt x="55950" y="3870147"/>
                  <a:pt x="0" y="3732304"/>
                </a:cubicBezTo>
                <a:cubicBezTo>
                  <a:pt x="-55950" y="3594461"/>
                  <a:pt x="3154" y="3424779"/>
                  <a:pt x="0" y="3344005"/>
                </a:cubicBezTo>
                <a:cubicBezTo>
                  <a:pt x="-3154" y="3263231"/>
                  <a:pt x="55414" y="2997980"/>
                  <a:pt x="0" y="2764455"/>
                </a:cubicBezTo>
                <a:cubicBezTo>
                  <a:pt x="-55414" y="2530930"/>
                  <a:pt x="34966" y="2405431"/>
                  <a:pt x="0" y="2057403"/>
                </a:cubicBezTo>
                <a:cubicBezTo>
                  <a:pt x="-34966" y="1709375"/>
                  <a:pt x="23329" y="1697144"/>
                  <a:pt x="0" y="1350352"/>
                </a:cubicBezTo>
                <a:cubicBezTo>
                  <a:pt x="-23329" y="1003560"/>
                  <a:pt x="30903" y="904586"/>
                  <a:pt x="0" y="707051"/>
                </a:cubicBezTo>
                <a:cubicBezTo>
                  <a:pt x="-30903" y="509516"/>
                  <a:pt x="15889" y="189695"/>
                  <a:pt x="0" y="0"/>
                </a:cubicBezTo>
                <a:close/>
              </a:path>
              <a:path w="2582848" h="6375053" stroke="0" extrusionOk="0">
                <a:moveTo>
                  <a:pt x="0" y="0"/>
                </a:moveTo>
                <a:cubicBezTo>
                  <a:pt x="129326" y="-8261"/>
                  <a:pt x="312869" y="29876"/>
                  <a:pt x="490741" y="0"/>
                </a:cubicBezTo>
                <a:cubicBezTo>
                  <a:pt x="668613" y="-29876"/>
                  <a:pt x="758892" y="49067"/>
                  <a:pt x="929825" y="0"/>
                </a:cubicBezTo>
                <a:cubicBezTo>
                  <a:pt x="1100758" y="-49067"/>
                  <a:pt x="1287290" y="54116"/>
                  <a:pt x="1498052" y="0"/>
                </a:cubicBezTo>
                <a:cubicBezTo>
                  <a:pt x="1708814" y="-54116"/>
                  <a:pt x="1852025" y="30918"/>
                  <a:pt x="1988793" y="0"/>
                </a:cubicBezTo>
                <a:cubicBezTo>
                  <a:pt x="2125561" y="-30918"/>
                  <a:pt x="2298848" y="66351"/>
                  <a:pt x="2582848" y="0"/>
                </a:cubicBezTo>
                <a:cubicBezTo>
                  <a:pt x="2643028" y="270288"/>
                  <a:pt x="2508315" y="540996"/>
                  <a:pt x="2582848" y="707051"/>
                </a:cubicBezTo>
                <a:cubicBezTo>
                  <a:pt x="2657381" y="873106"/>
                  <a:pt x="2559400" y="1004935"/>
                  <a:pt x="2582848" y="1286602"/>
                </a:cubicBezTo>
                <a:cubicBezTo>
                  <a:pt x="2606296" y="1568269"/>
                  <a:pt x="2569439" y="1629350"/>
                  <a:pt x="2582848" y="1866152"/>
                </a:cubicBezTo>
                <a:cubicBezTo>
                  <a:pt x="2596257" y="2102954"/>
                  <a:pt x="2562417" y="2181567"/>
                  <a:pt x="2582848" y="2318201"/>
                </a:cubicBezTo>
                <a:cubicBezTo>
                  <a:pt x="2603279" y="2454835"/>
                  <a:pt x="2540479" y="2587880"/>
                  <a:pt x="2582848" y="2770250"/>
                </a:cubicBezTo>
                <a:cubicBezTo>
                  <a:pt x="2625217" y="2952620"/>
                  <a:pt x="2554953" y="3147304"/>
                  <a:pt x="2582848" y="3349801"/>
                </a:cubicBezTo>
                <a:cubicBezTo>
                  <a:pt x="2610743" y="3552298"/>
                  <a:pt x="2527910" y="3713514"/>
                  <a:pt x="2582848" y="3993101"/>
                </a:cubicBezTo>
                <a:cubicBezTo>
                  <a:pt x="2637786" y="4272688"/>
                  <a:pt x="2552788" y="4252491"/>
                  <a:pt x="2582848" y="4381400"/>
                </a:cubicBezTo>
                <a:cubicBezTo>
                  <a:pt x="2612908" y="4510309"/>
                  <a:pt x="2575517" y="4839877"/>
                  <a:pt x="2582848" y="4960950"/>
                </a:cubicBezTo>
                <a:cubicBezTo>
                  <a:pt x="2590179" y="5082023"/>
                  <a:pt x="2534083" y="5364602"/>
                  <a:pt x="2582848" y="5540501"/>
                </a:cubicBezTo>
                <a:cubicBezTo>
                  <a:pt x="2631613" y="5716400"/>
                  <a:pt x="2577778" y="6196254"/>
                  <a:pt x="2582848" y="6375053"/>
                </a:cubicBezTo>
                <a:cubicBezTo>
                  <a:pt x="2457780" y="6397482"/>
                  <a:pt x="2152204" y="6336056"/>
                  <a:pt x="2040450" y="6375053"/>
                </a:cubicBezTo>
                <a:cubicBezTo>
                  <a:pt x="1928696" y="6414050"/>
                  <a:pt x="1713297" y="6337195"/>
                  <a:pt x="1523880" y="6375053"/>
                </a:cubicBezTo>
                <a:cubicBezTo>
                  <a:pt x="1334463" y="6412911"/>
                  <a:pt x="1186193" y="6343104"/>
                  <a:pt x="1084796" y="6375053"/>
                </a:cubicBezTo>
                <a:cubicBezTo>
                  <a:pt x="983399" y="6407002"/>
                  <a:pt x="745355" y="6348236"/>
                  <a:pt x="619884" y="6375053"/>
                </a:cubicBezTo>
                <a:cubicBezTo>
                  <a:pt x="494413" y="6401870"/>
                  <a:pt x="157470" y="6352359"/>
                  <a:pt x="0" y="6375053"/>
                </a:cubicBezTo>
                <a:cubicBezTo>
                  <a:pt x="-54985" y="6094835"/>
                  <a:pt x="15205" y="6020379"/>
                  <a:pt x="0" y="5795503"/>
                </a:cubicBezTo>
                <a:cubicBezTo>
                  <a:pt x="-15205" y="5570627"/>
                  <a:pt x="40126" y="5370024"/>
                  <a:pt x="0" y="5215952"/>
                </a:cubicBezTo>
                <a:cubicBezTo>
                  <a:pt x="-40126" y="5061880"/>
                  <a:pt x="47093" y="4843889"/>
                  <a:pt x="0" y="4700153"/>
                </a:cubicBezTo>
                <a:cubicBezTo>
                  <a:pt x="-47093" y="4556417"/>
                  <a:pt x="8952" y="4437202"/>
                  <a:pt x="0" y="4311854"/>
                </a:cubicBezTo>
                <a:cubicBezTo>
                  <a:pt x="-8952" y="4186506"/>
                  <a:pt x="35375" y="4023947"/>
                  <a:pt x="0" y="3923555"/>
                </a:cubicBezTo>
                <a:cubicBezTo>
                  <a:pt x="-35375" y="3823163"/>
                  <a:pt x="50620" y="3432392"/>
                  <a:pt x="0" y="3280255"/>
                </a:cubicBezTo>
                <a:cubicBezTo>
                  <a:pt x="-50620" y="3128118"/>
                  <a:pt x="46542" y="2928420"/>
                  <a:pt x="0" y="2828205"/>
                </a:cubicBezTo>
                <a:cubicBezTo>
                  <a:pt x="-46542" y="2727990"/>
                  <a:pt x="46411" y="2419719"/>
                  <a:pt x="0" y="2121154"/>
                </a:cubicBezTo>
                <a:cubicBezTo>
                  <a:pt x="-46411" y="1822589"/>
                  <a:pt x="3959" y="1821626"/>
                  <a:pt x="0" y="1605354"/>
                </a:cubicBezTo>
                <a:cubicBezTo>
                  <a:pt x="-3959" y="1389082"/>
                  <a:pt x="10902" y="1298265"/>
                  <a:pt x="0" y="1217056"/>
                </a:cubicBezTo>
                <a:cubicBezTo>
                  <a:pt x="-10902" y="1135847"/>
                  <a:pt x="8661" y="848263"/>
                  <a:pt x="0" y="573755"/>
                </a:cubicBezTo>
                <a:cubicBezTo>
                  <a:pt x="-8661" y="299247"/>
                  <a:pt x="14943" y="181027"/>
                  <a:pt x="0" y="0"/>
                </a:cubicBezTo>
                <a:close/>
              </a:path>
            </a:pathLst>
          </a:custGeom>
          <a:ln w="5715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t">
            <a:noAutofit/>
          </a:bodyPr>
          <a:lstStyle/>
          <a:p>
            <a:pPr lvl="0" algn="ctr">
              <a:lnSpc>
                <a:spcPts val="3359"/>
              </a:lnSpc>
              <a:spcBef>
                <a:spcPct val="0"/>
              </a:spcBef>
            </a:pPr>
            <a:endParaRPr lang="en-US" sz="3600" dirty="0">
              <a:solidFill>
                <a:srgbClr val="FFFFFF"/>
              </a:solidFill>
              <a:latin typeface="Open Sauce"/>
              <a:ea typeface="Open Sauce"/>
              <a:cs typeface="Open Sauce"/>
              <a:sym typeface="Open Sauce"/>
            </a:endParaRPr>
          </a:p>
          <a:p>
            <a:pPr lvl="0" algn="ctr">
              <a:lnSpc>
                <a:spcPts val="3359"/>
              </a:lnSpc>
              <a:spcBef>
                <a:spcPct val="0"/>
              </a:spcBef>
            </a:pPr>
            <a:r>
              <a:rPr lang="en-US" sz="3600" dirty="0">
                <a:solidFill>
                  <a:srgbClr val="FFFFFF"/>
                </a:solidFill>
                <a:latin typeface="Open Sauce"/>
                <a:ea typeface="Open Sauce"/>
                <a:cs typeface="Open Sauce"/>
                <a:sym typeface="Open Sauce"/>
              </a:rPr>
              <a:t>Targeted Instagram posts for the new Topsports flagship location in Los Angeles, CA.</a:t>
            </a:r>
          </a:p>
        </p:txBody>
      </p:sp>
      <p:sp>
        <p:nvSpPr>
          <p:cNvPr id="15" name="TextBox 8">
            <a:extLst>
              <a:ext uri="{FF2B5EF4-FFF2-40B4-BE49-F238E27FC236}">
                <a16:creationId xmlns:a16="http://schemas.microsoft.com/office/drawing/2014/main" id="{017C2ABE-9DFA-0297-C314-127722BB1C7E}"/>
              </a:ext>
            </a:extLst>
          </p:cNvPr>
          <p:cNvSpPr txBox="1"/>
          <p:nvPr/>
        </p:nvSpPr>
        <p:spPr>
          <a:xfrm>
            <a:off x="14799682" y="2788400"/>
            <a:ext cx="2582848" cy="6375053"/>
          </a:xfrm>
          <a:custGeom>
            <a:avLst/>
            <a:gdLst>
              <a:gd name="csX0" fmla="*/ 0 w 2582848"/>
              <a:gd name="csY0" fmla="*/ 0 h 6375053"/>
              <a:gd name="csX1" fmla="*/ 542398 w 2582848"/>
              <a:gd name="csY1" fmla="*/ 0 h 6375053"/>
              <a:gd name="csX2" fmla="*/ 1110625 w 2582848"/>
              <a:gd name="csY2" fmla="*/ 0 h 6375053"/>
              <a:gd name="csX3" fmla="*/ 1575537 w 2582848"/>
              <a:gd name="csY3" fmla="*/ 0 h 6375053"/>
              <a:gd name="csX4" fmla="*/ 2117935 w 2582848"/>
              <a:gd name="csY4" fmla="*/ 0 h 6375053"/>
              <a:gd name="csX5" fmla="*/ 2582848 w 2582848"/>
              <a:gd name="csY5" fmla="*/ 0 h 6375053"/>
              <a:gd name="csX6" fmla="*/ 2582848 w 2582848"/>
              <a:gd name="csY6" fmla="*/ 579550 h 6375053"/>
              <a:gd name="csX7" fmla="*/ 2582848 w 2582848"/>
              <a:gd name="csY7" fmla="*/ 1159101 h 6375053"/>
              <a:gd name="csX8" fmla="*/ 2582848 w 2582848"/>
              <a:gd name="csY8" fmla="*/ 1611150 h 6375053"/>
              <a:gd name="csX9" fmla="*/ 2582848 w 2582848"/>
              <a:gd name="csY9" fmla="*/ 2318201 h 6375053"/>
              <a:gd name="csX10" fmla="*/ 2582848 w 2582848"/>
              <a:gd name="csY10" fmla="*/ 2897751 h 6375053"/>
              <a:gd name="csX11" fmla="*/ 2582848 w 2582848"/>
              <a:gd name="csY11" fmla="*/ 3604803 h 6375053"/>
              <a:gd name="csX12" fmla="*/ 2582848 w 2582848"/>
              <a:gd name="csY12" fmla="*/ 4248103 h 6375053"/>
              <a:gd name="csX13" fmla="*/ 2582848 w 2582848"/>
              <a:gd name="csY13" fmla="*/ 4763903 h 6375053"/>
              <a:gd name="csX14" fmla="*/ 2582848 w 2582848"/>
              <a:gd name="csY14" fmla="*/ 5407204 h 6375053"/>
              <a:gd name="csX15" fmla="*/ 2582848 w 2582848"/>
              <a:gd name="csY15" fmla="*/ 5859253 h 6375053"/>
              <a:gd name="csX16" fmla="*/ 2582848 w 2582848"/>
              <a:gd name="csY16" fmla="*/ 6375053 h 6375053"/>
              <a:gd name="csX17" fmla="*/ 2143764 w 2582848"/>
              <a:gd name="csY17" fmla="*/ 6375053 h 6375053"/>
              <a:gd name="csX18" fmla="*/ 1575537 w 2582848"/>
              <a:gd name="csY18" fmla="*/ 6375053 h 6375053"/>
              <a:gd name="csX19" fmla="*/ 1033139 w 2582848"/>
              <a:gd name="csY19" fmla="*/ 6375053 h 6375053"/>
              <a:gd name="csX20" fmla="*/ 490741 w 2582848"/>
              <a:gd name="csY20" fmla="*/ 6375053 h 6375053"/>
              <a:gd name="csX21" fmla="*/ 0 w 2582848"/>
              <a:gd name="csY21" fmla="*/ 6375053 h 6375053"/>
              <a:gd name="csX22" fmla="*/ 0 w 2582848"/>
              <a:gd name="csY22" fmla="*/ 5923004 h 6375053"/>
              <a:gd name="csX23" fmla="*/ 0 w 2582848"/>
              <a:gd name="csY23" fmla="*/ 5343454 h 6375053"/>
              <a:gd name="csX24" fmla="*/ 0 w 2582848"/>
              <a:gd name="csY24" fmla="*/ 4763903 h 6375053"/>
              <a:gd name="csX25" fmla="*/ 0 w 2582848"/>
              <a:gd name="csY25" fmla="*/ 4375605 h 6375053"/>
              <a:gd name="csX26" fmla="*/ 0 w 2582848"/>
              <a:gd name="csY26" fmla="*/ 3732304 h 6375053"/>
              <a:gd name="csX27" fmla="*/ 0 w 2582848"/>
              <a:gd name="csY27" fmla="*/ 3344005 h 6375053"/>
              <a:gd name="csX28" fmla="*/ 0 w 2582848"/>
              <a:gd name="csY28" fmla="*/ 2764455 h 6375053"/>
              <a:gd name="csX29" fmla="*/ 0 w 2582848"/>
              <a:gd name="csY29" fmla="*/ 2057403 h 6375053"/>
              <a:gd name="csX30" fmla="*/ 0 w 2582848"/>
              <a:gd name="csY30" fmla="*/ 1350352 h 6375053"/>
              <a:gd name="csX31" fmla="*/ 0 w 2582848"/>
              <a:gd name="csY31" fmla="*/ 707051 h 6375053"/>
              <a:gd name="csX32" fmla="*/ 0 w 2582848"/>
              <a:gd name="csY32" fmla="*/ 0 h 6375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2582848" h="6375053" fill="none" extrusionOk="0">
                <a:moveTo>
                  <a:pt x="0" y="0"/>
                </a:moveTo>
                <a:cubicBezTo>
                  <a:pt x="188285" y="-64223"/>
                  <a:pt x="377376" y="29936"/>
                  <a:pt x="542398" y="0"/>
                </a:cubicBezTo>
                <a:cubicBezTo>
                  <a:pt x="707420" y="-29936"/>
                  <a:pt x="974338" y="63699"/>
                  <a:pt x="1110625" y="0"/>
                </a:cubicBezTo>
                <a:cubicBezTo>
                  <a:pt x="1246912" y="-63699"/>
                  <a:pt x="1344758" y="31595"/>
                  <a:pt x="1575537" y="0"/>
                </a:cubicBezTo>
                <a:cubicBezTo>
                  <a:pt x="1806316" y="-31595"/>
                  <a:pt x="1849505" y="35711"/>
                  <a:pt x="2117935" y="0"/>
                </a:cubicBezTo>
                <a:cubicBezTo>
                  <a:pt x="2386365" y="-35711"/>
                  <a:pt x="2448421" y="27167"/>
                  <a:pt x="2582848" y="0"/>
                </a:cubicBezTo>
                <a:cubicBezTo>
                  <a:pt x="2591498" y="166204"/>
                  <a:pt x="2524620" y="378655"/>
                  <a:pt x="2582848" y="579550"/>
                </a:cubicBezTo>
                <a:cubicBezTo>
                  <a:pt x="2641076" y="780445"/>
                  <a:pt x="2514504" y="875116"/>
                  <a:pt x="2582848" y="1159101"/>
                </a:cubicBezTo>
                <a:cubicBezTo>
                  <a:pt x="2651192" y="1443086"/>
                  <a:pt x="2533277" y="1406672"/>
                  <a:pt x="2582848" y="1611150"/>
                </a:cubicBezTo>
                <a:cubicBezTo>
                  <a:pt x="2632419" y="1815628"/>
                  <a:pt x="2517699" y="2113429"/>
                  <a:pt x="2582848" y="2318201"/>
                </a:cubicBezTo>
                <a:cubicBezTo>
                  <a:pt x="2647997" y="2522973"/>
                  <a:pt x="2528893" y="2765489"/>
                  <a:pt x="2582848" y="2897751"/>
                </a:cubicBezTo>
                <a:cubicBezTo>
                  <a:pt x="2636803" y="3030013"/>
                  <a:pt x="2537483" y="3458383"/>
                  <a:pt x="2582848" y="3604803"/>
                </a:cubicBezTo>
                <a:cubicBezTo>
                  <a:pt x="2628213" y="3751223"/>
                  <a:pt x="2559127" y="3955234"/>
                  <a:pt x="2582848" y="4248103"/>
                </a:cubicBezTo>
                <a:cubicBezTo>
                  <a:pt x="2606569" y="4540972"/>
                  <a:pt x="2535433" y="4551063"/>
                  <a:pt x="2582848" y="4763903"/>
                </a:cubicBezTo>
                <a:cubicBezTo>
                  <a:pt x="2630263" y="4976743"/>
                  <a:pt x="2506902" y="5234037"/>
                  <a:pt x="2582848" y="5407204"/>
                </a:cubicBezTo>
                <a:cubicBezTo>
                  <a:pt x="2658794" y="5580371"/>
                  <a:pt x="2543063" y="5696684"/>
                  <a:pt x="2582848" y="5859253"/>
                </a:cubicBezTo>
                <a:cubicBezTo>
                  <a:pt x="2622633" y="6021822"/>
                  <a:pt x="2545273" y="6241093"/>
                  <a:pt x="2582848" y="6375053"/>
                </a:cubicBezTo>
                <a:cubicBezTo>
                  <a:pt x="2439361" y="6385161"/>
                  <a:pt x="2337376" y="6366549"/>
                  <a:pt x="2143764" y="6375053"/>
                </a:cubicBezTo>
                <a:cubicBezTo>
                  <a:pt x="1950152" y="6383557"/>
                  <a:pt x="1793451" y="6317645"/>
                  <a:pt x="1575537" y="6375053"/>
                </a:cubicBezTo>
                <a:cubicBezTo>
                  <a:pt x="1357623" y="6432461"/>
                  <a:pt x="1226470" y="6358283"/>
                  <a:pt x="1033139" y="6375053"/>
                </a:cubicBezTo>
                <a:cubicBezTo>
                  <a:pt x="839808" y="6391823"/>
                  <a:pt x="678950" y="6327655"/>
                  <a:pt x="490741" y="6375053"/>
                </a:cubicBezTo>
                <a:cubicBezTo>
                  <a:pt x="302532" y="6422451"/>
                  <a:pt x="116086" y="6341720"/>
                  <a:pt x="0" y="6375053"/>
                </a:cubicBezTo>
                <a:cubicBezTo>
                  <a:pt x="-12896" y="6156074"/>
                  <a:pt x="13167" y="6075973"/>
                  <a:pt x="0" y="5923004"/>
                </a:cubicBezTo>
                <a:cubicBezTo>
                  <a:pt x="-13167" y="5770035"/>
                  <a:pt x="11141" y="5535334"/>
                  <a:pt x="0" y="5343454"/>
                </a:cubicBezTo>
                <a:cubicBezTo>
                  <a:pt x="-11141" y="5151574"/>
                  <a:pt x="55714" y="4937878"/>
                  <a:pt x="0" y="4763903"/>
                </a:cubicBezTo>
                <a:cubicBezTo>
                  <a:pt x="-55714" y="4589928"/>
                  <a:pt x="31670" y="4500955"/>
                  <a:pt x="0" y="4375605"/>
                </a:cubicBezTo>
                <a:cubicBezTo>
                  <a:pt x="-31670" y="4250255"/>
                  <a:pt x="55950" y="3870147"/>
                  <a:pt x="0" y="3732304"/>
                </a:cubicBezTo>
                <a:cubicBezTo>
                  <a:pt x="-55950" y="3594461"/>
                  <a:pt x="3154" y="3424779"/>
                  <a:pt x="0" y="3344005"/>
                </a:cubicBezTo>
                <a:cubicBezTo>
                  <a:pt x="-3154" y="3263231"/>
                  <a:pt x="55414" y="2997980"/>
                  <a:pt x="0" y="2764455"/>
                </a:cubicBezTo>
                <a:cubicBezTo>
                  <a:pt x="-55414" y="2530930"/>
                  <a:pt x="34966" y="2405431"/>
                  <a:pt x="0" y="2057403"/>
                </a:cubicBezTo>
                <a:cubicBezTo>
                  <a:pt x="-34966" y="1709375"/>
                  <a:pt x="23329" y="1697144"/>
                  <a:pt x="0" y="1350352"/>
                </a:cubicBezTo>
                <a:cubicBezTo>
                  <a:pt x="-23329" y="1003560"/>
                  <a:pt x="30903" y="904586"/>
                  <a:pt x="0" y="707051"/>
                </a:cubicBezTo>
                <a:cubicBezTo>
                  <a:pt x="-30903" y="509516"/>
                  <a:pt x="15889" y="189695"/>
                  <a:pt x="0" y="0"/>
                </a:cubicBezTo>
                <a:close/>
              </a:path>
              <a:path w="2582848" h="6375053" stroke="0" extrusionOk="0">
                <a:moveTo>
                  <a:pt x="0" y="0"/>
                </a:moveTo>
                <a:cubicBezTo>
                  <a:pt x="129326" y="-8261"/>
                  <a:pt x="312869" y="29876"/>
                  <a:pt x="490741" y="0"/>
                </a:cubicBezTo>
                <a:cubicBezTo>
                  <a:pt x="668613" y="-29876"/>
                  <a:pt x="758892" y="49067"/>
                  <a:pt x="929825" y="0"/>
                </a:cubicBezTo>
                <a:cubicBezTo>
                  <a:pt x="1100758" y="-49067"/>
                  <a:pt x="1287290" y="54116"/>
                  <a:pt x="1498052" y="0"/>
                </a:cubicBezTo>
                <a:cubicBezTo>
                  <a:pt x="1708814" y="-54116"/>
                  <a:pt x="1852025" y="30918"/>
                  <a:pt x="1988793" y="0"/>
                </a:cubicBezTo>
                <a:cubicBezTo>
                  <a:pt x="2125561" y="-30918"/>
                  <a:pt x="2298848" y="66351"/>
                  <a:pt x="2582848" y="0"/>
                </a:cubicBezTo>
                <a:cubicBezTo>
                  <a:pt x="2643028" y="270288"/>
                  <a:pt x="2508315" y="540996"/>
                  <a:pt x="2582848" y="707051"/>
                </a:cubicBezTo>
                <a:cubicBezTo>
                  <a:pt x="2657381" y="873106"/>
                  <a:pt x="2559400" y="1004935"/>
                  <a:pt x="2582848" y="1286602"/>
                </a:cubicBezTo>
                <a:cubicBezTo>
                  <a:pt x="2606296" y="1568269"/>
                  <a:pt x="2569439" y="1629350"/>
                  <a:pt x="2582848" y="1866152"/>
                </a:cubicBezTo>
                <a:cubicBezTo>
                  <a:pt x="2596257" y="2102954"/>
                  <a:pt x="2562417" y="2181567"/>
                  <a:pt x="2582848" y="2318201"/>
                </a:cubicBezTo>
                <a:cubicBezTo>
                  <a:pt x="2603279" y="2454835"/>
                  <a:pt x="2540479" y="2587880"/>
                  <a:pt x="2582848" y="2770250"/>
                </a:cubicBezTo>
                <a:cubicBezTo>
                  <a:pt x="2625217" y="2952620"/>
                  <a:pt x="2554953" y="3147304"/>
                  <a:pt x="2582848" y="3349801"/>
                </a:cubicBezTo>
                <a:cubicBezTo>
                  <a:pt x="2610743" y="3552298"/>
                  <a:pt x="2527910" y="3713514"/>
                  <a:pt x="2582848" y="3993101"/>
                </a:cubicBezTo>
                <a:cubicBezTo>
                  <a:pt x="2637786" y="4272688"/>
                  <a:pt x="2552788" y="4252491"/>
                  <a:pt x="2582848" y="4381400"/>
                </a:cubicBezTo>
                <a:cubicBezTo>
                  <a:pt x="2612908" y="4510309"/>
                  <a:pt x="2575517" y="4839877"/>
                  <a:pt x="2582848" y="4960950"/>
                </a:cubicBezTo>
                <a:cubicBezTo>
                  <a:pt x="2590179" y="5082023"/>
                  <a:pt x="2534083" y="5364602"/>
                  <a:pt x="2582848" y="5540501"/>
                </a:cubicBezTo>
                <a:cubicBezTo>
                  <a:pt x="2631613" y="5716400"/>
                  <a:pt x="2577778" y="6196254"/>
                  <a:pt x="2582848" y="6375053"/>
                </a:cubicBezTo>
                <a:cubicBezTo>
                  <a:pt x="2457780" y="6397482"/>
                  <a:pt x="2152204" y="6336056"/>
                  <a:pt x="2040450" y="6375053"/>
                </a:cubicBezTo>
                <a:cubicBezTo>
                  <a:pt x="1928696" y="6414050"/>
                  <a:pt x="1713297" y="6337195"/>
                  <a:pt x="1523880" y="6375053"/>
                </a:cubicBezTo>
                <a:cubicBezTo>
                  <a:pt x="1334463" y="6412911"/>
                  <a:pt x="1186193" y="6343104"/>
                  <a:pt x="1084796" y="6375053"/>
                </a:cubicBezTo>
                <a:cubicBezTo>
                  <a:pt x="983399" y="6407002"/>
                  <a:pt x="745355" y="6348236"/>
                  <a:pt x="619884" y="6375053"/>
                </a:cubicBezTo>
                <a:cubicBezTo>
                  <a:pt x="494413" y="6401870"/>
                  <a:pt x="157470" y="6352359"/>
                  <a:pt x="0" y="6375053"/>
                </a:cubicBezTo>
                <a:cubicBezTo>
                  <a:pt x="-54985" y="6094835"/>
                  <a:pt x="15205" y="6020379"/>
                  <a:pt x="0" y="5795503"/>
                </a:cubicBezTo>
                <a:cubicBezTo>
                  <a:pt x="-15205" y="5570627"/>
                  <a:pt x="40126" y="5370024"/>
                  <a:pt x="0" y="5215952"/>
                </a:cubicBezTo>
                <a:cubicBezTo>
                  <a:pt x="-40126" y="5061880"/>
                  <a:pt x="47093" y="4843889"/>
                  <a:pt x="0" y="4700153"/>
                </a:cubicBezTo>
                <a:cubicBezTo>
                  <a:pt x="-47093" y="4556417"/>
                  <a:pt x="8952" y="4437202"/>
                  <a:pt x="0" y="4311854"/>
                </a:cubicBezTo>
                <a:cubicBezTo>
                  <a:pt x="-8952" y="4186506"/>
                  <a:pt x="35375" y="4023947"/>
                  <a:pt x="0" y="3923555"/>
                </a:cubicBezTo>
                <a:cubicBezTo>
                  <a:pt x="-35375" y="3823163"/>
                  <a:pt x="50620" y="3432392"/>
                  <a:pt x="0" y="3280255"/>
                </a:cubicBezTo>
                <a:cubicBezTo>
                  <a:pt x="-50620" y="3128118"/>
                  <a:pt x="46542" y="2928420"/>
                  <a:pt x="0" y="2828205"/>
                </a:cubicBezTo>
                <a:cubicBezTo>
                  <a:pt x="-46542" y="2727990"/>
                  <a:pt x="46411" y="2419719"/>
                  <a:pt x="0" y="2121154"/>
                </a:cubicBezTo>
                <a:cubicBezTo>
                  <a:pt x="-46411" y="1822589"/>
                  <a:pt x="3959" y="1821626"/>
                  <a:pt x="0" y="1605354"/>
                </a:cubicBezTo>
                <a:cubicBezTo>
                  <a:pt x="-3959" y="1389082"/>
                  <a:pt x="10902" y="1298265"/>
                  <a:pt x="0" y="1217056"/>
                </a:cubicBezTo>
                <a:cubicBezTo>
                  <a:pt x="-10902" y="1135847"/>
                  <a:pt x="8661" y="848263"/>
                  <a:pt x="0" y="573755"/>
                </a:cubicBezTo>
                <a:cubicBezTo>
                  <a:pt x="-8661" y="299247"/>
                  <a:pt x="14943" y="181027"/>
                  <a:pt x="0" y="0"/>
                </a:cubicBezTo>
                <a:close/>
              </a:path>
            </a:pathLst>
          </a:custGeom>
          <a:ln w="5715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t">
            <a:noAutofit/>
          </a:bodyPr>
          <a:lstStyle/>
          <a:p>
            <a:pPr lvl="0" algn="ctr">
              <a:lnSpc>
                <a:spcPts val="3359"/>
              </a:lnSpc>
              <a:spcBef>
                <a:spcPct val="0"/>
              </a:spcBef>
            </a:pPr>
            <a:endParaRPr lang="en-US" sz="3600" dirty="0">
              <a:solidFill>
                <a:srgbClr val="FFFFFF"/>
              </a:solidFill>
              <a:latin typeface="Open Sauce"/>
              <a:ea typeface="Open Sauce"/>
              <a:cs typeface="Open Sauce"/>
              <a:sym typeface="Open Sauce"/>
            </a:endParaRPr>
          </a:p>
          <a:p>
            <a:pPr lvl="0" algn="ctr">
              <a:lnSpc>
                <a:spcPts val="3359"/>
              </a:lnSpc>
              <a:spcBef>
                <a:spcPct val="0"/>
              </a:spcBef>
            </a:pPr>
            <a:r>
              <a:rPr lang="en-US" sz="3600" dirty="0">
                <a:solidFill>
                  <a:srgbClr val="FFFFFF"/>
                </a:solidFill>
                <a:latin typeface="Open Sauce"/>
                <a:ea typeface="Open Sauce"/>
                <a:cs typeface="Open Sauce"/>
                <a:sym typeface="Open Sauce"/>
              </a:rPr>
              <a:t>Social media platforms will now be with the name Topsports, and we will promote this location heavily.</a:t>
            </a:r>
          </a:p>
        </p:txBody>
      </p:sp>
    </p:spTree>
    <p:extLst>
      <p:ext uri="{BB962C8B-B14F-4D97-AF65-F5344CB8AC3E}">
        <p14:creationId xmlns:p14="http://schemas.microsoft.com/office/powerpoint/2010/main" val="278356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dissolv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056166E8-962D-F834-05D2-19BF7A1803E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B1B0B7E-1941-39BD-23CA-1CE279455FFB}"/>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CC94CA2A-AFD7-9079-673E-3B4CCD82F981}"/>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9" name="TextBox 39">
            <a:extLst>
              <a:ext uri="{FF2B5EF4-FFF2-40B4-BE49-F238E27FC236}">
                <a16:creationId xmlns:a16="http://schemas.microsoft.com/office/drawing/2014/main" id="{18F5104A-2558-75DE-9C74-61B0C4C8AC43}"/>
              </a:ext>
            </a:extLst>
          </p:cNvPr>
          <p:cNvSpPr txBox="1"/>
          <p:nvPr/>
        </p:nvSpPr>
        <p:spPr>
          <a:xfrm>
            <a:off x="4942957" y="0"/>
            <a:ext cx="8402083" cy="1260473"/>
          </a:xfrm>
          <a:prstGeom prst="rect">
            <a:avLst/>
          </a:prstGeom>
        </p:spPr>
        <p:txBody>
          <a:bodyPr lIns="0" tIns="0" rIns="0" bIns="0" rtlCol="0" anchor="t">
            <a:spAutoFit/>
          </a:bodyPr>
          <a:lstStyle/>
          <a:p>
            <a:pPr marL="0" lvl="0" indent="0" algn="ctr">
              <a:lnSpc>
                <a:spcPts val="10560"/>
              </a:lnSpc>
              <a:spcBef>
                <a:spcPct val="0"/>
              </a:spcBef>
            </a:pPr>
            <a:r>
              <a:rPr lang="en-US" sz="8800" b="1" dirty="0">
                <a:solidFill>
                  <a:srgbClr val="2BF6FF"/>
                </a:solidFill>
                <a:latin typeface="Big Shoulders Display Bold"/>
                <a:ea typeface="Big Shoulders Display Bold"/>
                <a:cs typeface="Big Shoulders Display Bold"/>
                <a:sym typeface="Big Shoulders Display Bold"/>
              </a:rPr>
              <a:t>6 Month Plan</a:t>
            </a:r>
          </a:p>
        </p:txBody>
      </p:sp>
      <p:graphicFrame>
        <p:nvGraphicFramePr>
          <p:cNvPr id="40" name="Table 39">
            <a:extLst>
              <a:ext uri="{FF2B5EF4-FFF2-40B4-BE49-F238E27FC236}">
                <a16:creationId xmlns:a16="http://schemas.microsoft.com/office/drawing/2014/main" id="{E529842E-C98C-0302-0CD6-11D36FB5B9D8}"/>
              </a:ext>
            </a:extLst>
          </p:cNvPr>
          <p:cNvGraphicFramePr>
            <a:graphicFrameLocks noGrp="1"/>
          </p:cNvGraphicFramePr>
          <p:nvPr>
            <p:extLst>
              <p:ext uri="{D42A27DB-BD31-4B8C-83A1-F6EECF244321}">
                <p14:modId xmlns:p14="http://schemas.microsoft.com/office/powerpoint/2010/main" val="682288821"/>
              </p:ext>
            </p:extLst>
          </p:nvPr>
        </p:nvGraphicFramePr>
        <p:xfrm>
          <a:off x="591839" y="1260473"/>
          <a:ext cx="17104318" cy="8540819"/>
        </p:xfrm>
        <a:graphic>
          <a:graphicData uri="http://schemas.openxmlformats.org/drawingml/2006/table">
            <a:tbl>
              <a:tblPr firstRow="1" bandRow="1">
                <a:tableStyleId>{8FD4443E-F989-4FC4-A0C8-D5A2AF1F390B}</a:tableStyleId>
              </a:tblPr>
              <a:tblGrid>
                <a:gridCol w="2443190">
                  <a:extLst>
                    <a:ext uri="{9D8B030D-6E8A-4147-A177-3AD203B41FA5}">
                      <a16:colId xmlns:a16="http://schemas.microsoft.com/office/drawing/2014/main" val="2908612217"/>
                    </a:ext>
                  </a:extLst>
                </a:gridCol>
                <a:gridCol w="2443758">
                  <a:extLst>
                    <a:ext uri="{9D8B030D-6E8A-4147-A177-3AD203B41FA5}">
                      <a16:colId xmlns:a16="http://schemas.microsoft.com/office/drawing/2014/main" val="3694364461"/>
                    </a:ext>
                  </a:extLst>
                </a:gridCol>
                <a:gridCol w="2443474">
                  <a:extLst>
                    <a:ext uri="{9D8B030D-6E8A-4147-A177-3AD203B41FA5}">
                      <a16:colId xmlns:a16="http://schemas.microsoft.com/office/drawing/2014/main" val="3393254932"/>
                    </a:ext>
                  </a:extLst>
                </a:gridCol>
                <a:gridCol w="2443474">
                  <a:extLst>
                    <a:ext uri="{9D8B030D-6E8A-4147-A177-3AD203B41FA5}">
                      <a16:colId xmlns:a16="http://schemas.microsoft.com/office/drawing/2014/main" val="1169232778"/>
                    </a:ext>
                  </a:extLst>
                </a:gridCol>
                <a:gridCol w="2443474">
                  <a:extLst>
                    <a:ext uri="{9D8B030D-6E8A-4147-A177-3AD203B41FA5}">
                      <a16:colId xmlns:a16="http://schemas.microsoft.com/office/drawing/2014/main" val="1516308605"/>
                    </a:ext>
                  </a:extLst>
                </a:gridCol>
                <a:gridCol w="2443474">
                  <a:extLst>
                    <a:ext uri="{9D8B030D-6E8A-4147-A177-3AD203B41FA5}">
                      <a16:colId xmlns:a16="http://schemas.microsoft.com/office/drawing/2014/main" val="434548843"/>
                    </a:ext>
                  </a:extLst>
                </a:gridCol>
                <a:gridCol w="2443474">
                  <a:extLst>
                    <a:ext uri="{9D8B030D-6E8A-4147-A177-3AD203B41FA5}">
                      <a16:colId xmlns:a16="http://schemas.microsoft.com/office/drawing/2014/main" val="3323831931"/>
                    </a:ext>
                  </a:extLst>
                </a:gridCol>
              </a:tblGrid>
              <a:tr h="983691">
                <a:tc>
                  <a:txBody>
                    <a:bodyPr/>
                    <a:lstStyle/>
                    <a:p>
                      <a:endParaRPr lang="en-US" dirty="0"/>
                    </a:p>
                  </a:txBody>
                  <a:tcPr/>
                </a:tc>
                <a:tc>
                  <a:txBody>
                    <a:bodyPr/>
                    <a:lstStyle/>
                    <a:p>
                      <a:pPr algn="ctr"/>
                      <a:endParaRPr lang="en-IN" sz="2800" dirty="0"/>
                    </a:p>
                    <a:p>
                      <a:pPr algn="ctr"/>
                      <a:r>
                        <a:rPr lang="en-IN" sz="2400" dirty="0"/>
                        <a:t>JULY</a:t>
                      </a:r>
                      <a:endParaRPr lang="en-US" sz="2400" dirty="0"/>
                    </a:p>
                  </a:txBody>
                  <a:tcPr/>
                </a:tc>
                <a:tc>
                  <a:txBody>
                    <a:bodyPr/>
                    <a:lstStyle/>
                    <a:p>
                      <a:pPr algn="ctr"/>
                      <a:endParaRPr lang="en-IN" sz="2400" dirty="0"/>
                    </a:p>
                    <a:p>
                      <a:pPr algn="ctr"/>
                      <a:r>
                        <a:rPr lang="en-IN" sz="2400" dirty="0"/>
                        <a:t>AUGUST</a:t>
                      </a:r>
                      <a:r>
                        <a:rPr lang="en-IN" dirty="0"/>
                        <a:t> </a:t>
                      </a:r>
                      <a:endParaRPr lang="en-US" dirty="0"/>
                    </a:p>
                  </a:txBody>
                  <a:tcPr/>
                </a:tc>
                <a:tc>
                  <a:txBody>
                    <a:bodyPr/>
                    <a:lstStyle/>
                    <a:p>
                      <a:pPr algn="ctr"/>
                      <a:endParaRPr lang="en-IN" sz="2400" dirty="0"/>
                    </a:p>
                    <a:p>
                      <a:pPr algn="ctr"/>
                      <a:r>
                        <a:rPr lang="en-IN" sz="2400" dirty="0"/>
                        <a:t>SEPTEMBER </a:t>
                      </a:r>
                      <a:endParaRPr lang="en-US" sz="2400" dirty="0"/>
                    </a:p>
                  </a:txBody>
                  <a:tcPr/>
                </a:tc>
                <a:tc>
                  <a:txBody>
                    <a:bodyPr/>
                    <a:lstStyle/>
                    <a:p>
                      <a:pPr algn="ctr"/>
                      <a:endParaRPr lang="en-IN" sz="2400" dirty="0"/>
                    </a:p>
                    <a:p>
                      <a:pPr algn="ctr"/>
                      <a:r>
                        <a:rPr lang="en-IN" sz="2400" dirty="0"/>
                        <a:t>OCTOBER</a:t>
                      </a:r>
                      <a:endParaRPr lang="en-US" sz="2400" dirty="0"/>
                    </a:p>
                  </a:txBody>
                  <a:tcPr/>
                </a:tc>
                <a:tc>
                  <a:txBody>
                    <a:bodyPr/>
                    <a:lstStyle/>
                    <a:p>
                      <a:pPr algn="ctr"/>
                      <a:endParaRPr lang="en-IN" sz="2400" dirty="0"/>
                    </a:p>
                    <a:p>
                      <a:pPr algn="ctr"/>
                      <a:r>
                        <a:rPr lang="en-IN" sz="2400" dirty="0"/>
                        <a:t>NOVEMBER </a:t>
                      </a:r>
                      <a:endParaRPr lang="en-US" sz="2400" dirty="0"/>
                    </a:p>
                  </a:txBody>
                  <a:tcPr/>
                </a:tc>
                <a:tc>
                  <a:txBody>
                    <a:bodyPr/>
                    <a:lstStyle/>
                    <a:p>
                      <a:pPr algn="ctr"/>
                      <a:endParaRPr lang="en-IN" sz="2400" dirty="0"/>
                    </a:p>
                    <a:p>
                      <a:pPr algn="ctr"/>
                      <a:r>
                        <a:rPr lang="en-IN" sz="2400" dirty="0"/>
                        <a:t>DECEMBER </a:t>
                      </a:r>
                      <a:endParaRPr lang="en-US" sz="2400" dirty="0"/>
                    </a:p>
                  </a:txBody>
                  <a:tcPr/>
                </a:tc>
                <a:extLst>
                  <a:ext uri="{0D108BD9-81ED-4DB2-BD59-A6C34878D82A}">
                    <a16:rowId xmlns:a16="http://schemas.microsoft.com/office/drawing/2014/main" val="2265283419"/>
                  </a:ext>
                </a:extLst>
              </a:tr>
              <a:tr h="1982107">
                <a:tc>
                  <a:txBody>
                    <a:bodyPr/>
                    <a:lstStyle/>
                    <a:p>
                      <a:pPr algn="ctr"/>
                      <a:r>
                        <a:rPr lang="en-IN" sz="2800" b="1" u="none" strike="noStrike" dirty="0">
                          <a:effectLst/>
                        </a:rPr>
                        <a:t>Athlete Sponsorship</a:t>
                      </a:r>
                      <a:endParaRPr lang="en-US" sz="2800" b="1" dirty="0">
                        <a:latin typeface="Arabic Typesetting" panose="03020402040406030203" pitchFamily="66" charset="-78"/>
                        <a:cs typeface="Arabic Typesetting" panose="03020402040406030203" pitchFamily="66" charset="-78"/>
                      </a:endParaRPr>
                    </a:p>
                  </a:txBody>
                  <a:tcPr anchor="ctr"/>
                </a:tc>
                <a:tc>
                  <a:txBody>
                    <a:bodyPr/>
                    <a:lstStyle/>
                    <a:p>
                      <a:r>
                        <a:rPr lang="en-US" dirty="0">
                          <a:solidFill>
                            <a:schemeClr val="bg1"/>
                          </a:solidFill>
                        </a:rPr>
                        <a:t>Announce Partnership with Curry, Ohtani, and Messi.</a:t>
                      </a:r>
                    </a:p>
                  </a:txBody>
                  <a:tcPr/>
                </a:tc>
                <a:tc>
                  <a:txBody>
                    <a:bodyPr/>
                    <a:lstStyle/>
                    <a:p>
                      <a:r>
                        <a:rPr lang="en-IN" b="0" u="none" strike="noStrike" dirty="0">
                          <a:solidFill>
                            <a:schemeClr val="bg1"/>
                          </a:solidFill>
                          <a:effectLst/>
                        </a:rPr>
                        <a:t>Run our commercial with the three athletes.</a:t>
                      </a:r>
                      <a:endParaRPr lang="en-US" dirty="0">
                        <a:solidFill>
                          <a:schemeClr val="bg1"/>
                        </a:solidFill>
                      </a:endParaRPr>
                    </a:p>
                  </a:txBody>
                  <a:tcPr/>
                </a:tc>
                <a:tc>
                  <a:txBody>
                    <a:bodyPr/>
                    <a:lstStyle/>
                    <a:p>
                      <a:r>
                        <a:rPr lang="en-US" dirty="0"/>
                        <a:t>Focus on Messi with Topsoccer events where he attends.</a:t>
                      </a:r>
                    </a:p>
                  </a:txBody>
                  <a:tcPr/>
                </a:tc>
                <a:tc>
                  <a:txBody>
                    <a:bodyPr/>
                    <a:lstStyle/>
                    <a:p>
                      <a:r>
                        <a:rPr lang="en-IN" dirty="0"/>
                        <a:t>Focus on Ohtani and Topbaseball with World Series.</a:t>
                      </a:r>
                      <a:endParaRPr lang="en-US" dirty="0"/>
                    </a:p>
                  </a:txBody>
                  <a:tcPr/>
                </a:tc>
                <a:tc>
                  <a:txBody>
                    <a:bodyPr/>
                    <a:lstStyle/>
                    <a:p>
                      <a:r>
                        <a:rPr lang="en-IN" dirty="0"/>
                        <a:t>Topsports campaign with all three athletes. </a:t>
                      </a:r>
                      <a:endParaRPr lang="en-US" dirty="0"/>
                    </a:p>
                  </a:txBody>
                  <a:tcPr/>
                </a:tc>
                <a:tc>
                  <a:txBody>
                    <a:bodyPr/>
                    <a:lstStyle/>
                    <a:p>
                      <a:r>
                        <a:rPr lang="en-IN" dirty="0"/>
                        <a:t>Holiday inspired ads and events at our multi-sport LA location. </a:t>
                      </a:r>
                      <a:endParaRPr lang="en-US" dirty="0"/>
                    </a:p>
                  </a:txBody>
                  <a:tcPr/>
                </a:tc>
                <a:extLst>
                  <a:ext uri="{0D108BD9-81ED-4DB2-BD59-A6C34878D82A}">
                    <a16:rowId xmlns:a16="http://schemas.microsoft.com/office/drawing/2014/main" val="3837424527"/>
                  </a:ext>
                </a:extLst>
              </a:tr>
              <a:tr h="1791843">
                <a:tc>
                  <a:txBody>
                    <a:bodyPr/>
                    <a:lstStyle/>
                    <a:p>
                      <a:pPr algn="ctr"/>
                      <a:r>
                        <a:rPr lang="en-IN" sz="2800" b="1" u="none" strike="noStrike" dirty="0">
                          <a:effectLst/>
                        </a:rPr>
                        <a:t>Digital/ Social Media</a:t>
                      </a:r>
                      <a:endParaRPr lang="en-US" sz="2800" b="1" dirty="0">
                        <a:latin typeface="Arabic Typesetting" panose="03020402040406030203" pitchFamily="66" charset="-78"/>
                        <a:cs typeface="Arabic Typesetting" panose="03020402040406030203" pitchFamily="66" charset="-78"/>
                      </a:endParaRPr>
                    </a:p>
                  </a:txBody>
                  <a:tcPr anchor="ctr"/>
                </a:tc>
                <a:tc>
                  <a:txBody>
                    <a:bodyPr/>
                    <a:lstStyle/>
                    <a:p>
                      <a:r>
                        <a:rPr lang="en-IN" b="0" u="none" strike="noStrike" dirty="0">
                          <a:solidFill>
                            <a:schemeClr val="bg1"/>
                          </a:solidFill>
                          <a:effectLst/>
                        </a:rPr>
                        <a:t>Venue Countdown Teasers + Sneak Peeks</a:t>
                      </a:r>
                      <a:endParaRPr lang="en-US" dirty="0">
                        <a:solidFill>
                          <a:schemeClr val="bg1"/>
                        </a:solidFill>
                      </a:endParaRPr>
                    </a:p>
                  </a:txBody>
                  <a:tcPr/>
                </a:tc>
                <a:tc>
                  <a:txBody>
                    <a:bodyPr/>
                    <a:lstStyle/>
                    <a:p>
                      <a:r>
                        <a:rPr lang="en-IN" b="0" u="none" strike="noStrike" dirty="0">
                          <a:solidFill>
                            <a:schemeClr val="bg1"/>
                          </a:solidFill>
                          <a:effectLst/>
                        </a:rPr>
                        <a:t>#</a:t>
                      </a:r>
                      <a:r>
                        <a:rPr lang="en-IN" b="0" u="none" strike="noStrike" dirty="0" err="1">
                          <a:solidFill>
                            <a:schemeClr val="bg1"/>
                          </a:solidFill>
                          <a:effectLst/>
                        </a:rPr>
                        <a:t>TophoopsChallenges</a:t>
                      </a:r>
                      <a:r>
                        <a:rPr lang="en-IN" b="0" u="none" strike="noStrike" dirty="0">
                          <a:solidFill>
                            <a:schemeClr val="bg1"/>
                          </a:solidFill>
                          <a:effectLst/>
                        </a:rPr>
                        <a:t> and heavy coverage on social media.</a:t>
                      </a:r>
                      <a:endParaRPr lang="en-US" dirty="0">
                        <a:solidFill>
                          <a:schemeClr val="bg1"/>
                        </a:solidFill>
                      </a:endParaRPr>
                    </a:p>
                  </a:txBody>
                  <a:tcPr/>
                </a:tc>
                <a:tc>
                  <a:txBody>
                    <a:bodyPr/>
                    <a:lstStyle/>
                    <a:p>
                      <a:r>
                        <a:rPr lang="en-US" dirty="0"/>
                        <a:t>Teasers about new flagship location and early sneak peeks.</a:t>
                      </a:r>
                    </a:p>
                  </a:txBody>
                  <a:tcPr/>
                </a:tc>
                <a:tc>
                  <a:txBody>
                    <a:bodyPr/>
                    <a:lstStyle/>
                    <a:p>
                      <a:r>
                        <a:rPr lang="en-IN" dirty="0"/>
                        <a:t>Content about how Topbaseball is the best for watching the World Series.</a:t>
                      </a:r>
                      <a:endParaRPr lang="en-US" dirty="0"/>
                    </a:p>
                  </a:txBody>
                  <a:tcPr/>
                </a:tc>
                <a:tc>
                  <a:txBody>
                    <a:bodyPr/>
                    <a:lstStyle/>
                    <a:p>
                      <a:r>
                        <a:rPr lang="en-IN" dirty="0"/>
                        <a:t>Instagram posts and media presence shift.</a:t>
                      </a:r>
                      <a:endParaRPr lang="en-US" dirty="0"/>
                    </a:p>
                  </a:txBody>
                  <a:tcPr/>
                </a:tc>
                <a:tc>
                  <a:txBody>
                    <a:bodyPr/>
                    <a:lstStyle/>
                    <a:p>
                      <a:r>
                        <a:rPr lang="en-IN" dirty="0"/>
                        <a:t>Holiday themed content with influencer partnerships.</a:t>
                      </a:r>
                      <a:endParaRPr lang="en-US" dirty="0"/>
                    </a:p>
                  </a:txBody>
                  <a:tcPr/>
                </a:tc>
                <a:extLst>
                  <a:ext uri="{0D108BD9-81ED-4DB2-BD59-A6C34878D82A}">
                    <a16:rowId xmlns:a16="http://schemas.microsoft.com/office/drawing/2014/main" val="1715614834"/>
                  </a:ext>
                </a:extLst>
              </a:tr>
              <a:tr h="1529513">
                <a:tc>
                  <a:txBody>
                    <a:bodyPr/>
                    <a:lstStyle/>
                    <a:p>
                      <a:pPr algn="ctr"/>
                      <a:r>
                        <a:rPr lang="en-US" sz="2800" b="1" dirty="0">
                          <a:solidFill>
                            <a:schemeClr val="bg1"/>
                          </a:solidFill>
                          <a:latin typeface="+mn-lt"/>
                          <a:cs typeface="Arabic Typesetting" panose="03020402040406030203" pitchFamily="66" charset="-78"/>
                        </a:rPr>
                        <a:t>Brand Partnerships</a:t>
                      </a:r>
                    </a:p>
                  </a:txBody>
                  <a:tcPr anchor="ctr"/>
                </a:tc>
                <a:tc>
                  <a:txBody>
                    <a:bodyPr/>
                    <a:lstStyle/>
                    <a:p>
                      <a:r>
                        <a:rPr lang="en-IN" b="0" u="none" strike="noStrike" dirty="0">
                          <a:solidFill>
                            <a:schemeClr val="bg1"/>
                          </a:solidFill>
                          <a:effectLst/>
                        </a:rPr>
                        <a:t>Initial Partnership with Nike, Gatorade, and Easton.</a:t>
                      </a:r>
                      <a:endParaRPr lang="en-US" dirty="0">
                        <a:solidFill>
                          <a:schemeClr val="bg1"/>
                        </a:solidFill>
                      </a:endParaRPr>
                    </a:p>
                  </a:txBody>
                  <a:tcPr/>
                </a:tc>
                <a:tc>
                  <a:txBody>
                    <a:bodyPr/>
                    <a:lstStyle/>
                    <a:p>
                      <a:r>
                        <a:rPr lang="en-US" dirty="0">
                          <a:solidFill>
                            <a:schemeClr val="bg1"/>
                          </a:solidFill>
                        </a:rPr>
                        <a:t>Outside brands’ merchandise placed into gift shops.</a:t>
                      </a:r>
                    </a:p>
                  </a:txBody>
                  <a:tcPr/>
                </a:tc>
                <a:tc>
                  <a:txBody>
                    <a:bodyPr/>
                    <a:lstStyle/>
                    <a:p>
                      <a:r>
                        <a:rPr lang="en-US" dirty="0"/>
                        <a:t>Nike-hosted event at Topsoccer, merchandise </a:t>
                      </a:r>
                      <a:r>
                        <a:rPr lang="en-US" dirty="0" err="1"/>
                        <a:t>give-aways</a:t>
                      </a:r>
                      <a:r>
                        <a:rPr lang="en-US" dirty="0"/>
                        <a:t>.</a:t>
                      </a:r>
                    </a:p>
                  </a:txBody>
                  <a:tcPr/>
                </a:tc>
                <a:tc>
                  <a:txBody>
                    <a:bodyPr/>
                    <a:lstStyle/>
                    <a:p>
                      <a:r>
                        <a:rPr lang="en-US" dirty="0"/>
                        <a:t>Homerun Derby with MLB, competitions.</a:t>
                      </a:r>
                    </a:p>
                  </a:txBody>
                  <a:tcPr/>
                </a:tc>
                <a:tc>
                  <a:txBody>
                    <a:bodyPr/>
                    <a:lstStyle/>
                    <a:p>
                      <a:r>
                        <a:rPr lang="en-US" dirty="0"/>
                        <a:t>Partnership with Decathlon for a multi-sport competition.</a:t>
                      </a:r>
                    </a:p>
                  </a:txBody>
                  <a:tcPr/>
                </a:tc>
                <a:tc>
                  <a:txBody>
                    <a:bodyPr/>
                    <a:lstStyle/>
                    <a:p>
                      <a:r>
                        <a:rPr lang="en-US" dirty="0"/>
                        <a:t>Coca-Cola collab with their holiday cans.</a:t>
                      </a:r>
                    </a:p>
                  </a:txBody>
                  <a:tcPr/>
                </a:tc>
                <a:extLst>
                  <a:ext uri="{0D108BD9-81ED-4DB2-BD59-A6C34878D82A}">
                    <a16:rowId xmlns:a16="http://schemas.microsoft.com/office/drawing/2014/main" val="2490646699"/>
                  </a:ext>
                </a:extLst>
              </a:tr>
              <a:tr h="699128">
                <a:tc>
                  <a:txBody>
                    <a:bodyPr/>
                    <a:lstStyle/>
                    <a:p>
                      <a:pPr algn="ctr"/>
                      <a:r>
                        <a:rPr lang="en-US" sz="2800" b="1" dirty="0">
                          <a:latin typeface="+mn-lt"/>
                          <a:cs typeface="Arabic Typesetting" panose="03020402040406030203" pitchFamily="66" charset="-78"/>
                        </a:rPr>
                        <a:t>Budget</a:t>
                      </a:r>
                    </a:p>
                  </a:txBody>
                  <a:tcPr anchor="ctr"/>
                </a:tc>
                <a:tc>
                  <a:txBody>
                    <a:bodyPr/>
                    <a:lstStyle/>
                    <a:p>
                      <a:pPr algn="ctr"/>
                      <a:r>
                        <a:rPr lang="en-US" dirty="0">
                          <a:solidFill>
                            <a:schemeClr val="bg1"/>
                          </a:solidFill>
                        </a:rPr>
                        <a:t>$1,000,000</a:t>
                      </a:r>
                    </a:p>
                  </a:txBody>
                  <a:tcPr/>
                </a:tc>
                <a:tc>
                  <a:txBody>
                    <a:bodyPr/>
                    <a:lstStyle/>
                    <a:p>
                      <a:pPr algn="ctr"/>
                      <a:r>
                        <a:rPr lang="en-US" dirty="0">
                          <a:solidFill>
                            <a:schemeClr val="bg1"/>
                          </a:solidFill>
                        </a:rPr>
                        <a:t>$250,000</a:t>
                      </a:r>
                    </a:p>
                  </a:txBody>
                  <a:tcPr/>
                </a:tc>
                <a:tc>
                  <a:txBody>
                    <a:bodyPr/>
                    <a:lstStyle/>
                    <a:p>
                      <a:pPr algn="ctr"/>
                      <a:r>
                        <a:rPr lang="en-US" dirty="0">
                          <a:solidFill>
                            <a:schemeClr val="bg1"/>
                          </a:solidFill>
                        </a:rPr>
                        <a:t>$250,000</a:t>
                      </a:r>
                    </a:p>
                  </a:txBody>
                  <a:tcPr/>
                </a:tc>
                <a:tc>
                  <a:txBody>
                    <a:bodyPr/>
                    <a:lstStyle/>
                    <a:p>
                      <a:pPr algn="ctr"/>
                      <a:r>
                        <a:rPr lang="en-US" dirty="0">
                          <a:solidFill>
                            <a:schemeClr val="bg1"/>
                          </a:solidFill>
                        </a:rPr>
                        <a:t>$250,000</a:t>
                      </a:r>
                    </a:p>
                  </a:txBody>
                  <a:tcPr/>
                </a:tc>
                <a:tc>
                  <a:txBody>
                    <a:bodyPr/>
                    <a:lstStyle/>
                    <a:p>
                      <a:pPr algn="ctr"/>
                      <a:r>
                        <a:rPr lang="en-US" dirty="0">
                          <a:solidFill>
                            <a:schemeClr val="bg1"/>
                          </a:solidFill>
                        </a:rPr>
                        <a:t>$750,000</a:t>
                      </a:r>
                    </a:p>
                  </a:txBody>
                  <a:tcPr/>
                </a:tc>
                <a:tc>
                  <a:txBody>
                    <a:bodyPr/>
                    <a:lstStyle/>
                    <a:p>
                      <a:pPr algn="ctr"/>
                      <a:r>
                        <a:rPr lang="en-US" dirty="0">
                          <a:solidFill>
                            <a:schemeClr val="bg1"/>
                          </a:solidFill>
                        </a:rPr>
                        <a:t>$1,000,000</a:t>
                      </a:r>
                    </a:p>
                  </a:txBody>
                  <a:tcPr/>
                </a:tc>
                <a:extLst>
                  <a:ext uri="{0D108BD9-81ED-4DB2-BD59-A6C34878D82A}">
                    <a16:rowId xmlns:a16="http://schemas.microsoft.com/office/drawing/2014/main" val="3741061317"/>
                  </a:ext>
                </a:extLst>
              </a:tr>
            </a:tbl>
          </a:graphicData>
        </a:graphic>
      </p:graphicFrame>
    </p:spTree>
    <p:extLst>
      <p:ext uri="{BB962C8B-B14F-4D97-AF65-F5344CB8AC3E}">
        <p14:creationId xmlns:p14="http://schemas.microsoft.com/office/powerpoint/2010/main" val="2148209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dissolve">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0966A480-13E5-269E-F09E-CED2C23A77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83824D1-672A-29A7-ACE9-664340972396}"/>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58524E1A-68C8-E7C8-80AD-4CABE2621126}"/>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6" name="TextBox 6">
            <a:extLst>
              <a:ext uri="{FF2B5EF4-FFF2-40B4-BE49-F238E27FC236}">
                <a16:creationId xmlns:a16="http://schemas.microsoft.com/office/drawing/2014/main" id="{04F3829E-AE03-23D1-B93F-95B10A074DD5}"/>
              </a:ext>
            </a:extLst>
          </p:cNvPr>
          <p:cNvSpPr txBox="1"/>
          <p:nvPr/>
        </p:nvSpPr>
        <p:spPr>
          <a:xfrm>
            <a:off x="6647702" y="3719324"/>
            <a:ext cx="11411698" cy="4118050"/>
          </a:xfrm>
          <a:prstGeom prst="rect">
            <a:avLst/>
          </a:prstGeom>
        </p:spPr>
        <p:txBody>
          <a:bodyPr wrap="square" lIns="0" tIns="0" rIns="0" bIns="0" rtlCol="0" anchor="t">
            <a:spAutoFit/>
          </a:bodyPr>
          <a:lstStyle/>
          <a:p>
            <a:pPr marL="0" lvl="0" indent="0" algn="ctr">
              <a:lnSpc>
                <a:spcPts val="16817"/>
              </a:lnSpc>
              <a:spcBef>
                <a:spcPct val="0"/>
              </a:spcBef>
            </a:pPr>
            <a:r>
              <a:rPr lang="en-US" sz="12700" b="1">
                <a:solidFill>
                  <a:srgbClr val="2BF6FF"/>
                </a:solidFill>
                <a:latin typeface="Big Shoulders Display Bold"/>
                <a:ea typeface="Big Shoulders Display Bold"/>
                <a:cs typeface="Big Shoulders Display Bold"/>
                <a:sym typeface="Big Shoulders Display Bold"/>
              </a:rPr>
              <a:t>Performance Metrics</a:t>
            </a:r>
          </a:p>
        </p:txBody>
      </p:sp>
      <p:sp>
        <p:nvSpPr>
          <p:cNvPr id="9" name="TextBox 9">
            <a:extLst>
              <a:ext uri="{FF2B5EF4-FFF2-40B4-BE49-F238E27FC236}">
                <a16:creationId xmlns:a16="http://schemas.microsoft.com/office/drawing/2014/main" id="{FFA94A32-E839-8D9D-CE53-A55D070BB826}"/>
              </a:ext>
            </a:extLst>
          </p:cNvPr>
          <p:cNvSpPr txBox="1"/>
          <p:nvPr/>
        </p:nvSpPr>
        <p:spPr>
          <a:xfrm>
            <a:off x="7812376" y="1589135"/>
            <a:ext cx="8229600" cy="2257028"/>
          </a:xfrm>
          <a:prstGeom prst="rect">
            <a:avLst/>
          </a:prstGeom>
        </p:spPr>
        <p:txBody>
          <a:bodyPr lIns="0" tIns="0" rIns="0" bIns="0" rtlCol="0" anchor="t">
            <a:spAutoFit/>
          </a:bodyPr>
          <a:lstStyle/>
          <a:p>
            <a:pPr marL="0" lvl="0" indent="0" algn="ctr">
              <a:lnSpc>
                <a:spcPts val="17599"/>
              </a:lnSpc>
              <a:spcBef>
                <a:spcPct val="0"/>
              </a:spcBef>
            </a:pPr>
            <a:r>
              <a:rPr lang="en-US" sz="15999">
                <a:solidFill>
                  <a:srgbClr val="E62FA7"/>
                </a:solidFill>
                <a:latin typeface="Neoneon"/>
                <a:ea typeface="Neoneon"/>
                <a:cs typeface="Neoneon"/>
                <a:sym typeface="Neoneon"/>
              </a:rPr>
              <a:t>6</a:t>
            </a:r>
          </a:p>
        </p:txBody>
      </p:sp>
      <p:pic>
        <p:nvPicPr>
          <p:cNvPr id="10" name="Picture 8" descr="golf color neon line icon 27261407 PNG">
            <a:extLst>
              <a:ext uri="{FF2B5EF4-FFF2-40B4-BE49-F238E27FC236}">
                <a16:creationId xmlns:a16="http://schemas.microsoft.com/office/drawing/2014/main" id="{C2AFD0DD-E83A-2138-1226-8A739D6AA1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858" y="2503926"/>
            <a:ext cx="6169694" cy="6169694"/>
          </a:xfrm>
          <a:prstGeom prst="rect">
            <a:avLst/>
          </a:prstGeom>
          <a:noFill/>
          <a:extLst>
            <a:ext uri="{909E8E84-426E-40DD-AFC4-6F175D3DCCD1}">
              <a14:hiddenFill xmlns:a14="http://schemas.microsoft.com/office/drawing/2010/main">
                <a:solidFill>
                  <a:srgbClr val="FFFFFF"/>
                </a:solidFill>
              </a14:hiddenFill>
            </a:ext>
          </a:extLst>
        </p:spPr>
      </p:pic>
      <p:sp>
        <p:nvSpPr>
          <p:cNvPr id="11" name="Freeform 6">
            <a:extLst>
              <a:ext uri="{FF2B5EF4-FFF2-40B4-BE49-F238E27FC236}">
                <a16:creationId xmlns:a16="http://schemas.microsoft.com/office/drawing/2014/main" id="{B3B932EE-979B-5E26-E97D-2419B8ED127A}"/>
              </a:ext>
            </a:extLst>
          </p:cNvPr>
          <p:cNvSpPr/>
          <p:nvPr/>
        </p:nvSpPr>
        <p:spPr>
          <a:xfrm>
            <a:off x="15461523" y="902899"/>
            <a:ext cx="1797777" cy="2130699"/>
          </a:xfrm>
          <a:custGeom>
            <a:avLst/>
            <a:gdLst/>
            <a:ahLst/>
            <a:cxnLst/>
            <a:rect l="l" t="t" r="r" b="b"/>
            <a:pathLst>
              <a:path w="1797777" h="2130699">
                <a:moveTo>
                  <a:pt x="0" y="0"/>
                </a:moveTo>
                <a:lnTo>
                  <a:pt x="1797777" y="0"/>
                </a:lnTo>
                <a:lnTo>
                  <a:pt x="1797777" y="2130699"/>
                </a:lnTo>
                <a:lnTo>
                  <a:pt x="0" y="2130699"/>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38714097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69211812-68AA-CF0B-9687-2C9FF9F0ED1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ACC147B-0B10-6FFF-EA5B-F41E3B4D4930}"/>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4FBF8CFB-83D8-DE3B-B052-FCAF8F145FFC}"/>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40" name="TextBox 12">
            <a:extLst>
              <a:ext uri="{FF2B5EF4-FFF2-40B4-BE49-F238E27FC236}">
                <a16:creationId xmlns:a16="http://schemas.microsoft.com/office/drawing/2014/main" id="{6A17DB27-7CFF-72D5-4AD3-E711207AC93A}"/>
              </a:ext>
            </a:extLst>
          </p:cNvPr>
          <p:cNvSpPr txBox="1"/>
          <p:nvPr/>
        </p:nvSpPr>
        <p:spPr>
          <a:xfrm>
            <a:off x="2209800" y="336947"/>
            <a:ext cx="13868400" cy="1231106"/>
          </a:xfrm>
          <a:prstGeom prst="rect">
            <a:avLst/>
          </a:prstGeom>
        </p:spPr>
        <p:txBody>
          <a:bodyPr wrap="square" lIns="0" tIns="0" rIns="0" bIns="0" rtlCol="0" anchor="t">
            <a:spAutoFit/>
          </a:bodyPr>
          <a:lstStyle/>
          <a:p>
            <a:pPr marL="0" lvl="0" indent="0" algn="ctr">
              <a:spcBef>
                <a:spcPct val="0"/>
              </a:spcBef>
            </a:pPr>
            <a:r>
              <a:rPr lang="en-US" sz="8000" dirty="0">
                <a:solidFill>
                  <a:srgbClr val="FF4F63"/>
                </a:solidFill>
                <a:latin typeface="Neoneon"/>
                <a:ea typeface="Neoneon"/>
                <a:cs typeface="Neoneon"/>
                <a:sym typeface="Neoneon"/>
              </a:rPr>
              <a:t>Key performance metrics</a:t>
            </a:r>
          </a:p>
        </p:txBody>
      </p:sp>
      <p:sp>
        <p:nvSpPr>
          <p:cNvPr id="41" name="TextBox 9">
            <a:extLst>
              <a:ext uri="{FF2B5EF4-FFF2-40B4-BE49-F238E27FC236}">
                <a16:creationId xmlns:a16="http://schemas.microsoft.com/office/drawing/2014/main" id="{48F23C1F-266F-4B28-B384-25E80A07F83F}"/>
              </a:ext>
            </a:extLst>
          </p:cNvPr>
          <p:cNvSpPr txBox="1"/>
          <p:nvPr/>
        </p:nvSpPr>
        <p:spPr>
          <a:xfrm>
            <a:off x="655964" y="3158898"/>
            <a:ext cx="5110644" cy="6812926"/>
          </a:xfrm>
          <a:prstGeom prst="rect">
            <a:avLst/>
          </a:prstGeom>
          <a:gradFill>
            <a:gsLst>
              <a:gs pos="0">
                <a:srgbClr val="00B0F0"/>
              </a:gs>
              <a:gs pos="64000">
                <a:schemeClr val="bg1"/>
              </a:gs>
              <a:gs pos="100000">
                <a:srgbClr val="00B0F0"/>
              </a:gs>
            </a:gsLst>
            <a:lin ang="5400000" scaled="1"/>
          </a:gradFill>
          <a:effectLst>
            <a:glow>
              <a:schemeClr val="accent1">
                <a:alpha val="40000"/>
              </a:schemeClr>
            </a:glow>
          </a:effectLst>
        </p:spPr>
        <p:txBody>
          <a:bodyPr lIns="0" tIns="0" rIns="0" bIns="0" rtlCol="0" anchor="t">
            <a:noAutofit/>
          </a:bodyPr>
          <a:lstStyle/>
          <a:p>
            <a:pPr algn="ctr"/>
            <a:r>
              <a:rPr lang="en-US" sz="4400" b="1">
                <a:effectLst>
                  <a:glow rad="228600">
                    <a:schemeClr val="bg1">
                      <a:alpha val="40000"/>
                    </a:schemeClr>
                  </a:glow>
                </a:effectLst>
                <a:latin typeface="Big Shoulders Display Bold"/>
                <a:ea typeface="Big Shoulders Display Bold"/>
                <a:cs typeface="Big Shoulders Display Bold"/>
                <a:sym typeface="Big Shoulders Display Bold"/>
              </a:rPr>
              <a:t> </a:t>
            </a:r>
            <a:r>
              <a:rPr lang="en-US" sz="4400" b="1">
                <a:effectLst/>
                <a:latin typeface="Big Shoulders Display Bold"/>
                <a:ea typeface="Big Shoulders Display Bold"/>
                <a:cs typeface="Big Shoulders Display Bold"/>
                <a:sym typeface="Big Shoulders Display Bold"/>
              </a:rPr>
              <a:t>Quantifying the customer engagement and experience, and we will measure our customers’ foot traffic, or how many people visit each location per week, along with the repeat visit rate of people who visit Topgolf.</a:t>
            </a:r>
          </a:p>
        </p:txBody>
      </p:sp>
      <p:sp>
        <p:nvSpPr>
          <p:cNvPr id="43" name="TextBox 42">
            <a:extLst>
              <a:ext uri="{FF2B5EF4-FFF2-40B4-BE49-F238E27FC236}">
                <a16:creationId xmlns:a16="http://schemas.microsoft.com/office/drawing/2014/main" id="{8E9BC140-67AD-5175-9EAC-BF94D82CB595}"/>
              </a:ext>
            </a:extLst>
          </p:cNvPr>
          <p:cNvSpPr txBox="1"/>
          <p:nvPr/>
        </p:nvSpPr>
        <p:spPr>
          <a:xfrm>
            <a:off x="809675" y="1758808"/>
            <a:ext cx="4803221" cy="1231106"/>
          </a:xfrm>
          <a:custGeom>
            <a:avLst/>
            <a:gdLst>
              <a:gd name="csX0" fmla="*/ 0 w 4803221"/>
              <a:gd name="csY0" fmla="*/ 0 h 1231106"/>
              <a:gd name="csX1" fmla="*/ 533691 w 4803221"/>
              <a:gd name="csY1" fmla="*/ 0 h 1231106"/>
              <a:gd name="csX2" fmla="*/ 923286 w 4803221"/>
              <a:gd name="csY2" fmla="*/ 0 h 1231106"/>
              <a:gd name="csX3" fmla="*/ 1360913 w 4803221"/>
              <a:gd name="csY3" fmla="*/ 0 h 1231106"/>
              <a:gd name="csX4" fmla="*/ 1846572 w 4803221"/>
              <a:gd name="csY4" fmla="*/ 0 h 1231106"/>
              <a:gd name="csX5" fmla="*/ 2476327 w 4803221"/>
              <a:gd name="csY5" fmla="*/ 0 h 1231106"/>
              <a:gd name="csX6" fmla="*/ 2961986 w 4803221"/>
              <a:gd name="csY6" fmla="*/ 0 h 1231106"/>
              <a:gd name="csX7" fmla="*/ 3591742 w 4803221"/>
              <a:gd name="csY7" fmla="*/ 0 h 1231106"/>
              <a:gd name="csX8" fmla="*/ 4077401 w 4803221"/>
              <a:gd name="csY8" fmla="*/ 0 h 1231106"/>
              <a:gd name="csX9" fmla="*/ 4803221 w 4803221"/>
              <a:gd name="csY9" fmla="*/ 0 h 1231106"/>
              <a:gd name="csX10" fmla="*/ 4803221 w 4803221"/>
              <a:gd name="csY10" fmla="*/ 422680 h 1231106"/>
              <a:gd name="csX11" fmla="*/ 4803221 w 4803221"/>
              <a:gd name="csY11" fmla="*/ 808426 h 1231106"/>
              <a:gd name="csX12" fmla="*/ 4803221 w 4803221"/>
              <a:gd name="csY12" fmla="*/ 1231106 h 1231106"/>
              <a:gd name="csX13" fmla="*/ 4221498 w 4803221"/>
              <a:gd name="csY13" fmla="*/ 1231106 h 1231106"/>
              <a:gd name="csX14" fmla="*/ 3687806 w 4803221"/>
              <a:gd name="csY14" fmla="*/ 1231106 h 1231106"/>
              <a:gd name="csX15" fmla="*/ 3058051 w 4803221"/>
              <a:gd name="csY15" fmla="*/ 1231106 h 1231106"/>
              <a:gd name="csX16" fmla="*/ 2476327 w 4803221"/>
              <a:gd name="csY16" fmla="*/ 1231106 h 1231106"/>
              <a:gd name="csX17" fmla="*/ 1846572 w 4803221"/>
              <a:gd name="csY17" fmla="*/ 1231106 h 1231106"/>
              <a:gd name="csX18" fmla="*/ 1360913 w 4803221"/>
              <a:gd name="csY18" fmla="*/ 1231106 h 1231106"/>
              <a:gd name="csX19" fmla="*/ 923286 w 4803221"/>
              <a:gd name="csY19" fmla="*/ 1231106 h 1231106"/>
              <a:gd name="csX20" fmla="*/ 533691 w 4803221"/>
              <a:gd name="csY20" fmla="*/ 1231106 h 1231106"/>
              <a:gd name="csX21" fmla="*/ 0 w 4803221"/>
              <a:gd name="csY21" fmla="*/ 1231106 h 1231106"/>
              <a:gd name="csX22" fmla="*/ 0 w 4803221"/>
              <a:gd name="csY22" fmla="*/ 833048 h 1231106"/>
              <a:gd name="csX23" fmla="*/ 0 w 4803221"/>
              <a:gd name="csY23" fmla="*/ 459613 h 1231106"/>
              <a:gd name="csX24" fmla="*/ 0 w 4803221"/>
              <a:gd name="csY24" fmla="*/ 0 h 12311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803221" h="1231106" fill="none" extrusionOk="0">
                <a:moveTo>
                  <a:pt x="0" y="0"/>
                </a:moveTo>
                <a:cubicBezTo>
                  <a:pt x="151279" y="-26862"/>
                  <a:pt x="424107" y="41738"/>
                  <a:pt x="533691" y="0"/>
                </a:cubicBezTo>
                <a:cubicBezTo>
                  <a:pt x="643275" y="-41738"/>
                  <a:pt x="748983" y="38521"/>
                  <a:pt x="923286" y="0"/>
                </a:cubicBezTo>
                <a:cubicBezTo>
                  <a:pt x="1097589" y="-38521"/>
                  <a:pt x="1234617" y="13048"/>
                  <a:pt x="1360913" y="0"/>
                </a:cubicBezTo>
                <a:cubicBezTo>
                  <a:pt x="1487209" y="-13048"/>
                  <a:pt x="1697308" y="51158"/>
                  <a:pt x="1846572" y="0"/>
                </a:cubicBezTo>
                <a:cubicBezTo>
                  <a:pt x="1995836" y="-51158"/>
                  <a:pt x="2167173" y="10467"/>
                  <a:pt x="2476327" y="0"/>
                </a:cubicBezTo>
                <a:cubicBezTo>
                  <a:pt x="2785482" y="-10467"/>
                  <a:pt x="2792407" y="874"/>
                  <a:pt x="2961986" y="0"/>
                </a:cubicBezTo>
                <a:cubicBezTo>
                  <a:pt x="3131565" y="-874"/>
                  <a:pt x="3346493" y="27225"/>
                  <a:pt x="3591742" y="0"/>
                </a:cubicBezTo>
                <a:cubicBezTo>
                  <a:pt x="3836991" y="-27225"/>
                  <a:pt x="3944415" y="31232"/>
                  <a:pt x="4077401" y="0"/>
                </a:cubicBezTo>
                <a:cubicBezTo>
                  <a:pt x="4210387" y="-31232"/>
                  <a:pt x="4442324" y="65621"/>
                  <a:pt x="4803221" y="0"/>
                </a:cubicBezTo>
                <a:cubicBezTo>
                  <a:pt x="4843915" y="125740"/>
                  <a:pt x="4791552" y="259391"/>
                  <a:pt x="4803221" y="422680"/>
                </a:cubicBezTo>
                <a:cubicBezTo>
                  <a:pt x="4814890" y="585969"/>
                  <a:pt x="4777744" y="649180"/>
                  <a:pt x="4803221" y="808426"/>
                </a:cubicBezTo>
                <a:cubicBezTo>
                  <a:pt x="4828698" y="967672"/>
                  <a:pt x="4766954" y="1045902"/>
                  <a:pt x="4803221" y="1231106"/>
                </a:cubicBezTo>
                <a:cubicBezTo>
                  <a:pt x="4584604" y="1257224"/>
                  <a:pt x="4457863" y="1194210"/>
                  <a:pt x="4221498" y="1231106"/>
                </a:cubicBezTo>
                <a:cubicBezTo>
                  <a:pt x="3985133" y="1268002"/>
                  <a:pt x="3947196" y="1223873"/>
                  <a:pt x="3687806" y="1231106"/>
                </a:cubicBezTo>
                <a:cubicBezTo>
                  <a:pt x="3428416" y="1238339"/>
                  <a:pt x="3324585" y="1168042"/>
                  <a:pt x="3058051" y="1231106"/>
                </a:cubicBezTo>
                <a:cubicBezTo>
                  <a:pt x="2791517" y="1294170"/>
                  <a:pt x="2695956" y="1176326"/>
                  <a:pt x="2476327" y="1231106"/>
                </a:cubicBezTo>
                <a:cubicBezTo>
                  <a:pt x="2256698" y="1285886"/>
                  <a:pt x="2123912" y="1173312"/>
                  <a:pt x="1846572" y="1231106"/>
                </a:cubicBezTo>
                <a:cubicBezTo>
                  <a:pt x="1569233" y="1288900"/>
                  <a:pt x="1553760" y="1220733"/>
                  <a:pt x="1360913" y="1231106"/>
                </a:cubicBezTo>
                <a:cubicBezTo>
                  <a:pt x="1168066" y="1241479"/>
                  <a:pt x="1103194" y="1228791"/>
                  <a:pt x="923286" y="1231106"/>
                </a:cubicBezTo>
                <a:cubicBezTo>
                  <a:pt x="743378" y="1233421"/>
                  <a:pt x="658342" y="1195032"/>
                  <a:pt x="533691" y="1231106"/>
                </a:cubicBezTo>
                <a:cubicBezTo>
                  <a:pt x="409040" y="1267180"/>
                  <a:pt x="246557" y="1176290"/>
                  <a:pt x="0" y="1231106"/>
                </a:cubicBezTo>
                <a:cubicBezTo>
                  <a:pt x="-8435" y="1058661"/>
                  <a:pt x="37111" y="996132"/>
                  <a:pt x="0" y="833048"/>
                </a:cubicBezTo>
                <a:cubicBezTo>
                  <a:pt x="-37111" y="669964"/>
                  <a:pt x="28027" y="572703"/>
                  <a:pt x="0" y="459613"/>
                </a:cubicBezTo>
                <a:cubicBezTo>
                  <a:pt x="-28027" y="346524"/>
                  <a:pt x="39828" y="221539"/>
                  <a:pt x="0" y="0"/>
                </a:cubicBezTo>
                <a:close/>
              </a:path>
              <a:path w="4803221" h="1231106" stroke="0" extrusionOk="0">
                <a:moveTo>
                  <a:pt x="0" y="0"/>
                </a:moveTo>
                <a:cubicBezTo>
                  <a:pt x="196026" y="-7503"/>
                  <a:pt x="427060" y="42810"/>
                  <a:pt x="581723" y="0"/>
                </a:cubicBezTo>
                <a:cubicBezTo>
                  <a:pt x="736386" y="-42810"/>
                  <a:pt x="943310" y="11720"/>
                  <a:pt x="1115415" y="0"/>
                </a:cubicBezTo>
                <a:cubicBezTo>
                  <a:pt x="1287520" y="-11720"/>
                  <a:pt x="1599289" y="21055"/>
                  <a:pt x="1745170" y="0"/>
                </a:cubicBezTo>
                <a:cubicBezTo>
                  <a:pt x="1891051" y="-21055"/>
                  <a:pt x="2079307" y="14561"/>
                  <a:pt x="2326894" y="0"/>
                </a:cubicBezTo>
                <a:cubicBezTo>
                  <a:pt x="2574481" y="-14561"/>
                  <a:pt x="2713049" y="9411"/>
                  <a:pt x="2812553" y="0"/>
                </a:cubicBezTo>
                <a:cubicBezTo>
                  <a:pt x="2912057" y="-9411"/>
                  <a:pt x="3125783" y="50060"/>
                  <a:pt x="3394276" y="0"/>
                </a:cubicBezTo>
                <a:cubicBezTo>
                  <a:pt x="3662769" y="-50060"/>
                  <a:pt x="3726058" y="49590"/>
                  <a:pt x="3879935" y="0"/>
                </a:cubicBezTo>
                <a:cubicBezTo>
                  <a:pt x="4033812" y="-49590"/>
                  <a:pt x="4612336" y="70280"/>
                  <a:pt x="4803221" y="0"/>
                </a:cubicBezTo>
                <a:cubicBezTo>
                  <a:pt x="4811022" y="179095"/>
                  <a:pt x="4770081" y="205464"/>
                  <a:pt x="4803221" y="385747"/>
                </a:cubicBezTo>
                <a:cubicBezTo>
                  <a:pt x="4836361" y="566030"/>
                  <a:pt x="4769171" y="632005"/>
                  <a:pt x="4803221" y="771493"/>
                </a:cubicBezTo>
                <a:cubicBezTo>
                  <a:pt x="4837271" y="910981"/>
                  <a:pt x="4754386" y="1083333"/>
                  <a:pt x="4803221" y="1231106"/>
                </a:cubicBezTo>
                <a:cubicBezTo>
                  <a:pt x="4587450" y="1272709"/>
                  <a:pt x="4557371" y="1230999"/>
                  <a:pt x="4365594" y="1231106"/>
                </a:cubicBezTo>
                <a:cubicBezTo>
                  <a:pt x="4173817" y="1231213"/>
                  <a:pt x="4076933" y="1191407"/>
                  <a:pt x="3927967" y="1231106"/>
                </a:cubicBezTo>
                <a:cubicBezTo>
                  <a:pt x="3779001" y="1270805"/>
                  <a:pt x="3618290" y="1204145"/>
                  <a:pt x="3490341" y="1231106"/>
                </a:cubicBezTo>
                <a:cubicBezTo>
                  <a:pt x="3362392" y="1258067"/>
                  <a:pt x="3159109" y="1203884"/>
                  <a:pt x="2860585" y="1231106"/>
                </a:cubicBezTo>
                <a:cubicBezTo>
                  <a:pt x="2562061" y="1258328"/>
                  <a:pt x="2571553" y="1180761"/>
                  <a:pt x="2374926" y="1231106"/>
                </a:cubicBezTo>
                <a:cubicBezTo>
                  <a:pt x="2178299" y="1281451"/>
                  <a:pt x="2167289" y="1194115"/>
                  <a:pt x="1985331" y="1231106"/>
                </a:cubicBezTo>
                <a:cubicBezTo>
                  <a:pt x="1803373" y="1268097"/>
                  <a:pt x="1713801" y="1216889"/>
                  <a:pt x="1595737" y="1231106"/>
                </a:cubicBezTo>
                <a:cubicBezTo>
                  <a:pt x="1477673" y="1245323"/>
                  <a:pt x="1208420" y="1172886"/>
                  <a:pt x="1014013" y="1231106"/>
                </a:cubicBezTo>
                <a:cubicBezTo>
                  <a:pt x="819606" y="1289326"/>
                  <a:pt x="274077" y="1146277"/>
                  <a:pt x="0" y="1231106"/>
                </a:cubicBezTo>
                <a:cubicBezTo>
                  <a:pt x="-33802" y="1061449"/>
                  <a:pt x="19519" y="985560"/>
                  <a:pt x="0" y="833048"/>
                </a:cubicBezTo>
                <a:cubicBezTo>
                  <a:pt x="-19519" y="680536"/>
                  <a:pt x="32906" y="497736"/>
                  <a:pt x="0" y="398058"/>
                </a:cubicBezTo>
                <a:cubicBezTo>
                  <a:pt x="-32906" y="298380"/>
                  <a:pt x="33424" y="167259"/>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80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Engagement</a:t>
            </a:r>
          </a:p>
        </p:txBody>
      </p:sp>
      <p:sp>
        <p:nvSpPr>
          <p:cNvPr id="44" name="TextBox 9">
            <a:extLst>
              <a:ext uri="{FF2B5EF4-FFF2-40B4-BE49-F238E27FC236}">
                <a16:creationId xmlns:a16="http://schemas.microsoft.com/office/drawing/2014/main" id="{F0A4A8CD-9893-C697-BAFC-DE2D682B2B05}"/>
              </a:ext>
            </a:extLst>
          </p:cNvPr>
          <p:cNvSpPr txBox="1"/>
          <p:nvPr/>
        </p:nvSpPr>
        <p:spPr>
          <a:xfrm>
            <a:off x="6576283" y="3175227"/>
            <a:ext cx="5110644" cy="6812926"/>
          </a:xfrm>
          <a:prstGeom prst="rect">
            <a:avLst/>
          </a:prstGeom>
          <a:gradFill>
            <a:gsLst>
              <a:gs pos="0">
                <a:srgbClr val="00B0F0"/>
              </a:gs>
              <a:gs pos="64000">
                <a:schemeClr val="bg1"/>
              </a:gs>
              <a:gs pos="100000">
                <a:srgbClr val="00B0F0"/>
              </a:gs>
            </a:gsLst>
            <a:lin ang="5400000" scaled="1"/>
          </a:gradFill>
        </p:spPr>
        <p:txBody>
          <a:bodyPr lIns="0" tIns="0" rIns="0" bIns="0" rtlCol="0" anchor="t">
            <a:noAutofit/>
          </a:bodyPr>
          <a:lstStyle/>
          <a:p>
            <a:pPr algn="ctr"/>
            <a:r>
              <a:rPr lang="en-US" sz="4400" b="1">
                <a:effectLst/>
                <a:latin typeface="Big Shoulders Display Bold"/>
                <a:ea typeface="Big Shoulders Display Bold"/>
                <a:cs typeface="Big Shoulders Display Bold"/>
                <a:sym typeface="Big Shoulders Display Bold"/>
              </a:rPr>
              <a:t>Primarily using data such as how much each person spends at the sports location per visit and the total revenue that each sport makes comparative to the other sport variations. </a:t>
            </a:r>
          </a:p>
        </p:txBody>
      </p:sp>
      <p:sp>
        <p:nvSpPr>
          <p:cNvPr id="46" name="TextBox 45">
            <a:extLst>
              <a:ext uri="{FF2B5EF4-FFF2-40B4-BE49-F238E27FC236}">
                <a16:creationId xmlns:a16="http://schemas.microsoft.com/office/drawing/2014/main" id="{B2573510-39A2-2167-AB83-A4751469CE02}"/>
              </a:ext>
            </a:extLst>
          </p:cNvPr>
          <p:cNvSpPr txBox="1"/>
          <p:nvPr/>
        </p:nvSpPr>
        <p:spPr>
          <a:xfrm>
            <a:off x="6576283" y="1775137"/>
            <a:ext cx="4803221" cy="1231106"/>
          </a:xfrm>
          <a:custGeom>
            <a:avLst/>
            <a:gdLst>
              <a:gd name="csX0" fmla="*/ 0 w 4803221"/>
              <a:gd name="csY0" fmla="*/ 0 h 1231106"/>
              <a:gd name="csX1" fmla="*/ 533691 w 4803221"/>
              <a:gd name="csY1" fmla="*/ 0 h 1231106"/>
              <a:gd name="csX2" fmla="*/ 923286 w 4803221"/>
              <a:gd name="csY2" fmla="*/ 0 h 1231106"/>
              <a:gd name="csX3" fmla="*/ 1360913 w 4803221"/>
              <a:gd name="csY3" fmla="*/ 0 h 1231106"/>
              <a:gd name="csX4" fmla="*/ 1846572 w 4803221"/>
              <a:gd name="csY4" fmla="*/ 0 h 1231106"/>
              <a:gd name="csX5" fmla="*/ 2476327 w 4803221"/>
              <a:gd name="csY5" fmla="*/ 0 h 1231106"/>
              <a:gd name="csX6" fmla="*/ 2961986 w 4803221"/>
              <a:gd name="csY6" fmla="*/ 0 h 1231106"/>
              <a:gd name="csX7" fmla="*/ 3591742 w 4803221"/>
              <a:gd name="csY7" fmla="*/ 0 h 1231106"/>
              <a:gd name="csX8" fmla="*/ 4077401 w 4803221"/>
              <a:gd name="csY8" fmla="*/ 0 h 1231106"/>
              <a:gd name="csX9" fmla="*/ 4803221 w 4803221"/>
              <a:gd name="csY9" fmla="*/ 0 h 1231106"/>
              <a:gd name="csX10" fmla="*/ 4803221 w 4803221"/>
              <a:gd name="csY10" fmla="*/ 422680 h 1231106"/>
              <a:gd name="csX11" fmla="*/ 4803221 w 4803221"/>
              <a:gd name="csY11" fmla="*/ 808426 h 1231106"/>
              <a:gd name="csX12" fmla="*/ 4803221 w 4803221"/>
              <a:gd name="csY12" fmla="*/ 1231106 h 1231106"/>
              <a:gd name="csX13" fmla="*/ 4221498 w 4803221"/>
              <a:gd name="csY13" fmla="*/ 1231106 h 1231106"/>
              <a:gd name="csX14" fmla="*/ 3687806 w 4803221"/>
              <a:gd name="csY14" fmla="*/ 1231106 h 1231106"/>
              <a:gd name="csX15" fmla="*/ 3058051 w 4803221"/>
              <a:gd name="csY15" fmla="*/ 1231106 h 1231106"/>
              <a:gd name="csX16" fmla="*/ 2476327 w 4803221"/>
              <a:gd name="csY16" fmla="*/ 1231106 h 1231106"/>
              <a:gd name="csX17" fmla="*/ 1846572 w 4803221"/>
              <a:gd name="csY17" fmla="*/ 1231106 h 1231106"/>
              <a:gd name="csX18" fmla="*/ 1360913 w 4803221"/>
              <a:gd name="csY18" fmla="*/ 1231106 h 1231106"/>
              <a:gd name="csX19" fmla="*/ 923286 w 4803221"/>
              <a:gd name="csY19" fmla="*/ 1231106 h 1231106"/>
              <a:gd name="csX20" fmla="*/ 533691 w 4803221"/>
              <a:gd name="csY20" fmla="*/ 1231106 h 1231106"/>
              <a:gd name="csX21" fmla="*/ 0 w 4803221"/>
              <a:gd name="csY21" fmla="*/ 1231106 h 1231106"/>
              <a:gd name="csX22" fmla="*/ 0 w 4803221"/>
              <a:gd name="csY22" fmla="*/ 833048 h 1231106"/>
              <a:gd name="csX23" fmla="*/ 0 w 4803221"/>
              <a:gd name="csY23" fmla="*/ 459613 h 1231106"/>
              <a:gd name="csX24" fmla="*/ 0 w 4803221"/>
              <a:gd name="csY24" fmla="*/ 0 h 12311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803221" h="1231106" fill="none" extrusionOk="0">
                <a:moveTo>
                  <a:pt x="0" y="0"/>
                </a:moveTo>
                <a:cubicBezTo>
                  <a:pt x="151279" y="-26862"/>
                  <a:pt x="424107" y="41738"/>
                  <a:pt x="533691" y="0"/>
                </a:cubicBezTo>
                <a:cubicBezTo>
                  <a:pt x="643275" y="-41738"/>
                  <a:pt x="748983" y="38521"/>
                  <a:pt x="923286" y="0"/>
                </a:cubicBezTo>
                <a:cubicBezTo>
                  <a:pt x="1097589" y="-38521"/>
                  <a:pt x="1234617" y="13048"/>
                  <a:pt x="1360913" y="0"/>
                </a:cubicBezTo>
                <a:cubicBezTo>
                  <a:pt x="1487209" y="-13048"/>
                  <a:pt x="1697308" y="51158"/>
                  <a:pt x="1846572" y="0"/>
                </a:cubicBezTo>
                <a:cubicBezTo>
                  <a:pt x="1995836" y="-51158"/>
                  <a:pt x="2167173" y="10467"/>
                  <a:pt x="2476327" y="0"/>
                </a:cubicBezTo>
                <a:cubicBezTo>
                  <a:pt x="2785482" y="-10467"/>
                  <a:pt x="2792407" y="874"/>
                  <a:pt x="2961986" y="0"/>
                </a:cubicBezTo>
                <a:cubicBezTo>
                  <a:pt x="3131565" y="-874"/>
                  <a:pt x="3346493" y="27225"/>
                  <a:pt x="3591742" y="0"/>
                </a:cubicBezTo>
                <a:cubicBezTo>
                  <a:pt x="3836991" y="-27225"/>
                  <a:pt x="3944415" y="31232"/>
                  <a:pt x="4077401" y="0"/>
                </a:cubicBezTo>
                <a:cubicBezTo>
                  <a:pt x="4210387" y="-31232"/>
                  <a:pt x="4442324" y="65621"/>
                  <a:pt x="4803221" y="0"/>
                </a:cubicBezTo>
                <a:cubicBezTo>
                  <a:pt x="4843915" y="125740"/>
                  <a:pt x="4791552" y="259391"/>
                  <a:pt x="4803221" y="422680"/>
                </a:cubicBezTo>
                <a:cubicBezTo>
                  <a:pt x="4814890" y="585969"/>
                  <a:pt x="4777744" y="649180"/>
                  <a:pt x="4803221" y="808426"/>
                </a:cubicBezTo>
                <a:cubicBezTo>
                  <a:pt x="4828698" y="967672"/>
                  <a:pt x="4766954" y="1045902"/>
                  <a:pt x="4803221" y="1231106"/>
                </a:cubicBezTo>
                <a:cubicBezTo>
                  <a:pt x="4584604" y="1257224"/>
                  <a:pt x="4457863" y="1194210"/>
                  <a:pt x="4221498" y="1231106"/>
                </a:cubicBezTo>
                <a:cubicBezTo>
                  <a:pt x="3985133" y="1268002"/>
                  <a:pt x="3947196" y="1223873"/>
                  <a:pt x="3687806" y="1231106"/>
                </a:cubicBezTo>
                <a:cubicBezTo>
                  <a:pt x="3428416" y="1238339"/>
                  <a:pt x="3324585" y="1168042"/>
                  <a:pt x="3058051" y="1231106"/>
                </a:cubicBezTo>
                <a:cubicBezTo>
                  <a:pt x="2791517" y="1294170"/>
                  <a:pt x="2695956" y="1176326"/>
                  <a:pt x="2476327" y="1231106"/>
                </a:cubicBezTo>
                <a:cubicBezTo>
                  <a:pt x="2256698" y="1285886"/>
                  <a:pt x="2123912" y="1173312"/>
                  <a:pt x="1846572" y="1231106"/>
                </a:cubicBezTo>
                <a:cubicBezTo>
                  <a:pt x="1569233" y="1288900"/>
                  <a:pt x="1553760" y="1220733"/>
                  <a:pt x="1360913" y="1231106"/>
                </a:cubicBezTo>
                <a:cubicBezTo>
                  <a:pt x="1168066" y="1241479"/>
                  <a:pt x="1103194" y="1228791"/>
                  <a:pt x="923286" y="1231106"/>
                </a:cubicBezTo>
                <a:cubicBezTo>
                  <a:pt x="743378" y="1233421"/>
                  <a:pt x="658342" y="1195032"/>
                  <a:pt x="533691" y="1231106"/>
                </a:cubicBezTo>
                <a:cubicBezTo>
                  <a:pt x="409040" y="1267180"/>
                  <a:pt x="246557" y="1176290"/>
                  <a:pt x="0" y="1231106"/>
                </a:cubicBezTo>
                <a:cubicBezTo>
                  <a:pt x="-8435" y="1058661"/>
                  <a:pt x="37111" y="996132"/>
                  <a:pt x="0" y="833048"/>
                </a:cubicBezTo>
                <a:cubicBezTo>
                  <a:pt x="-37111" y="669964"/>
                  <a:pt x="28027" y="572703"/>
                  <a:pt x="0" y="459613"/>
                </a:cubicBezTo>
                <a:cubicBezTo>
                  <a:pt x="-28027" y="346524"/>
                  <a:pt x="39828" y="221539"/>
                  <a:pt x="0" y="0"/>
                </a:cubicBezTo>
                <a:close/>
              </a:path>
              <a:path w="4803221" h="1231106" stroke="0" extrusionOk="0">
                <a:moveTo>
                  <a:pt x="0" y="0"/>
                </a:moveTo>
                <a:cubicBezTo>
                  <a:pt x="196026" y="-7503"/>
                  <a:pt x="427060" y="42810"/>
                  <a:pt x="581723" y="0"/>
                </a:cubicBezTo>
                <a:cubicBezTo>
                  <a:pt x="736386" y="-42810"/>
                  <a:pt x="943310" y="11720"/>
                  <a:pt x="1115415" y="0"/>
                </a:cubicBezTo>
                <a:cubicBezTo>
                  <a:pt x="1287520" y="-11720"/>
                  <a:pt x="1599289" y="21055"/>
                  <a:pt x="1745170" y="0"/>
                </a:cubicBezTo>
                <a:cubicBezTo>
                  <a:pt x="1891051" y="-21055"/>
                  <a:pt x="2079307" y="14561"/>
                  <a:pt x="2326894" y="0"/>
                </a:cubicBezTo>
                <a:cubicBezTo>
                  <a:pt x="2574481" y="-14561"/>
                  <a:pt x="2713049" y="9411"/>
                  <a:pt x="2812553" y="0"/>
                </a:cubicBezTo>
                <a:cubicBezTo>
                  <a:pt x="2912057" y="-9411"/>
                  <a:pt x="3125783" y="50060"/>
                  <a:pt x="3394276" y="0"/>
                </a:cubicBezTo>
                <a:cubicBezTo>
                  <a:pt x="3662769" y="-50060"/>
                  <a:pt x="3726058" y="49590"/>
                  <a:pt x="3879935" y="0"/>
                </a:cubicBezTo>
                <a:cubicBezTo>
                  <a:pt x="4033812" y="-49590"/>
                  <a:pt x="4612336" y="70280"/>
                  <a:pt x="4803221" y="0"/>
                </a:cubicBezTo>
                <a:cubicBezTo>
                  <a:pt x="4811022" y="179095"/>
                  <a:pt x="4770081" y="205464"/>
                  <a:pt x="4803221" y="385747"/>
                </a:cubicBezTo>
                <a:cubicBezTo>
                  <a:pt x="4836361" y="566030"/>
                  <a:pt x="4769171" y="632005"/>
                  <a:pt x="4803221" y="771493"/>
                </a:cubicBezTo>
                <a:cubicBezTo>
                  <a:pt x="4837271" y="910981"/>
                  <a:pt x="4754386" y="1083333"/>
                  <a:pt x="4803221" y="1231106"/>
                </a:cubicBezTo>
                <a:cubicBezTo>
                  <a:pt x="4587450" y="1272709"/>
                  <a:pt x="4557371" y="1230999"/>
                  <a:pt x="4365594" y="1231106"/>
                </a:cubicBezTo>
                <a:cubicBezTo>
                  <a:pt x="4173817" y="1231213"/>
                  <a:pt x="4076933" y="1191407"/>
                  <a:pt x="3927967" y="1231106"/>
                </a:cubicBezTo>
                <a:cubicBezTo>
                  <a:pt x="3779001" y="1270805"/>
                  <a:pt x="3618290" y="1204145"/>
                  <a:pt x="3490341" y="1231106"/>
                </a:cubicBezTo>
                <a:cubicBezTo>
                  <a:pt x="3362392" y="1258067"/>
                  <a:pt x="3159109" y="1203884"/>
                  <a:pt x="2860585" y="1231106"/>
                </a:cubicBezTo>
                <a:cubicBezTo>
                  <a:pt x="2562061" y="1258328"/>
                  <a:pt x="2571553" y="1180761"/>
                  <a:pt x="2374926" y="1231106"/>
                </a:cubicBezTo>
                <a:cubicBezTo>
                  <a:pt x="2178299" y="1281451"/>
                  <a:pt x="2167289" y="1194115"/>
                  <a:pt x="1985331" y="1231106"/>
                </a:cubicBezTo>
                <a:cubicBezTo>
                  <a:pt x="1803373" y="1268097"/>
                  <a:pt x="1713801" y="1216889"/>
                  <a:pt x="1595737" y="1231106"/>
                </a:cubicBezTo>
                <a:cubicBezTo>
                  <a:pt x="1477673" y="1245323"/>
                  <a:pt x="1208420" y="1172886"/>
                  <a:pt x="1014013" y="1231106"/>
                </a:cubicBezTo>
                <a:cubicBezTo>
                  <a:pt x="819606" y="1289326"/>
                  <a:pt x="274077" y="1146277"/>
                  <a:pt x="0" y="1231106"/>
                </a:cubicBezTo>
                <a:cubicBezTo>
                  <a:pt x="-33802" y="1061449"/>
                  <a:pt x="19519" y="985560"/>
                  <a:pt x="0" y="833048"/>
                </a:cubicBezTo>
                <a:cubicBezTo>
                  <a:pt x="-19519" y="680536"/>
                  <a:pt x="32906" y="497736"/>
                  <a:pt x="0" y="398058"/>
                </a:cubicBezTo>
                <a:cubicBezTo>
                  <a:pt x="-32906" y="298380"/>
                  <a:pt x="33424" y="167259"/>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80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Revenue</a:t>
            </a:r>
          </a:p>
        </p:txBody>
      </p:sp>
      <p:sp>
        <p:nvSpPr>
          <p:cNvPr id="47" name="TextBox 9">
            <a:extLst>
              <a:ext uri="{FF2B5EF4-FFF2-40B4-BE49-F238E27FC236}">
                <a16:creationId xmlns:a16="http://schemas.microsoft.com/office/drawing/2014/main" id="{E3425AF6-67DF-CF28-8730-21FE52768DAA}"/>
              </a:ext>
            </a:extLst>
          </p:cNvPr>
          <p:cNvSpPr txBox="1"/>
          <p:nvPr/>
        </p:nvSpPr>
        <p:spPr>
          <a:xfrm>
            <a:off x="12344400" y="3175227"/>
            <a:ext cx="5110644" cy="6812926"/>
          </a:xfrm>
          <a:prstGeom prst="rect">
            <a:avLst/>
          </a:prstGeom>
          <a:gradFill>
            <a:gsLst>
              <a:gs pos="0">
                <a:srgbClr val="00B0F0"/>
              </a:gs>
              <a:gs pos="64000">
                <a:schemeClr val="bg1"/>
              </a:gs>
              <a:gs pos="100000">
                <a:srgbClr val="00B0F0"/>
              </a:gs>
            </a:gsLst>
            <a:lin ang="5400000" scaled="1"/>
          </a:gradFill>
        </p:spPr>
        <p:txBody>
          <a:bodyPr lIns="0" tIns="0" rIns="0" bIns="0" rtlCol="0" anchor="t">
            <a:noAutofit/>
          </a:bodyPr>
          <a:lstStyle/>
          <a:p>
            <a:pPr algn="ctr"/>
            <a:r>
              <a:rPr lang="en-US" sz="4400" b="1">
                <a:effectLst/>
                <a:latin typeface="Big Shoulders Display Bold"/>
                <a:ea typeface="Big Shoulders Display Bold"/>
                <a:cs typeface="Big Shoulders Display Bold"/>
                <a:sym typeface="Big Shoulders Display Bold"/>
              </a:rPr>
              <a:t>We will measure marketing effectiveness by analyzing which advertisements generate the most customer engagement and drive physical visits to our new standalone sports locations.</a:t>
            </a:r>
          </a:p>
        </p:txBody>
      </p:sp>
      <p:sp>
        <p:nvSpPr>
          <p:cNvPr id="48" name="TextBox 47">
            <a:extLst>
              <a:ext uri="{FF2B5EF4-FFF2-40B4-BE49-F238E27FC236}">
                <a16:creationId xmlns:a16="http://schemas.microsoft.com/office/drawing/2014/main" id="{BF18769C-5385-9D1C-552B-259DE057392D}"/>
              </a:ext>
            </a:extLst>
          </p:cNvPr>
          <p:cNvSpPr txBox="1"/>
          <p:nvPr/>
        </p:nvSpPr>
        <p:spPr>
          <a:xfrm>
            <a:off x="12344400" y="1775137"/>
            <a:ext cx="4803221" cy="1231106"/>
          </a:xfrm>
          <a:custGeom>
            <a:avLst/>
            <a:gdLst>
              <a:gd name="csX0" fmla="*/ 0 w 4803221"/>
              <a:gd name="csY0" fmla="*/ 0 h 1231106"/>
              <a:gd name="csX1" fmla="*/ 533691 w 4803221"/>
              <a:gd name="csY1" fmla="*/ 0 h 1231106"/>
              <a:gd name="csX2" fmla="*/ 923286 w 4803221"/>
              <a:gd name="csY2" fmla="*/ 0 h 1231106"/>
              <a:gd name="csX3" fmla="*/ 1360913 w 4803221"/>
              <a:gd name="csY3" fmla="*/ 0 h 1231106"/>
              <a:gd name="csX4" fmla="*/ 1846572 w 4803221"/>
              <a:gd name="csY4" fmla="*/ 0 h 1231106"/>
              <a:gd name="csX5" fmla="*/ 2476327 w 4803221"/>
              <a:gd name="csY5" fmla="*/ 0 h 1231106"/>
              <a:gd name="csX6" fmla="*/ 2961986 w 4803221"/>
              <a:gd name="csY6" fmla="*/ 0 h 1231106"/>
              <a:gd name="csX7" fmla="*/ 3591742 w 4803221"/>
              <a:gd name="csY7" fmla="*/ 0 h 1231106"/>
              <a:gd name="csX8" fmla="*/ 4077401 w 4803221"/>
              <a:gd name="csY8" fmla="*/ 0 h 1231106"/>
              <a:gd name="csX9" fmla="*/ 4803221 w 4803221"/>
              <a:gd name="csY9" fmla="*/ 0 h 1231106"/>
              <a:gd name="csX10" fmla="*/ 4803221 w 4803221"/>
              <a:gd name="csY10" fmla="*/ 422680 h 1231106"/>
              <a:gd name="csX11" fmla="*/ 4803221 w 4803221"/>
              <a:gd name="csY11" fmla="*/ 808426 h 1231106"/>
              <a:gd name="csX12" fmla="*/ 4803221 w 4803221"/>
              <a:gd name="csY12" fmla="*/ 1231106 h 1231106"/>
              <a:gd name="csX13" fmla="*/ 4221498 w 4803221"/>
              <a:gd name="csY13" fmla="*/ 1231106 h 1231106"/>
              <a:gd name="csX14" fmla="*/ 3687806 w 4803221"/>
              <a:gd name="csY14" fmla="*/ 1231106 h 1231106"/>
              <a:gd name="csX15" fmla="*/ 3058051 w 4803221"/>
              <a:gd name="csY15" fmla="*/ 1231106 h 1231106"/>
              <a:gd name="csX16" fmla="*/ 2476327 w 4803221"/>
              <a:gd name="csY16" fmla="*/ 1231106 h 1231106"/>
              <a:gd name="csX17" fmla="*/ 1846572 w 4803221"/>
              <a:gd name="csY17" fmla="*/ 1231106 h 1231106"/>
              <a:gd name="csX18" fmla="*/ 1360913 w 4803221"/>
              <a:gd name="csY18" fmla="*/ 1231106 h 1231106"/>
              <a:gd name="csX19" fmla="*/ 923286 w 4803221"/>
              <a:gd name="csY19" fmla="*/ 1231106 h 1231106"/>
              <a:gd name="csX20" fmla="*/ 533691 w 4803221"/>
              <a:gd name="csY20" fmla="*/ 1231106 h 1231106"/>
              <a:gd name="csX21" fmla="*/ 0 w 4803221"/>
              <a:gd name="csY21" fmla="*/ 1231106 h 1231106"/>
              <a:gd name="csX22" fmla="*/ 0 w 4803221"/>
              <a:gd name="csY22" fmla="*/ 833048 h 1231106"/>
              <a:gd name="csX23" fmla="*/ 0 w 4803221"/>
              <a:gd name="csY23" fmla="*/ 459613 h 1231106"/>
              <a:gd name="csX24" fmla="*/ 0 w 4803221"/>
              <a:gd name="csY24" fmla="*/ 0 h 12311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803221" h="1231106" fill="none" extrusionOk="0">
                <a:moveTo>
                  <a:pt x="0" y="0"/>
                </a:moveTo>
                <a:cubicBezTo>
                  <a:pt x="151279" y="-26862"/>
                  <a:pt x="424107" y="41738"/>
                  <a:pt x="533691" y="0"/>
                </a:cubicBezTo>
                <a:cubicBezTo>
                  <a:pt x="643275" y="-41738"/>
                  <a:pt x="748983" y="38521"/>
                  <a:pt x="923286" y="0"/>
                </a:cubicBezTo>
                <a:cubicBezTo>
                  <a:pt x="1097589" y="-38521"/>
                  <a:pt x="1234617" y="13048"/>
                  <a:pt x="1360913" y="0"/>
                </a:cubicBezTo>
                <a:cubicBezTo>
                  <a:pt x="1487209" y="-13048"/>
                  <a:pt x="1697308" y="51158"/>
                  <a:pt x="1846572" y="0"/>
                </a:cubicBezTo>
                <a:cubicBezTo>
                  <a:pt x="1995836" y="-51158"/>
                  <a:pt x="2167173" y="10467"/>
                  <a:pt x="2476327" y="0"/>
                </a:cubicBezTo>
                <a:cubicBezTo>
                  <a:pt x="2785482" y="-10467"/>
                  <a:pt x="2792407" y="874"/>
                  <a:pt x="2961986" y="0"/>
                </a:cubicBezTo>
                <a:cubicBezTo>
                  <a:pt x="3131565" y="-874"/>
                  <a:pt x="3346493" y="27225"/>
                  <a:pt x="3591742" y="0"/>
                </a:cubicBezTo>
                <a:cubicBezTo>
                  <a:pt x="3836991" y="-27225"/>
                  <a:pt x="3944415" y="31232"/>
                  <a:pt x="4077401" y="0"/>
                </a:cubicBezTo>
                <a:cubicBezTo>
                  <a:pt x="4210387" y="-31232"/>
                  <a:pt x="4442324" y="65621"/>
                  <a:pt x="4803221" y="0"/>
                </a:cubicBezTo>
                <a:cubicBezTo>
                  <a:pt x="4843915" y="125740"/>
                  <a:pt x="4791552" y="259391"/>
                  <a:pt x="4803221" y="422680"/>
                </a:cubicBezTo>
                <a:cubicBezTo>
                  <a:pt x="4814890" y="585969"/>
                  <a:pt x="4777744" y="649180"/>
                  <a:pt x="4803221" y="808426"/>
                </a:cubicBezTo>
                <a:cubicBezTo>
                  <a:pt x="4828698" y="967672"/>
                  <a:pt x="4766954" y="1045902"/>
                  <a:pt x="4803221" y="1231106"/>
                </a:cubicBezTo>
                <a:cubicBezTo>
                  <a:pt x="4584604" y="1257224"/>
                  <a:pt x="4457863" y="1194210"/>
                  <a:pt x="4221498" y="1231106"/>
                </a:cubicBezTo>
                <a:cubicBezTo>
                  <a:pt x="3985133" y="1268002"/>
                  <a:pt x="3947196" y="1223873"/>
                  <a:pt x="3687806" y="1231106"/>
                </a:cubicBezTo>
                <a:cubicBezTo>
                  <a:pt x="3428416" y="1238339"/>
                  <a:pt x="3324585" y="1168042"/>
                  <a:pt x="3058051" y="1231106"/>
                </a:cubicBezTo>
                <a:cubicBezTo>
                  <a:pt x="2791517" y="1294170"/>
                  <a:pt x="2695956" y="1176326"/>
                  <a:pt x="2476327" y="1231106"/>
                </a:cubicBezTo>
                <a:cubicBezTo>
                  <a:pt x="2256698" y="1285886"/>
                  <a:pt x="2123912" y="1173312"/>
                  <a:pt x="1846572" y="1231106"/>
                </a:cubicBezTo>
                <a:cubicBezTo>
                  <a:pt x="1569233" y="1288900"/>
                  <a:pt x="1553760" y="1220733"/>
                  <a:pt x="1360913" y="1231106"/>
                </a:cubicBezTo>
                <a:cubicBezTo>
                  <a:pt x="1168066" y="1241479"/>
                  <a:pt x="1103194" y="1228791"/>
                  <a:pt x="923286" y="1231106"/>
                </a:cubicBezTo>
                <a:cubicBezTo>
                  <a:pt x="743378" y="1233421"/>
                  <a:pt x="658342" y="1195032"/>
                  <a:pt x="533691" y="1231106"/>
                </a:cubicBezTo>
                <a:cubicBezTo>
                  <a:pt x="409040" y="1267180"/>
                  <a:pt x="246557" y="1176290"/>
                  <a:pt x="0" y="1231106"/>
                </a:cubicBezTo>
                <a:cubicBezTo>
                  <a:pt x="-8435" y="1058661"/>
                  <a:pt x="37111" y="996132"/>
                  <a:pt x="0" y="833048"/>
                </a:cubicBezTo>
                <a:cubicBezTo>
                  <a:pt x="-37111" y="669964"/>
                  <a:pt x="28027" y="572703"/>
                  <a:pt x="0" y="459613"/>
                </a:cubicBezTo>
                <a:cubicBezTo>
                  <a:pt x="-28027" y="346524"/>
                  <a:pt x="39828" y="221539"/>
                  <a:pt x="0" y="0"/>
                </a:cubicBezTo>
                <a:close/>
              </a:path>
              <a:path w="4803221" h="1231106" stroke="0" extrusionOk="0">
                <a:moveTo>
                  <a:pt x="0" y="0"/>
                </a:moveTo>
                <a:cubicBezTo>
                  <a:pt x="196026" y="-7503"/>
                  <a:pt x="427060" y="42810"/>
                  <a:pt x="581723" y="0"/>
                </a:cubicBezTo>
                <a:cubicBezTo>
                  <a:pt x="736386" y="-42810"/>
                  <a:pt x="943310" y="11720"/>
                  <a:pt x="1115415" y="0"/>
                </a:cubicBezTo>
                <a:cubicBezTo>
                  <a:pt x="1287520" y="-11720"/>
                  <a:pt x="1599289" y="21055"/>
                  <a:pt x="1745170" y="0"/>
                </a:cubicBezTo>
                <a:cubicBezTo>
                  <a:pt x="1891051" y="-21055"/>
                  <a:pt x="2079307" y="14561"/>
                  <a:pt x="2326894" y="0"/>
                </a:cubicBezTo>
                <a:cubicBezTo>
                  <a:pt x="2574481" y="-14561"/>
                  <a:pt x="2713049" y="9411"/>
                  <a:pt x="2812553" y="0"/>
                </a:cubicBezTo>
                <a:cubicBezTo>
                  <a:pt x="2912057" y="-9411"/>
                  <a:pt x="3125783" y="50060"/>
                  <a:pt x="3394276" y="0"/>
                </a:cubicBezTo>
                <a:cubicBezTo>
                  <a:pt x="3662769" y="-50060"/>
                  <a:pt x="3726058" y="49590"/>
                  <a:pt x="3879935" y="0"/>
                </a:cubicBezTo>
                <a:cubicBezTo>
                  <a:pt x="4033812" y="-49590"/>
                  <a:pt x="4612336" y="70280"/>
                  <a:pt x="4803221" y="0"/>
                </a:cubicBezTo>
                <a:cubicBezTo>
                  <a:pt x="4811022" y="179095"/>
                  <a:pt x="4770081" y="205464"/>
                  <a:pt x="4803221" y="385747"/>
                </a:cubicBezTo>
                <a:cubicBezTo>
                  <a:pt x="4836361" y="566030"/>
                  <a:pt x="4769171" y="632005"/>
                  <a:pt x="4803221" y="771493"/>
                </a:cubicBezTo>
                <a:cubicBezTo>
                  <a:pt x="4837271" y="910981"/>
                  <a:pt x="4754386" y="1083333"/>
                  <a:pt x="4803221" y="1231106"/>
                </a:cubicBezTo>
                <a:cubicBezTo>
                  <a:pt x="4587450" y="1272709"/>
                  <a:pt x="4557371" y="1230999"/>
                  <a:pt x="4365594" y="1231106"/>
                </a:cubicBezTo>
                <a:cubicBezTo>
                  <a:pt x="4173817" y="1231213"/>
                  <a:pt x="4076933" y="1191407"/>
                  <a:pt x="3927967" y="1231106"/>
                </a:cubicBezTo>
                <a:cubicBezTo>
                  <a:pt x="3779001" y="1270805"/>
                  <a:pt x="3618290" y="1204145"/>
                  <a:pt x="3490341" y="1231106"/>
                </a:cubicBezTo>
                <a:cubicBezTo>
                  <a:pt x="3362392" y="1258067"/>
                  <a:pt x="3159109" y="1203884"/>
                  <a:pt x="2860585" y="1231106"/>
                </a:cubicBezTo>
                <a:cubicBezTo>
                  <a:pt x="2562061" y="1258328"/>
                  <a:pt x="2571553" y="1180761"/>
                  <a:pt x="2374926" y="1231106"/>
                </a:cubicBezTo>
                <a:cubicBezTo>
                  <a:pt x="2178299" y="1281451"/>
                  <a:pt x="2167289" y="1194115"/>
                  <a:pt x="1985331" y="1231106"/>
                </a:cubicBezTo>
                <a:cubicBezTo>
                  <a:pt x="1803373" y="1268097"/>
                  <a:pt x="1713801" y="1216889"/>
                  <a:pt x="1595737" y="1231106"/>
                </a:cubicBezTo>
                <a:cubicBezTo>
                  <a:pt x="1477673" y="1245323"/>
                  <a:pt x="1208420" y="1172886"/>
                  <a:pt x="1014013" y="1231106"/>
                </a:cubicBezTo>
                <a:cubicBezTo>
                  <a:pt x="819606" y="1289326"/>
                  <a:pt x="274077" y="1146277"/>
                  <a:pt x="0" y="1231106"/>
                </a:cubicBezTo>
                <a:cubicBezTo>
                  <a:pt x="-33802" y="1061449"/>
                  <a:pt x="19519" y="985560"/>
                  <a:pt x="0" y="833048"/>
                </a:cubicBezTo>
                <a:cubicBezTo>
                  <a:pt x="-19519" y="680536"/>
                  <a:pt x="32906" y="497736"/>
                  <a:pt x="0" y="398058"/>
                </a:cubicBezTo>
                <a:cubicBezTo>
                  <a:pt x="-32906" y="298380"/>
                  <a:pt x="33424" y="167259"/>
                  <a:pt x="0" y="0"/>
                </a:cubicBezTo>
                <a:close/>
              </a:path>
            </a:pathLst>
          </a:custGeom>
          <a:ln w="57150">
            <a:noFill/>
            <a:prstDash val="solid"/>
            <a:extLst>
              <a:ext uri="{C807C97D-BFC1-408E-A445-0C87EB9F89A2}">
                <ask:lineSketchStyleProps xmlns:ask="http://schemas.microsoft.com/office/drawing/2018/sketchyshapes" sd="3098272673">
                  <a:prstGeom prst="rect">
                    <a:avLst/>
                  </a:prstGeom>
                  <ask:type>
                    <ask:lineSketchScribble/>
                  </ask:type>
                </ask:lineSketchStyleProps>
              </a:ext>
            </a:extLst>
          </a:ln>
        </p:spPr>
        <p:txBody>
          <a:bodyPr wrap="square" lIns="0" tIns="0" rIns="0" bIns="0" rtlCol="0" anchor="t">
            <a:spAutoFit/>
          </a:bodyPr>
          <a:lstStyle/>
          <a:p>
            <a:pPr lvl="0" algn="ctr">
              <a:spcBef>
                <a:spcPct val="0"/>
              </a:spcBef>
            </a:pPr>
            <a:r>
              <a:rPr lang="en-US" sz="8000" b="1" dirty="0">
                <a:solidFill>
                  <a:srgbClr val="2BF6FF"/>
                </a:solidFill>
                <a:effectLst>
                  <a:glow rad="228600">
                    <a:srgbClr val="0070C0">
                      <a:alpha val="40000"/>
                    </a:srgbClr>
                  </a:glow>
                </a:effectLst>
                <a:latin typeface="Big Shoulders Display Bold"/>
                <a:ea typeface="Big Shoulders Display Bold"/>
                <a:cs typeface="Big Shoulders Display Bold"/>
                <a:sym typeface="Big Shoulders Display Bold"/>
              </a:rPr>
              <a:t>Marketing</a:t>
            </a:r>
          </a:p>
        </p:txBody>
      </p:sp>
    </p:spTree>
    <p:extLst>
      <p:ext uri="{BB962C8B-B14F-4D97-AF65-F5344CB8AC3E}">
        <p14:creationId xmlns:p14="http://schemas.microsoft.com/office/powerpoint/2010/main" val="2391760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dissolve">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dissolve">
                                      <p:cBhvr>
                                        <p:cTn id="20" dur="500"/>
                                        <p:tgtEl>
                                          <p:spTgt spid="46"/>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dissolve">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dissolve">
                                      <p:cBhvr>
                                        <p:cTn id="28" dur="500"/>
                                        <p:tgtEl>
                                          <p:spTgt spid="48"/>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dissolve">
                                      <p:cBhvr>
                                        <p:cTn id="3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animBg="1"/>
      <p:bldP spid="43" grpId="0"/>
      <p:bldP spid="44" grpId="0" animBg="1"/>
      <p:bldP spid="46" grpId="0"/>
      <p:bldP spid="47" grpId="0" animBg="1"/>
      <p:bldP spid="4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a:extLst>
            <a:ext uri="{FF2B5EF4-FFF2-40B4-BE49-F238E27FC236}">
              <a16:creationId xmlns:a16="http://schemas.microsoft.com/office/drawing/2014/main" id="{74B77660-8DFD-5799-8287-CBBBE18B711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C0F5F46-1BCF-9BBA-230B-52A9D4FE1B71}"/>
              </a:ext>
            </a:extLst>
          </p:cNvPr>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a:extLst>
              <a:ext uri="{FF2B5EF4-FFF2-40B4-BE49-F238E27FC236}">
                <a16:creationId xmlns:a16="http://schemas.microsoft.com/office/drawing/2014/main" id="{863C28C7-7CA3-52C8-6CEF-148959DCA0C3}"/>
              </a:ext>
            </a:extLst>
          </p:cNvPr>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42" name="Left-Right Arrow 41">
            <a:extLst>
              <a:ext uri="{FF2B5EF4-FFF2-40B4-BE49-F238E27FC236}">
                <a16:creationId xmlns:a16="http://schemas.microsoft.com/office/drawing/2014/main" id="{910BB614-F697-5DA0-644A-8B64F6E9EC7D}"/>
              </a:ext>
            </a:extLst>
          </p:cNvPr>
          <p:cNvSpPr/>
          <p:nvPr/>
        </p:nvSpPr>
        <p:spPr>
          <a:xfrm>
            <a:off x="1524000" y="9029700"/>
            <a:ext cx="15240000" cy="914400"/>
          </a:xfrm>
          <a:prstGeom prst="leftRightArrow">
            <a:avLst>
              <a:gd name="adj1" fmla="val 47196"/>
              <a:gd name="adj2" fmla="val 50000"/>
            </a:avLst>
          </a:prstGeom>
          <a:solidFill>
            <a:srgbClr val="2BF7FF"/>
          </a:solidFill>
          <a:effectLst>
            <a:glow rad="582479">
              <a:srgbClr val="0070C0">
                <a:alpha val="68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glow rad="228600">
                  <a:srgbClr val="D0FF00">
                    <a:alpha val="40000"/>
                  </a:srgbClr>
                </a:glow>
              </a:effectLst>
            </a:endParaRPr>
          </a:p>
        </p:txBody>
      </p:sp>
      <p:sp>
        <p:nvSpPr>
          <p:cNvPr id="44" name="TextBox 12">
            <a:extLst>
              <a:ext uri="{FF2B5EF4-FFF2-40B4-BE49-F238E27FC236}">
                <a16:creationId xmlns:a16="http://schemas.microsoft.com/office/drawing/2014/main" id="{CDE994A8-88CD-BA21-3907-CC9CC5C563C3}"/>
              </a:ext>
            </a:extLst>
          </p:cNvPr>
          <p:cNvSpPr txBox="1"/>
          <p:nvPr/>
        </p:nvSpPr>
        <p:spPr>
          <a:xfrm>
            <a:off x="2209800" y="336947"/>
            <a:ext cx="13868400" cy="1231106"/>
          </a:xfrm>
          <a:prstGeom prst="rect">
            <a:avLst/>
          </a:prstGeom>
        </p:spPr>
        <p:txBody>
          <a:bodyPr wrap="square" lIns="0" tIns="0" rIns="0" bIns="0" rtlCol="0" anchor="t">
            <a:spAutoFit/>
          </a:bodyPr>
          <a:lstStyle/>
          <a:p>
            <a:pPr marL="0" lvl="0" indent="0" algn="ctr">
              <a:spcBef>
                <a:spcPct val="0"/>
              </a:spcBef>
            </a:pPr>
            <a:r>
              <a:rPr lang="en-US" sz="8000">
                <a:solidFill>
                  <a:srgbClr val="FF4F63"/>
                </a:solidFill>
                <a:latin typeface="Neoneon"/>
                <a:ea typeface="Neoneon"/>
                <a:cs typeface="Neoneon"/>
                <a:sym typeface="Neoneon"/>
              </a:rPr>
              <a:t>(The Bottom Line)</a:t>
            </a:r>
          </a:p>
        </p:txBody>
      </p:sp>
      <p:sp>
        <p:nvSpPr>
          <p:cNvPr id="45" name="TextBox 8">
            <a:extLst>
              <a:ext uri="{FF2B5EF4-FFF2-40B4-BE49-F238E27FC236}">
                <a16:creationId xmlns:a16="http://schemas.microsoft.com/office/drawing/2014/main" id="{3A98B84B-A58C-9484-4E42-441A9C04337F}"/>
              </a:ext>
            </a:extLst>
          </p:cNvPr>
          <p:cNvSpPr txBox="1"/>
          <p:nvPr/>
        </p:nvSpPr>
        <p:spPr>
          <a:xfrm>
            <a:off x="228600" y="1590913"/>
            <a:ext cx="4648200" cy="3161056"/>
          </a:xfrm>
          <a:custGeom>
            <a:avLst/>
            <a:gdLst>
              <a:gd name="csX0" fmla="*/ 0 w 4648200"/>
              <a:gd name="csY0" fmla="*/ 0 h 3161056"/>
              <a:gd name="csX1" fmla="*/ 673989 w 4648200"/>
              <a:gd name="csY1" fmla="*/ 0 h 3161056"/>
              <a:gd name="csX2" fmla="*/ 1347978 w 4648200"/>
              <a:gd name="csY2" fmla="*/ 0 h 3161056"/>
              <a:gd name="csX3" fmla="*/ 1929003 w 4648200"/>
              <a:gd name="csY3" fmla="*/ 0 h 3161056"/>
              <a:gd name="csX4" fmla="*/ 2556510 w 4648200"/>
              <a:gd name="csY4" fmla="*/ 0 h 3161056"/>
              <a:gd name="csX5" fmla="*/ 3091053 w 4648200"/>
              <a:gd name="csY5" fmla="*/ 0 h 3161056"/>
              <a:gd name="csX6" fmla="*/ 3672078 w 4648200"/>
              <a:gd name="csY6" fmla="*/ 0 h 3161056"/>
              <a:gd name="csX7" fmla="*/ 4648200 w 4648200"/>
              <a:gd name="csY7" fmla="*/ 0 h 3161056"/>
              <a:gd name="csX8" fmla="*/ 4648200 w 4648200"/>
              <a:gd name="csY8" fmla="*/ 463622 h 3161056"/>
              <a:gd name="csX9" fmla="*/ 4648200 w 4648200"/>
              <a:gd name="csY9" fmla="*/ 895633 h 3161056"/>
              <a:gd name="csX10" fmla="*/ 4648200 w 4648200"/>
              <a:gd name="csY10" fmla="*/ 1359254 h 3161056"/>
              <a:gd name="csX11" fmla="*/ 4648200 w 4648200"/>
              <a:gd name="csY11" fmla="*/ 1854486 h 3161056"/>
              <a:gd name="csX12" fmla="*/ 4648200 w 4648200"/>
              <a:gd name="csY12" fmla="*/ 2381329 h 3161056"/>
              <a:gd name="csX13" fmla="*/ 4648200 w 4648200"/>
              <a:gd name="csY13" fmla="*/ 3161056 h 3161056"/>
              <a:gd name="csX14" fmla="*/ 3974211 w 4648200"/>
              <a:gd name="csY14" fmla="*/ 3161056 h 3161056"/>
              <a:gd name="csX15" fmla="*/ 3393186 w 4648200"/>
              <a:gd name="csY15" fmla="*/ 3161056 h 3161056"/>
              <a:gd name="csX16" fmla="*/ 2812161 w 4648200"/>
              <a:gd name="csY16" fmla="*/ 3161056 h 3161056"/>
              <a:gd name="csX17" fmla="*/ 2231136 w 4648200"/>
              <a:gd name="csY17" fmla="*/ 3161056 h 3161056"/>
              <a:gd name="csX18" fmla="*/ 1650111 w 4648200"/>
              <a:gd name="csY18" fmla="*/ 3161056 h 3161056"/>
              <a:gd name="csX19" fmla="*/ 1115568 w 4648200"/>
              <a:gd name="csY19" fmla="*/ 3161056 h 3161056"/>
              <a:gd name="csX20" fmla="*/ 0 w 4648200"/>
              <a:gd name="csY20" fmla="*/ 3161056 h 3161056"/>
              <a:gd name="csX21" fmla="*/ 0 w 4648200"/>
              <a:gd name="csY21" fmla="*/ 2634213 h 3161056"/>
              <a:gd name="csX22" fmla="*/ 0 w 4648200"/>
              <a:gd name="csY22" fmla="*/ 2075760 h 3161056"/>
              <a:gd name="csX23" fmla="*/ 0 w 4648200"/>
              <a:gd name="csY23" fmla="*/ 1517307 h 3161056"/>
              <a:gd name="csX24" fmla="*/ 0 w 4648200"/>
              <a:gd name="csY24" fmla="*/ 927243 h 3161056"/>
              <a:gd name="csX25" fmla="*/ 0 w 4648200"/>
              <a:gd name="csY25" fmla="*/ 0 h 31610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648200" h="3161056" fill="none" extrusionOk="0">
                <a:moveTo>
                  <a:pt x="0" y="0"/>
                </a:moveTo>
                <a:cubicBezTo>
                  <a:pt x="203829" y="-23854"/>
                  <a:pt x="427543" y="29568"/>
                  <a:pt x="673989" y="0"/>
                </a:cubicBezTo>
                <a:cubicBezTo>
                  <a:pt x="920435" y="-29568"/>
                  <a:pt x="1210752" y="46124"/>
                  <a:pt x="1347978" y="0"/>
                </a:cubicBezTo>
                <a:cubicBezTo>
                  <a:pt x="1485204" y="-46124"/>
                  <a:pt x="1808171" y="4822"/>
                  <a:pt x="1929003" y="0"/>
                </a:cubicBezTo>
                <a:cubicBezTo>
                  <a:pt x="2049836" y="-4822"/>
                  <a:pt x="2287378" y="61334"/>
                  <a:pt x="2556510" y="0"/>
                </a:cubicBezTo>
                <a:cubicBezTo>
                  <a:pt x="2825642" y="-61334"/>
                  <a:pt x="2913780" y="42503"/>
                  <a:pt x="3091053" y="0"/>
                </a:cubicBezTo>
                <a:cubicBezTo>
                  <a:pt x="3268326" y="-42503"/>
                  <a:pt x="3472234" y="61288"/>
                  <a:pt x="3672078" y="0"/>
                </a:cubicBezTo>
                <a:cubicBezTo>
                  <a:pt x="3871922" y="-61288"/>
                  <a:pt x="4245312" y="87878"/>
                  <a:pt x="4648200" y="0"/>
                </a:cubicBezTo>
                <a:cubicBezTo>
                  <a:pt x="4659720" y="217940"/>
                  <a:pt x="4646278" y="277681"/>
                  <a:pt x="4648200" y="463622"/>
                </a:cubicBezTo>
                <a:cubicBezTo>
                  <a:pt x="4650122" y="649563"/>
                  <a:pt x="4597475" y="772712"/>
                  <a:pt x="4648200" y="895633"/>
                </a:cubicBezTo>
                <a:cubicBezTo>
                  <a:pt x="4698925" y="1018554"/>
                  <a:pt x="4602454" y="1205744"/>
                  <a:pt x="4648200" y="1359254"/>
                </a:cubicBezTo>
                <a:cubicBezTo>
                  <a:pt x="4693946" y="1512764"/>
                  <a:pt x="4634454" y="1671719"/>
                  <a:pt x="4648200" y="1854486"/>
                </a:cubicBezTo>
                <a:cubicBezTo>
                  <a:pt x="4661946" y="2037253"/>
                  <a:pt x="4637337" y="2130007"/>
                  <a:pt x="4648200" y="2381329"/>
                </a:cubicBezTo>
                <a:cubicBezTo>
                  <a:pt x="4659063" y="2632651"/>
                  <a:pt x="4648143" y="2992688"/>
                  <a:pt x="4648200" y="3161056"/>
                </a:cubicBezTo>
                <a:cubicBezTo>
                  <a:pt x="4341650" y="3171413"/>
                  <a:pt x="4172589" y="3101294"/>
                  <a:pt x="3974211" y="3161056"/>
                </a:cubicBezTo>
                <a:cubicBezTo>
                  <a:pt x="3775833" y="3220818"/>
                  <a:pt x="3611968" y="3095752"/>
                  <a:pt x="3393186" y="3161056"/>
                </a:cubicBezTo>
                <a:cubicBezTo>
                  <a:pt x="3174404" y="3226360"/>
                  <a:pt x="3046727" y="3159220"/>
                  <a:pt x="2812161" y="3161056"/>
                </a:cubicBezTo>
                <a:cubicBezTo>
                  <a:pt x="2577595" y="3162892"/>
                  <a:pt x="2479921" y="3092033"/>
                  <a:pt x="2231136" y="3161056"/>
                </a:cubicBezTo>
                <a:cubicBezTo>
                  <a:pt x="1982351" y="3230079"/>
                  <a:pt x="1873698" y="3099692"/>
                  <a:pt x="1650111" y="3161056"/>
                </a:cubicBezTo>
                <a:cubicBezTo>
                  <a:pt x="1426524" y="3222420"/>
                  <a:pt x="1306325" y="3107342"/>
                  <a:pt x="1115568" y="3161056"/>
                </a:cubicBezTo>
                <a:cubicBezTo>
                  <a:pt x="924811" y="3214770"/>
                  <a:pt x="350028" y="3152064"/>
                  <a:pt x="0" y="3161056"/>
                </a:cubicBezTo>
                <a:cubicBezTo>
                  <a:pt x="-40829" y="3004053"/>
                  <a:pt x="51702" y="2778636"/>
                  <a:pt x="0" y="2634213"/>
                </a:cubicBezTo>
                <a:cubicBezTo>
                  <a:pt x="-51702" y="2489790"/>
                  <a:pt x="36287" y="2252509"/>
                  <a:pt x="0" y="2075760"/>
                </a:cubicBezTo>
                <a:cubicBezTo>
                  <a:pt x="-36287" y="1899011"/>
                  <a:pt x="23289" y="1678950"/>
                  <a:pt x="0" y="1517307"/>
                </a:cubicBezTo>
                <a:cubicBezTo>
                  <a:pt x="-23289" y="1355664"/>
                  <a:pt x="29690" y="1069669"/>
                  <a:pt x="0" y="927243"/>
                </a:cubicBezTo>
                <a:cubicBezTo>
                  <a:pt x="-29690" y="784817"/>
                  <a:pt x="98088" y="370408"/>
                  <a:pt x="0" y="0"/>
                </a:cubicBezTo>
                <a:close/>
              </a:path>
              <a:path w="4648200" h="3161056" stroke="0" extrusionOk="0">
                <a:moveTo>
                  <a:pt x="0" y="0"/>
                </a:moveTo>
                <a:cubicBezTo>
                  <a:pt x="224412" y="-61622"/>
                  <a:pt x="381169" y="38480"/>
                  <a:pt x="534543" y="0"/>
                </a:cubicBezTo>
                <a:cubicBezTo>
                  <a:pt x="687917" y="-38480"/>
                  <a:pt x="765174" y="15987"/>
                  <a:pt x="976122" y="0"/>
                </a:cubicBezTo>
                <a:cubicBezTo>
                  <a:pt x="1187070" y="-15987"/>
                  <a:pt x="1391928" y="77828"/>
                  <a:pt x="1650111" y="0"/>
                </a:cubicBezTo>
                <a:cubicBezTo>
                  <a:pt x="1908294" y="-77828"/>
                  <a:pt x="2022751" y="41716"/>
                  <a:pt x="2184654" y="0"/>
                </a:cubicBezTo>
                <a:cubicBezTo>
                  <a:pt x="2346557" y="-41716"/>
                  <a:pt x="2471766" y="59708"/>
                  <a:pt x="2719197" y="0"/>
                </a:cubicBezTo>
                <a:cubicBezTo>
                  <a:pt x="2966628" y="-59708"/>
                  <a:pt x="3111140" y="70490"/>
                  <a:pt x="3393186" y="0"/>
                </a:cubicBezTo>
                <a:cubicBezTo>
                  <a:pt x="3675232" y="-70490"/>
                  <a:pt x="3644495" y="20558"/>
                  <a:pt x="3881247" y="0"/>
                </a:cubicBezTo>
                <a:cubicBezTo>
                  <a:pt x="4117999" y="-20558"/>
                  <a:pt x="4429858" y="4315"/>
                  <a:pt x="4648200" y="0"/>
                </a:cubicBezTo>
                <a:cubicBezTo>
                  <a:pt x="4681690" y="226452"/>
                  <a:pt x="4642580" y="385706"/>
                  <a:pt x="4648200" y="590064"/>
                </a:cubicBezTo>
                <a:cubicBezTo>
                  <a:pt x="4653820" y="794422"/>
                  <a:pt x="4648013" y="909418"/>
                  <a:pt x="4648200" y="1053685"/>
                </a:cubicBezTo>
                <a:cubicBezTo>
                  <a:pt x="4648387" y="1197952"/>
                  <a:pt x="4598690" y="1349829"/>
                  <a:pt x="4648200" y="1580528"/>
                </a:cubicBezTo>
                <a:cubicBezTo>
                  <a:pt x="4697710" y="1811227"/>
                  <a:pt x="4619446" y="1958156"/>
                  <a:pt x="4648200" y="2138981"/>
                </a:cubicBezTo>
                <a:cubicBezTo>
                  <a:pt x="4676954" y="2319806"/>
                  <a:pt x="4632293" y="2450324"/>
                  <a:pt x="4648200" y="2570992"/>
                </a:cubicBezTo>
                <a:cubicBezTo>
                  <a:pt x="4664107" y="2691660"/>
                  <a:pt x="4646637" y="2883751"/>
                  <a:pt x="4648200" y="3161056"/>
                </a:cubicBezTo>
                <a:cubicBezTo>
                  <a:pt x="4497945" y="3165780"/>
                  <a:pt x="4248062" y="3129167"/>
                  <a:pt x="4067175" y="3161056"/>
                </a:cubicBezTo>
                <a:cubicBezTo>
                  <a:pt x="3886288" y="3192945"/>
                  <a:pt x="3703670" y="3111925"/>
                  <a:pt x="3486150" y="3161056"/>
                </a:cubicBezTo>
                <a:cubicBezTo>
                  <a:pt x="3268630" y="3210187"/>
                  <a:pt x="2981580" y="3130317"/>
                  <a:pt x="2812161" y="3161056"/>
                </a:cubicBezTo>
                <a:cubicBezTo>
                  <a:pt x="2642742" y="3191795"/>
                  <a:pt x="2350384" y="3098497"/>
                  <a:pt x="2231136" y="3161056"/>
                </a:cubicBezTo>
                <a:cubicBezTo>
                  <a:pt x="2111889" y="3223615"/>
                  <a:pt x="1894927" y="3160071"/>
                  <a:pt x="1789557" y="3161056"/>
                </a:cubicBezTo>
                <a:cubicBezTo>
                  <a:pt x="1684187" y="3162041"/>
                  <a:pt x="1436841" y="3158220"/>
                  <a:pt x="1301496" y="3161056"/>
                </a:cubicBezTo>
                <a:cubicBezTo>
                  <a:pt x="1166151" y="3163892"/>
                  <a:pt x="872383" y="3150112"/>
                  <a:pt x="627507" y="3161056"/>
                </a:cubicBezTo>
                <a:cubicBezTo>
                  <a:pt x="382631" y="3172000"/>
                  <a:pt x="239510" y="3113913"/>
                  <a:pt x="0" y="3161056"/>
                </a:cubicBezTo>
                <a:cubicBezTo>
                  <a:pt x="-43131" y="2968308"/>
                  <a:pt x="16211" y="2902492"/>
                  <a:pt x="0" y="2697434"/>
                </a:cubicBezTo>
                <a:cubicBezTo>
                  <a:pt x="-16211" y="2492376"/>
                  <a:pt x="14687" y="2439067"/>
                  <a:pt x="0" y="2202202"/>
                </a:cubicBezTo>
                <a:cubicBezTo>
                  <a:pt x="-14687" y="1965337"/>
                  <a:pt x="36495" y="1892382"/>
                  <a:pt x="0" y="1770191"/>
                </a:cubicBezTo>
                <a:cubicBezTo>
                  <a:pt x="-36495" y="1648000"/>
                  <a:pt x="19555" y="1513734"/>
                  <a:pt x="0" y="1338180"/>
                </a:cubicBezTo>
                <a:cubicBezTo>
                  <a:pt x="-19555" y="1162626"/>
                  <a:pt x="64831" y="1017064"/>
                  <a:pt x="0" y="779727"/>
                </a:cubicBezTo>
                <a:cubicBezTo>
                  <a:pt x="-64831" y="542390"/>
                  <a:pt x="86667" y="242376"/>
                  <a:pt x="0" y="0"/>
                </a:cubicBezTo>
                <a:close/>
              </a:path>
            </a:pathLst>
          </a:custGeom>
          <a:ln w="5715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t">
            <a:noAutofit/>
          </a:bodyPr>
          <a:lstStyle/>
          <a:p>
            <a:pPr lvl="0" algn="ctr">
              <a:lnSpc>
                <a:spcPts val="3359"/>
              </a:lnSpc>
              <a:spcBef>
                <a:spcPct val="0"/>
              </a:spcBef>
            </a:pPr>
            <a:endParaRPr lang="en-US" sz="3600">
              <a:solidFill>
                <a:srgbClr val="FFFFFF"/>
              </a:solidFill>
              <a:latin typeface="Open Sauce"/>
              <a:ea typeface="Open Sauce"/>
              <a:cs typeface="Open Sauce"/>
              <a:sym typeface="Open Sauce"/>
            </a:endParaRPr>
          </a:p>
          <a:p>
            <a:pPr lvl="0" algn="ctr">
              <a:lnSpc>
                <a:spcPts val="3359"/>
              </a:lnSpc>
              <a:spcBef>
                <a:spcPct val="0"/>
              </a:spcBef>
            </a:pPr>
            <a:r>
              <a:rPr lang="en-US" sz="3600">
                <a:solidFill>
                  <a:srgbClr val="FFFFFF"/>
                </a:solidFill>
                <a:latin typeface="Open Sauce"/>
                <a:ea typeface="Open Sauce"/>
                <a:cs typeface="Open Sauce"/>
                <a:sym typeface="Open Sauce"/>
              </a:rPr>
              <a:t>Topgolf’s revenue is faltering, and they are limited to just one sport, missing new audience opportunities.</a:t>
            </a:r>
          </a:p>
        </p:txBody>
      </p:sp>
      <p:sp>
        <p:nvSpPr>
          <p:cNvPr id="47" name="TextBox 8">
            <a:extLst>
              <a:ext uri="{FF2B5EF4-FFF2-40B4-BE49-F238E27FC236}">
                <a16:creationId xmlns:a16="http://schemas.microsoft.com/office/drawing/2014/main" id="{58E03AE9-F6BF-CA5B-28DC-0FE3E8D63AE0}"/>
              </a:ext>
            </a:extLst>
          </p:cNvPr>
          <p:cNvSpPr txBox="1"/>
          <p:nvPr/>
        </p:nvSpPr>
        <p:spPr>
          <a:xfrm>
            <a:off x="5791201" y="2552700"/>
            <a:ext cx="5029200" cy="2296190"/>
          </a:xfrm>
          <a:custGeom>
            <a:avLst/>
            <a:gdLst>
              <a:gd name="csX0" fmla="*/ 0 w 5029200"/>
              <a:gd name="csY0" fmla="*/ 0 h 2296190"/>
              <a:gd name="csX1" fmla="*/ 609092 w 5029200"/>
              <a:gd name="csY1" fmla="*/ 0 h 2296190"/>
              <a:gd name="csX2" fmla="*/ 1017016 w 5029200"/>
              <a:gd name="csY2" fmla="*/ 0 h 2296190"/>
              <a:gd name="csX3" fmla="*/ 1525524 w 5029200"/>
              <a:gd name="csY3" fmla="*/ 0 h 2296190"/>
              <a:gd name="csX4" fmla="*/ 2184908 w 5029200"/>
              <a:gd name="csY4" fmla="*/ 0 h 2296190"/>
              <a:gd name="csX5" fmla="*/ 2743708 w 5029200"/>
              <a:gd name="csY5" fmla="*/ 0 h 2296190"/>
              <a:gd name="csX6" fmla="*/ 3352800 w 5029200"/>
              <a:gd name="csY6" fmla="*/ 0 h 2296190"/>
              <a:gd name="csX7" fmla="*/ 3861308 w 5029200"/>
              <a:gd name="csY7" fmla="*/ 0 h 2296190"/>
              <a:gd name="csX8" fmla="*/ 4420108 w 5029200"/>
              <a:gd name="csY8" fmla="*/ 0 h 2296190"/>
              <a:gd name="csX9" fmla="*/ 5029200 w 5029200"/>
              <a:gd name="csY9" fmla="*/ 0 h 2296190"/>
              <a:gd name="csX10" fmla="*/ 5029200 w 5029200"/>
              <a:gd name="csY10" fmla="*/ 528124 h 2296190"/>
              <a:gd name="csX11" fmla="*/ 5029200 w 5029200"/>
              <a:gd name="csY11" fmla="*/ 1033286 h 2296190"/>
              <a:gd name="csX12" fmla="*/ 5029200 w 5029200"/>
              <a:gd name="csY12" fmla="*/ 1561409 h 2296190"/>
              <a:gd name="csX13" fmla="*/ 5029200 w 5029200"/>
              <a:gd name="csY13" fmla="*/ 2296190 h 2296190"/>
              <a:gd name="csX14" fmla="*/ 4470400 w 5029200"/>
              <a:gd name="csY14" fmla="*/ 2296190 h 2296190"/>
              <a:gd name="csX15" fmla="*/ 3911600 w 5029200"/>
              <a:gd name="csY15" fmla="*/ 2296190 h 2296190"/>
              <a:gd name="csX16" fmla="*/ 3453384 w 5029200"/>
              <a:gd name="csY16" fmla="*/ 2296190 h 2296190"/>
              <a:gd name="csX17" fmla="*/ 2894584 w 5029200"/>
              <a:gd name="csY17" fmla="*/ 2296190 h 2296190"/>
              <a:gd name="csX18" fmla="*/ 2335784 w 5029200"/>
              <a:gd name="csY18" fmla="*/ 2296190 h 2296190"/>
              <a:gd name="csX19" fmla="*/ 1776984 w 5029200"/>
              <a:gd name="csY19" fmla="*/ 2296190 h 2296190"/>
              <a:gd name="csX20" fmla="*/ 1218184 w 5029200"/>
              <a:gd name="csY20" fmla="*/ 2296190 h 2296190"/>
              <a:gd name="csX21" fmla="*/ 709676 w 5029200"/>
              <a:gd name="csY21" fmla="*/ 2296190 h 2296190"/>
              <a:gd name="csX22" fmla="*/ 0 w 5029200"/>
              <a:gd name="csY22" fmla="*/ 2296190 h 2296190"/>
              <a:gd name="csX23" fmla="*/ 0 w 5029200"/>
              <a:gd name="csY23" fmla="*/ 1722143 h 2296190"/>
              <a:gd name="csX24" fmla="*/ 0 w 5029200"/>
              <a:gd name="csY24" fmla="*/ 1125133 h 2296190"/>
              <a:gd name="csX25" fmla="*/ 0 w 5029200"/>
              <a:gd name="csY25" fmla="*/ 528124 h 2296190"/>
              <a:gd name="csX26" fmla="*/ 0 w 5029200"/>
              <a:gd name="csY26" fmla="*/ 0 h 22961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029200" h="2296190" fill="none" extrusionOk="0">
                <a:moveTo>
                  <a:pt x="0" y="0"/>
                </a:moveTo>
                <a:cubicBezTo>
                  <a:pt x="282862" y="-68453"/>
                  <a:pt x="342918" y="27573"/>
                  <a:pt x="609092" y="0"/>
                </a:cubicBezTo>
                <a:cubicBezTo>
                  <a:pt x="875266" y="-27573"/>
                  <a:pt x="836838" y="39015"/>
                  <a:pt x="1017016" y="0"/>
                </a:cubicBezTo>
                <a:cubicBezTo>
                  <a:pt x="1197194" y="-39015"/>
                  <a:pt x="1411058" y="42110"/>
                  <a:pt x="1525524" y="0"/>
                </a:cubicBezTo>
                <a:cubicBezTo>
                  <a:pt x="1639990" y="-42110"/>
                  <a:pt x="2003815" y="35410"/>
                  <a:pt x="2184908" y="0"/>
                </a:cubicBezTo>
                <a:cubicBezTo>
                  <a:pt x="2366001" y="-35410"/>
                  <a:pt x="2476998" y="52828"/>
                  <a:pt x="2743708" y="0"/>
                </a:cubicBezTo>
                <a:cubicBezTo>
                  <a:pt x="3010418" y="-52828"/>
                  <a:pt x="3097062" y="12292"/>
                  <a:pt x="3352800" y="0"/>
                </a:cubicBezTo>
                <a:cubicBezTo>
                  <a:pt x="3608538" y="-12292"/>
                  <a:pt x="3644484" y="10896"/>
                  <a:pt x="3861308" y="0"/>
                </a:cubicBezTo>
                <a:cubicBezTo>
                  <a:pt x="4078132" y="-10896"/>
                  <a:pt x="4267625" y="41095"/>
                  <a:pt x="4420108" y="0"/>
                </a:cubicBezTo>
                <a:cubicBezTo>
                  <a:pt x="4572591" y="-41095"/>
                  <a:pt x="4746137" y="16829"/>
                  <a:pt x="5029200" y="0"/>
                </a:cubicBezTo>
                <a:cubicBezTo>
                  <a:pt x="5065142" y="120850"/>
                  <a:pt x="4980994" y="357031"/>
                  <a:pt x="5029200" y="528124"/>
                </a:cubicBezTo>
                <a:cubicBezTo>
                  <a:pt x="5077406" y="699217"/>
                  <a:pt x="5027738" y="881948"/>
                  <a:pt x="5029200" y="1033286"/>
                </a:cubicBezTo>
                <a:cubicBezTo>
                  <a:pt x="5030662" y="1184624"/>
                  <a:pt x="5005493" y="1430765"/>
                  <a:pt x="5029200" y="1561409"/>
                </a:cubicBezTo>
                <a:cubicBezTo>
                  <a:pt x="5052907" y="1692053"/>
                  <a:pt x="4995059" y="1988346"/>
                  <a:pt x="5029200" y="2296190"/>
                </a:cubicBezTo>
                <a:cubicBezTo>
                  <a:pt x="4841033" y="2355206"/>
                  <a:pt x="4694754" y="2239322"/>
                  <a:pt x="4470400" y="2296190"/>
                </a:cubicBezTo>
                <a:cubicBezTo>
                  <a:pt x="4246046" y="2353058"/>
                  <a:pt x="4128646" y="2265759"/>
                  <a:pt x="3911600" y="2296190"/>
                </a:cubicBezTo>
                <a:cubicBezTo>
                  <a:pt x="3694554" y="2326621"/>
                  <a:pt x="3580070" y="2247401"/>
                  <a:pt x="3453384" y="2296190"/>
                </a:cubicBezTo>
                <a:cubicBezTo>
                  <a:pt x="3326698" y="2344979"/>
                  <a:pt x="3122508" y="2247650"/>
                  <a:pt x="2894584" y="2296190"/>
                </a:cubicBezTo>
                <a:cubicBezTo>
                  <a:pt x="2666660" y="2344730"/>
                  <a:pt x="2566444" y="2265017"/>
                  <a:pt x="2335784" y="2296190"/>
                </a:cubicBezTo>
                <a:cubicBezTo>
                  <a:pt x="2105124" y="2327363"/>
                  <a:pt x="2020215" y="2277459"/>
                  <a:pt x="1776984" y="2296190"/>
                </a:cubicBezTo>
                <a:cubicBezTo>
                  <a:pt x="1533753" y="2314921"/>
                  <a:pt x="1341084" y="2263020"/>
                  <a:pt x="1218184" y="2296190"/>
                </a:cubicBezTo>
                <a:cubicBezTo>
                  <a:pt x="1095284" y="2329360"/>
                  <a:pt x="831280" y="2282938"/>
                  <a:pt x="709676" y="2296190"/>
                </a:cubicBezTo>
                <a:cubicBezTo>
                  <a:pt x="588072" y="2309442"/>
                  <a:pt x="229492" y="2259766"/>
                  <a:pt x="0" y="2296190"/>
                </a:cubicBezTo>
                <a:cubicBezTo>
                  <a:pt x="-18128" y="2114869"/>
                  <a:pt x="32442" y="1958634"/>
                  <a:pt x="0" y="1722143"/>
                </a:cubicBezTo>
                <a:cubicBezTo>
                  <a:pt x="-32442" y="1485652"/>
                  <a:pt x="66987" y="1361203"/>
                  <a:pt x="0" y="1125133"/>
                </a:cubicBezTo>
                <a:cubicBezTo>
                  <a:pt x="-66987" y="889063"/>
                  <a:pt x="6962" y="667511"/>
                  <a:pt x="0" y="528124"/>
                </a:cubicBezTo>
                <a:cubicBezTo>
                  <a:pt x="-6962" y="388737"/>
                  <a:pt x="17771" y="190717"/>
                  <a:pt x="0" y="0"/>
                </a:cubicBezTo>
                <a:close/>
              </a:path>
              <a:path w="5029200" h="2296190" stroke="0" extrusionOk="0">
                <a:moveTo>
                  <a:pt x="0" y="0"/>
                </a:moveTo>
                <a:cubicBezTo>
                  <a:pt x="116088" y="-34800"/>
                  <a:pt x="313799" y="13471"/>
                  <a:pt x="508508" y="0"/>
                </a:cubicBezTo>
                <a:cubicBezTo>
                  <a:pt x="703217" y="-13471"/>
                  <a:pt x="774192" y="47107"/>
                  <a:pt x="916432" y="0"/>
                </a:cubicBezTo>
                <a:cubicBezTo>
                  <a:pt x="1058672" y="-47107"/>
                  <a:pt x="1259768" y="55959"/>
                  <a:pt x="1575816" y="0"/>
                </a:cubicBezTo>
                <a:cubicBezTo>
                  <a:pt x="1891864" y="-55959"/>
                  <a:pt x="1833024" y="11145"/>
                  <a:pt x="2084324" y="0"/>
                </a:cubicBezTo>
                <a:cubicBezTo>
                  <a:pt x="2335624" y="-11145"/>
                  <a:pt x="2371085" y="15679"/>
                  <a:pt x="2592832" y="0"/>
                </a:cubicBezTo>
                <a:cubicBezTo>
                  <a:pt x="2814579" y="-15679"/>
                  <a:pt x="3110689" y="48483"/>
                  <a:pt x="3252216" y="0"/>
                </a:cubicBezTo>
                <a:cubicBezTo>
                  <a:pt x="3393743" y="-48483"/>
                  <a:pt x="3481571" y="12420"/>
                  <a:pt x="3710432" y="0"/>
                </a:cubicBezTo>
                <a:cubicBezTo>
                  <a:pt x="3939293" y="-12420"/>
                  <a:pt x="4105179" y="9847"/>
                  <a:pt x="4369816" y="0"/>
                </a:cubicBezTo>
                <a:cubicBezTo>
                  <a:pt x="4634453" y="-9847"/>
                  <a:pt x="4767323" y="11351"/>
                  <a:pt x="5029200" y="0"/>
                </a:cubicBezTo>
                <a:cubicBezTo>
                  <a:pt x="5077170" y="187963"/>
                  <a:pt x="4998073" y="424951"/>
                  <a:pt x="5029200" y="574048"/>
                </a:cubicBezTo>
                <a:cubicBezTo>
                  <a:pt x="5060327" y="723145"/>
                  <a:pt x="4970951" y="979061"/>
                  <a:pt x="5029200" y="1148095"/>
                </a:cubicBezTo>
                <a:cubicBezTo>
                  <a:pt x="5087449" y="1317129"/>
                  <a:pt x="4990886" y="1460719"/>
                  <a:pt x="5029200" y="1745104"/>
                </a:cubicBezTo>
                <a:cubicBezTo>
                  <a:pt x="5067514" y="2029489"/>
                  <a:pt x="5000014" y="2184099"/>
                  <a:pt x="5029200" y="2296190"/>
                </a:cubicBezTo>
                <a:cubicBezTo>
                  <a:pt x="4884464" y="2317095"/>
                  <a:pt x="4610929" y="2278245"/>
                  <a:pt x="4470400" y="2296190"/>
                </a:cubicBezTo>
                <a:cubicBezTo>
                  <a:pt x="4329871" y="2314135"/>
                  <a:pt x="4156417" y="2275243"/>
                  <a:pt x="4012184" y="2296190"/>
                </a:cubicBezTo>
                <a:cubicBezTo>
                  <a:pt x="3867951" y="2317137"/>
                  <a:pt x="3598724" y="2256203"/>
                  <a:pt x="3453384" y="2296190"/>
                </a:cubicBezTo>
                <a:cubicBezTo>
                  <a:pt x="3308044" y="2336177"/>
                  <a:pt x="2956551" y="2225385"/>
                  <a:pt x="2794000" y="2296190"/>
                </a:cubicBezTo>
                <a:cubicBezTo>
                  <a:pt x="2631449" y="2366995"/>
                  <a:pt x="2402991" y="2252300"/>
                  <a:pt x="2235200" y="2296190"/>
                </a:cubicBezTo>
                <a:cubicBezTo>
                  <a:pt x="2067409" y="2340080"/>
                  <a:pt x="1946592" y="2264847"/>
                  <a:pt x="1827276" y="2296190"/>
                </a:cubicBezTo>
                <a:cubicBezTo>
                  <a:pt x="1707960" y="2327533"/>
                  <a:pt x="1581302" y="2292912"/>
                  <a:pt x="1369060" y="2296190"/>
                </a:cubicBezTo>
                <a:cubicBezTo>
                  <a:pt x="1156818" y="2299468"/>
                  <a:pt x="969023" y="2248685"/>
                  <a:pt x="709676" y="2296190"/>
                </a:cubicBezTo>
                <a:cubicBezTo>
                  <a:pt x="450329" y="2343695"/>
                  <a:pt x="247569" y="2282255"/>
                  <a:pt x="0" y="2296190"/>
                </a:cubicBezTo>
                <a:cubicBezTo>
                  <a:pt x="-44493" y="2148535"/>
                  <a:pt x="58740" y="1964388"/>
                  <a:pt x="0" y="1768066"/>
                </a:cubicBezTo>
                <a:cubicBezTo>
                  <a:pt x="-58740" y="1571744"/>
                  <a:pt x="62267" y="1448608"/>
                  <a:pt x="0" y="1216981"/>
                </a:cubicBezTo>
                <a:cubicBezTo>
                  <a:pt x="-62267" y="985354"/>
                  <a:pt x="32297" y="815233"/>
                  <a:pt x="0" y="711819"/>
                </a:cubicBezTo>
                <a:cubicBezTo>
                  <a:pt x="-32297" y="608405"/>
                  <a:pt x="49755" y="152927"/>
                  <a:pt x="0" y="0"/>
                </a:cubicBezTo>
                <a:close/>
              </a:path>
            </a:pathLst>
          </a:custGeom>
          <a:ln w="5715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t">
            <a:noAutofit/>
          </a:bodyPr>
          <a:lstStyle/>
          <a:p>
            <a:pPr lvl="0" algn="ctr">
              <a:lnSpc>
                <a:spcPts val="3359"/>
              </a:lnSpc>
              <a:spcBef>
                <a:spcPct val="0"/>
              </a:spcBef>
            </a:pPr>
            <a:endParaRPr lang="en-US" sz="3600">
              <a:solidFill>
                <a:srgbClr val="FFFFFF"/>
              </a:solidFill>
              <a:latin typeface="Open Sauce"/>
              <a:ea typeface="Open Sauce"/>
              <a:cs typeface="Open Sauce"/>
              <a:sym typeface="Open Sauce"/>
            </a:endParaRPr>
          </a:p>
          <a:p>
            <a:pPr lvl="0" algn="ctr">
              <a:lnSpc>
                <a:spcPts val="3359"/>
              </a:lnSpc>
              <a:spcBef>
                <a:spcPct val="0"/>
              </a:spcBef>
            </a:pPr>
            <a:r>
              <a:rPr lang="en-US" sz="3600">
                <a:solidFill>
                  <a:srgbClr val="FFFFFF"/>
                </a:solidFill>
                <a:latin typeface="Open Sauce"/>
                <a:ea typeface="Open Sauce"/>
                <a:cs typeface="Open Sauce"/>
                <a:sym typeface="Open Sauce"/>
              </a:rPr>
              <a:t>Create standalone venues for basketball, soccer, and baseball experiences.</a:t>
            </a:r>
          </a:p>
        </p:txBody>
      </p:sp>
      <p:sp>
        <p:nvSpPr>
          <p:cNvPr id="48" name="TextBox 8">
            <a:extLst>
              <a:ext uri="{FF2B5EF4-FFF2-40B4-BE49-F238E27FC236}">
                <a16:creationId xmlns:a16="http://schemas.microsoft.com/office/drawing/2014/main" id="{904FBAFE-06C0-7214-889B-997ADC1410FB}"/>
              </a:ext>
            </a:extLst>
          </p:cNvPr>
          <p:cNvSpPr txBox="1"/>
          <p:nvPr/>
        </p:nvSpPr>
        <p:spPr>
          <a:xfrm>
            <a:off x="12382499" y="1732770"/>
            <a:ext cx="5029200" cy="3241742"/>
          </a:xfrm>
          <a:custGeom>
            <a:avLst/>
            <a:gdLst>
              <a:gd name="csX0" fmla="*/ 0 w 5029200"/>
              <a:gd name="csY0" fmla="*/ 0 h 3241742"/>
              <a:gd name="csX1" fmla="*/ 407924 w 5029200"/>
              <a:gd name="csY1" fmla="*/ 0 h 3241742"/>
              <a:gd name="csX2" fmla="*/ 1017016 w 5029200"/>
              <a:gd name="csY2" fmla="*/ 0 h 3241742"/>
              <a:gd name="csX3" fmla="*/ 1525524 w 5029200"/>
              <a:gd name="csY3" fmla="*/ 0 h 3241742"/>
              <a:gd name="csX4" fmla="*/ 2084324 w 5029200"/>
              <a:gd name="csY4" fmla="*/ 0 h 3241742"/>
              <a:gd name="csX5" fmla="*/ 2743708 w 5029200"/>
              <a:gd name="csY5" fmla="*/ 0 h 3241742"/>
              <a:gd name="csX6" fmla="*/ 3201924 w 5029200"/>
              <a:gd name="csY6" fmla="*/ 0 h 3241742"/>
              <a:gd name="csX7" fmla="*/ 3811016 w 5029200"/>
              <a:gd name="csY7" fmla="*/ 0 h 3241742"/>
              <a:gd name="csX8" fmla="*/ 4269232 w 5029200"/>
              <a:gd name="csY8" fmla="*/ 0 h 3241742"/>
              <a:gd name="csX9" fmla="*/ 5029200 w 5029200"/>
              <a:gd name="csY9" fmla="*/ 0 h 3241742"/>
              <a:gd name="csX10" fmla="*/ 5029200 w 5029200"/>
              <a:gd name="csY10" fmla="*/ 572708 h 3241742"/>
              <a:gd name="csX11" fmla="*/ 5029200 w 5029200"/>
              <a:gd name="csY11" fmla="*/ 1048163 h 3241742"/>
              <a:gd name="csX12" fmla="*/ 5029200 w 5029200"/>
              <a:gd name="csY12" fmla="*/ 1653288 h 3241742"/>
              <a:gd name="csX13" fmla="*/ 5029200 w 5029200"/>
              <a:gd name="csY13" fmla="*/ 2193579 h 3241742"/>
              <a:gd name="csX14" fmla="*/ 5029200 w 5029200"/>
              <a:gd name="csY14" fmla="*/ 3241742 h 3241742"/>
              <a:gd name="csX15" fmla="*/ 4420108 w 5029200"/>
              <a:gd name="csY15" fmla="*/ 3241742 h 3241742"/>
              <a:gd name="csX16" fmla="*/ 3861308 w 5029200"/>
              <a:gd name="csY16" fmla="*/ 3241742 h 3241742"/>
              <a:gd name="csX17" fmla="*/ 3352800 w 5029200"/>
              <a:gd name="csY17" fmla="*/ 3241742 h 3241742"/>
              <a:gd name="csX18" fmla="*/ 2743708 w 5029200"/>
              <a:gd name="csY18" fmla="*/ 3241742 h 3241742"/>
              <a:gd name="csX19" fmla="*/ 2184908 w 5029200"/>
              <a:gd name="csY19" fmla="*/ 3241742 h 3241742"/>
              <a:gd name="csX20" fmla="*/ 1525524 w 5029200"/>
              <a:gd name="csY20" fmla="*/ 3241742 h 3241742"/>
              <a:gd name="csX21" fmla="*/ 866140 w 5029200"/>
              <a:gd name="csY21" fmla="*/ 3241742 h 3241742"/>
              <a:gd name="csX22" fmla="*/ 0 w 5029200"/>
              <a:gd name="csY22" fmla="*/ 3241742 h 3241742"/>
              <a:gd name="csX23" fmla="*/ 0 w 5029200"/>
              <a:gd name="csY23" fmla="*/ 2669034 h 3241742"/>
              <a:gd name="csX24" fmla="*/ 0 w 5029200"/>
              <a:gd name="csY24" fmla="*/ 2096326 h 3241742"/>
              <a:gd name="csX25" fmla="*/ 0 w 5029200"/>
              <a:gd name="csY25" fmla="*/ 1556036 h 3241742"/>
              <a:gd name="csX26" fmla="*/ 0 w 5029200"/>
              <a:gd name="csY26" fmla="*/ 1015746 h 3241742"/>
              <a:gd name="csX27" fmla="*/ 0 w 5029200"/>
              <a:gd name="csY27" fmla="*/ 475455 h 3241742"/>
              <a:gd name="csX28" fmla="*/ 0 w 5029200"/>
              <a:gd name="csY28" fmla="*/ 0 h 32417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029200" h="3241742" fill="none" extrusionOk="0">
                <a:moveTo>
                  <a:pt x="0" y="0"/>
                </a:moveTo>
                <a:cubicBezTo>
                  <a:pt x="87280" y="-44116"/>
                  <a:pt x="254382" y="42770"/>
                  <a:pt x="407924" y="0"/>
                </a:cubicBezTo>
                <a:cubicBezTo>
                  <a:pt x="561466" y="-42770"/>
                  <a:pt x="761278" y="12292"/>
                  <a:pt x="1017016" y="0"/>
                </a:cubicBezTo>
                <a:cubicBezTo>
                  <a:pt x="1272754" y="-12292"/>
                  <a:pt x="1308700" y="10896"/>
                  <a:pt x="1525524" y="0"/>
                </a:cubicBezTo>
                <a:cubicBezTo>
                  <a:pt x="1742348" y="-10896"/>
                  <a:pt x="1931841" y="41095"/>
                  <a:pt x="2084324" y="0"/>
                </a:cubicBezTo>
                <a:cubicBezTo>
                  <a:pt x="2236807" y="-41095"/>
                  <a:pt x="2609279" y="40298"/>
                  <a:pt x="2743708" y="0"/>
                </a:cubicBezTo>
                <a:cubicBezTo>
                  <a:pt x="2878137" y="-40298"/>
                  <a:pt x="3008331" y="30295"/>
                  <a:pt x="3201924" y="0"/>
                </a:cubicBezTo>
                <a:cubicBezTo>
                  <a:pt x="3395517" y="-30295"/>
                  <a:pt x="3668262" y="53826"/>
                  <a:pt x="3811016" y="0"/>
                </a:cubicBezTo>
                <a:cubicBezTo>
                  <a:pt x="3953770" y="-53826"/>
                  <a:pt x="4114394" y="50302"/>
                  <a:pt x="4269232" y="0"/>
                </a:cubicBezTo>
                <a:cubicBezTo>
                  <a:pt x="4424070" y="-50302"/>
                  <a:pt x="4658792" y="38253"/>
                  <a:pt x="5029200" y="0"/>
                </a:cubicBezTo>
                <a:cubicBezTo>
                  <a:pt x="5071912" y="162145"/>
                  <a:pt x="5001288" y="421620"/>
                  <a:pt x="5029200" y="572708"/>
                </a:cubicBezTo>
                <a:cubicBezTo>
                  <a:pt x="5057112" y="723796"/>
                  <a:pt x="4978194" y="946066"/>
                  <a:pt x="5029200" y="1048163"/>
                </a:cubicBezTo>
                <a:cubicBezTo>
                  <a:pt x="5080206" y="1150260"/>
                  <a:pt x="5021414" y="1467149"/>
                  <a:pt x="5029200" y="1653288"/>
                </a:cubicBezTo>
                <a:cubicBezTo>
                  <a:pt x="5036986" y="1839427"/>
                  <a:pt x="5017514" y="2077071"/>
                  <a:pt x="5029200" y="2193579"/>
                </a:cubicBezTo>
                <a:cubicBezTo>
                  <a:pt x="5040886" y="2310087"/>
                  <a:pt x="4969410" y="3006652"/>
                  <a:pt x="5029200" y="3241742"/>
                </a:cubicBezTo>
                <a:cubicBezTo>
                  <a:pt x="4791862" y="3306512"/>
                  <a:pt x="4718619" y="3241116"/>
                  <a:pt x="4420108" y="3241742"/>
                </a:cubicBezTo>
                <a:cubicBezTo>
                  <a:pt x="4121597" y="3242368"/>
                  <a:pt x="3984208" y="3208572"/>
                  <a:pt x="3861308" y="3241742"/>
                </a:cubicBezTo>
                <a:cubicBezTo>
                  <a:pt x="3738408" y="3274912"/>
                  <a:pt x="3474404" y="3228490"/>
                  <a:pt x="3352800" y="3241742"/>
                </a:cubicBezTo>
                <a:cubicBezTo>
                  <a:pt x="3231196" y="3254994"/>
                  <a:pt x="2879270" y="3191236"/>
                  <a:pt x="2743708" y="3241742"/>
                </a:cubicBezTo>
                <a:cubicBezTo>
                  <a:pt x="2608146" y="3292248"/>
                  <a:pt x="2417498" y="3184444"/>
                  <a:pt x="2184908" y="3241742"/>
                </a:cubicBezTo>
                <a:cubicBezTo>
                  <a:pt x="1952318" y="3299040"/>
                  <a:pt x="1816818" y="3202766"/>
                  <a:pt x="1525524" y="3241742"/>
                </a:cubicBezTo>
                <a:cubicBezTo>
                  <a:pt x="1234230" y="3280718"/>
                  <a:pt x="1076565" y="3216924"/>
                  <a:pt x="866140" y="3241742"/>
                </a:cubicBezTo>
                <a:cubicBezTo>
                  <a:pt x="655715" y="3266560"/>
                  <a:pt x="431273" y="3235433"/>
                  <a:pt x="0" y="3241742"/>
                </a:cubicBezTo>
                <a:cubicBezTo>
                  <a:pt x="-32167" y="3070265"/>
                  <a:pt x="50192" y="2872751"/>
                  <a:pt x="0" y="2669034"/>
                </a:cubicBezTo>
                <a:cubicBezTo>
                  <a:pt x="-50192" y="2465317"/>
                  <a:pt x="16834" y="2297950"/>
                  <a:pt x="0" y="2096326"/>
                </a:cubicBezTo>
                <a:cubicBezTo>
                  <a:pt x="-16834" y="1894702"/>
                  <a:pt x="32114" y="1762248"/>
                  <a:pt x="0" y="1556036"/>
                </a:cubicBezTo>
                <a:cubicBezTo>
                  <a:pt x="-32114" y="1349824"/>
                  <a:pt x="22614" y="1256554"/>
                  <a:pt x="0" y="1015746"/>
                </a:cubicBezTo>
                <a:cubicBezTo>
                  <a:pt x="-22614" y="774938"/>
                  <a:pt x="9123" y="738756"/>
                  <a:pt x="0" y="475455"/>
                </a:cubicBezTo>
                <a:cubicBezTo>
                  <a:pt x="-9123" y="212154"/>
                  <a:pt x="562" y="128038"/>
                  <a:pt x="0" y="0"/>
                </a:cubicBezTo>
                <a:close/>
              </a:path>
              <a:path w="5029200" h="3241742" stroke="0" extrusionOk="0">
                <a:moveTo>
                  <a:pt x="0" y="0"/>
                </a:moveTo>
                <a:cubicBezTo>
                  <a:pt x="116088" y="-34800"/>
                  <a:pt x="313799" y="13471"/>
                  <a:pt x="508508" y="0"/>
                </a:cubicBezTo>
                <a:cubicBezTo>
                  <a:pt x="703217" y="-13471"/>
                  <a:pt x="774192" y="47107"/>
                  <a:pt x="916432" y="0"/>
                </a:cubicBezTo>
                <a:cubicBezTo>
                  <a:pt x="1058672" y="-47107"/>
                  <a:pt x="1259768" y="55959"/>
                  <a:pt x="1575816" y="0"/>
                </a:cubicBezTo>
                <a:cubicBezTo>
                  <a:pt x="1891864" y="-55959"/>
                  <a:pt x="1833024" y="11145"/>
                  <a:pt x="2084324" y="0"/>
                </a:cubicBezTo>
                <a:cubicBezTo>
                  <a:pt x="2335624" y="-11145"/>
                  <a:pt x="2371085" y="15679"/>
                  <a:pt x="2592832" y="0"/>
                </a:cubicBezTo>
                <a:cubicBezTo>
                  <a:pt x="2814579" y="-15679"/>
                  <a:pt x="3110689" y="48483"/>
                  <a:pt x="3252216" y="0"/>
                </a:cubicBezTo>
                <a:cubicBezTo>
                  <a:pt x="3393743" y="-48483"/>
                  <a:pt x="3481571" y="12420"/>
                  <a:pt x="3710432" y="0"/>
                </a:cubicBezTo>
                <a:cubicBezTo>
                  <a:pt x="3939293" y="-12420"/>
                  <a:pt x="4105179" y="9847"/>
                  <a:pt x="4369816" y="0"/>
                </a:cubicBezTo>
                <a:cubicBezTo>
                  <a:pt x="4634453" y="-9847"/>
                  <a:pt x="4767323" y="11351"/>
                  <a:pt x="5029200" y="0"/>
                </a:cubicBezTo>
                <a:cubicBezTo>
                  <a:pt x="5068179" y="247526"/>
                  <a:pt x="5027164" y="430924"/>
                  <a:pt x="5029200" y="540290"/>
                </a:cubicBezTo>
                <a:cubicBezTo>
                  <a:pt x="5031236" y="649656"/>
                  <a:pt x="5006688" y="844269"/>
                  <a:pt x="5029200" y="1080581"/>
                </a:cubicBezTo>
                <a:cubicBezTo>
                  <a:pt x="5051712" y="1316893"/>
                  <a:pt x="4991292" y="1418045"/>
                  <a:pt x="5029200" y="1653288"/>
                </a:cubicBezTo>
                <a:cubicBezTo>
                  <a:pt x="5067108" y="1888531"/>
                  <a:pt x="5001786" y="2007202"/>
                  <a:pt x="5029200" y="2096326"/>
                </a:cubicBezTo>
                <a:cubicBezTo>
                  <a:pt x="5056614" y="2185450"/>
                  <a:pt x="5027518" y="2396484"/>
                  <a:pt x="5029200" y="2636617"/>
                </a:cubicBezTo>
                <a:cubicBezTo>
                  <a:pt x="5030882" y="2876750"/>
                  <a:pt x="5017193" y="3070870"/>
                  <a:pt x="5029200" y="3241742"/>
                </a:cubicBezTo>
                <a:cubicBezTo>
                  <a:pt x="4750013" y="3264527"/>
                  <a:pt x="4615740" y="3201755"/>
                  <a:pt x="4470400" y="3241742"/>
                </a:cubicBezTo>
                <a:cubicBezTo>
                  <a:pt x="4325060" y="3281729"/>
                  <a:pt x="3973567" y="3170937"/>
                  <a:pt x="3811016" y="3241742"/>
                </a:cubicBezTo>
                <a:cubicBezTo>
                  <a:pt x="3648465" y="3312547"/>
                  <a:pt x="3420007" y="3197852"/>
                  <a:pt x="3252216" y="3241742"/>
                </a:cubicBezTo>
                <a:cubicBezTo>
                  <a:pt x="3084425" y="3285632"/>
                  <a:pt x="2963608" y="3210399"/>
                  <a:pt x="2844292" y="3241742"/>
                </a:cubicBezTo>
                <a:cubicBezTo>
                  <a:pt x="2724976" y="3273085"/>
                  <a:pt x="2598318" y="3238464"/>
                  <a:pt x="2386076" y="3241742"/>
                </a:cubicBezTo>
                <a:cubicBezTo>
                  <a:pt x="2173834" y="3245020"/>
                  <a:pt x="1986039" y="3194237"/>
                  <a:pt x="1726692" y="3241742"/>
                </a:cubicBezTo>
                <a:cubicBezTo>
                  <a:pt x="1467345" y="3289247"/>
                  <a:pt x="1404025" y="3203667"/>
                  <a:pt x="1167892" y="3241742"/>
                </a:cubicBezTo>
                <a:cubicBezTo>
                  <a:pt x="931759" y="3279817"/>
                  <a:pt x="917524" y="3221429"/>
                  <a:pt x="709676" y="3241742"/>
                </a:cubicBezTo>
                <a:cubicBezTo>
                  <a:pt x="501828" y="3262055"/>
                  <a:pt x="268515" y="3214289"/>
                  <a:pt x="0" y="3241742"/>
                </a:cubicBezTo>
                <a:cubicBezTo>
                  <a:pt x="-15910" y="3139912"/>
                  <a:pt x="1998" y="2959292"/>
                  <a:pt x="0" y="2798704"/>
                </a:cubicBezTo>
                <a:cubicBezTo>
                  <a:pt x="-1998" y="2638116"/>
                  <a:pt x="4093" y="2535948"/>
                  <a:pt x="0" y="2355666"/>
                </a:cubicBezTo>
                <a:cubicBezTo>
                  <a:pt x="-4093" y="2175384"/>
                  <a:pt x="38334" y="2005363"/>
                  <a:pt x="0" y="1782958"/>
                </a:cubicBezTo>
                <a:cubicBezTo>
                  <a:pt x="-38334" y="1560553"/>
                  <a:pt x="56286" y="1486769"/>
                  <a:pt x="0" y="1307503"/>
                </a:cubicBezTo>
                <a:cubicBezTo>
                  <a:pt x="-56286" y="1128237"/>
                  <a:pt x="56616" y="854686"/>
                  <a:pt x="0" y="702377"/>
                </a:cubicBezTo>
                <a:cubicBezTo>
                  <a:pt x="-56616" y="550068"/>
                  <a:pt x="17147" y="289027"/>
                  <a:pt x="0" y="0"/>
                </a:cubicBezTo>
                <a:close/>
              </a:path>
            </a:pathLst>
          </a:custGeom>
          <a:ln w="5715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t">
            <a:noAutofit/>
          </a:bodyPr>
          <a:lstStyle/>
          <a:p>
            <a:pPr lvl="0" algn="ctr">
              <a:lnSpc>
                <a:spcPts val="3359"/>
              </a:lnSpc>
              <a:spcBef>
                <a:spcPct val="0"/>
              </a:spcBef>
            </a:pPr>
            <a:endParaRPr lang="en-US" sz="3600">
              <a:solidFill>
                <a:srgbClr val="FFFFFF"/>
              </a:solidFill>
              <a:latin typeface="Open Sauce"/>
              <a:ea typeface="Open Sauce"/>
              <a:cs typeface="Open Sauce"/>
              <a:sym typeface="Open Sauce"/>
            </a:endParaRPr>
          </a:p>
          <a:p>
            <a:pPr lvl="0" algn="ctr">
              <a:lnSpc>
                <a:spcPts val="3359"/>
              </a:lnSpc>
              <a:spcBef>
                <a:spcPct val="0"/>
              </a:spcBef>
            </a:pPr>
            <a:r>
              <a:rPr lang="en-US" sz="3600">
                <a:solidFill>
                  <a:srgbClr val="FFFFFF"/>
                </a:solidFill>
                <a:latin typeface="Open Sauce"/>
                <a:ea typeface="Open Sauce"/>
                <a:cs typeface="Open Sauce"/>
                <a:sym typeface="Open Sauce"/>
              </a:rPr>
              <a:t>Launch targeted marketing to drive awareness and traffic through digital ads, social media, and local events</a:t>
            </a:r>
          </a:p>
        </p:txBody>
      </p:sp>
      <p:sp>
        <p:nvSpPr>
          <p:cNvPr id="49" name="TextBox 8">
            <a:extLst>
              <a:ext uri="{FF2B5EF4-FFF2-40B4-BE49-F238E27FC236}">
                <a16:creationId xmlns:a16="http://schemas.microsoft.com/office/drawing/2014/main" id="{EA7EDABB-1B35-7CF4-3689-92DFE98BA11A}"/>
              </a:ext>
            </a:extLst>
          </p:cNvPr>
          <p:cNvSpPr txBox="1"/>
          <p:nvPr/>
        </p:nvSpPr>
        <p:spPr>
          <a:xfrm>
            <a:off x="9982200" y="5982704"/>
            <a:ext cx="5029200" cy="2296190"/>
          </a:xfrm>
          <a:custGeom>
            <a:avLst/>
            <a:gdLst>
              <a:gd name="csX0" fmla="*/ 0 w 5029200"/>
              <a:gd name="csY0" fmla="*/ 0 h 2296190"/>
              <a:gd name="csX1" fmla="*/ 609092 w 5029200"/>
              <a:gd name="csY1" fmla="*/ 0 h 2296190"/>
              <a:gd name="csX2" fmla="*/ 1017016 w 5029200"/>
              <a:gd name="csY2" fmla="*/ 0 h 2296190"/>
              <a:gd name="csX3" fmla="*/ 1525524 w 5029200"/>
              <a:gd name="csY3" fmla="*/ 0 h 2296190"/>
              <a:gd name="csX4" fmla="*/ 2184908 w 5029200"/>
              <a:gd name="csY4" fmla="*/ 0 h 2296190"/>
              <a:gd name="csX5" fmla="*/ 2743708 w 5029200"/>
              <a:gd name="csY5" fmla="*/ 0 h 2296190"/>
              <a:gd name="csX6" fmla="*/ 3352800 w 5029200"/>
              <a:gd name="csY6" fmla="*/ 0 h 2296190"/>
              <a:gd name="csX7" fmla="*/ 3861308 w 5029200"/>
              <a:gd name="csY7" fmla="*/ 0 h 2296190"/>
              <a:gd name="csX8" fmla="*/ 4420108 w 5029200"/>
              <a:gd name="csY8" fmla="*/ 0 h 2296190"/>
              <a:gd name="csX9" fmla="*/ 5029200 w 5029200"/>
              <a:gd name="csY9" fmla="*/ 0 h 2296190"/>
              <a:gd name="csX10" fmla="*/ 5029200 w 5029200"/>
              <a:gd name="csY10" fmla="*/ 528124 h 2296190"/>
              <a:gd name="csX11" fmla="*/ 5029200 w 5029200"/>
              <a:gd name="csY11" fmla="*/ 1033286 h 2296190"/>
              <a:gd name="csX12" fmla="*/ 5029200 w 5029200"/>
              <a:gd name="csY12" fmla="*/ 1561409 h 2296190"/>
              <a:gd name="csX13" fmla="*/ 5029200 w 5029200"/>
              <a:gd name="csY13" fmla="*/ 2296190 h 2296190"/>
              <a:gd name="csX14" fmla="*/ 4470400 w 5029200"/>
              <a:gd name="csY14" fmla="*/ 2296190 h 2296190"/>
              <a:gd name="csX15" fmla="*/ 3911600 w 5029200"/>
              <a:gd name="csY15" fmla="*/ 2296190 h 2296190"/>
              <a:gd name="csX16" fmla="*/ 3453384 w 5029200"/>
              <a:gd name="csY16" fmla="*/ 2296190 h 2296190"/>
              <a:gd name="csX17" fmla="*/ 2894584 w 5029200"/>
              <a:gd name="csY17" fmla="*/ 2296190 h 2296190"/>
              <a:gd name="csX18" fmla="*/ 2335784 w 5029200"/>
              <a:gd name="csY18" fmla="*/ 2296190 h 2296190"/>
              <a:gd name="csX19" fmla="*/ 1776984 w 5029200"/>
              <a:gd name="csY19" fmla="*/ 2296190 h 2296190"/>
              <a:gd name="csX20" fmla="*/ 1218184 w 5029200"/>
              <a:gd name="csY20" fmla="*/ 2296190 h 2296190"/>
              <a:gd name="csX21" fmla="*/ 709676 w 5029200"/>
              <a:gd name="csY21" fmla="*/ 2296190 h 2296190"/>
              <a:gd name="csX22" fmla="*/ 0 w 5029200"/>
              <a:gd name="csY22" fmla="*/ 2296190 h 2296190"/>
              <a:gd name="csX23" fmla="*/ 0 w 5029200"/>
              <a:gd name="csY23" fmla="*/ 1722143 h 2296190"/>
              <a:gd name="csX24" fmla="*/ 0 w 5029200"/>
              <a:gd name="csY24" fmla="*/ 1125133 h 2296190"/>
              <a:gd name="csX25" fmla="*/ 0 w 5029200"/>
              <a:gd name="csY25" fmla="*/ 528124 h 2296190"/>
              <a:gd name="csX26" fmla="*/ 0 w 5029200"/>
              <a:gd name="csY26" fmla="*/ 0 h 22961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029200" h="2296190" fill="none" extrusionOk="0">
                <a:moveTo>
                  <a:pt x="0" y="0"/>
                </a:moveTo>
                <a:cubicBezTo>
                  <a:pt x="282862" y="-68453"/>
                  <a:pt x="342918" y="27573"/>
                  <a:pt x="609092" y="0"/>
                </a:cubicBezTo>
                <a:cubicBezTo>
                  <a:pt x="875266" y="-27573"/>
                  <a:pt x="836838" y="39015"/>
                  <a:pt x="1017016" y="0"/>
                </a:cubicBezTo>
                <a:cubicBezTo>
                  <a:pt x="1197194" y="-39015"/>
                  <a:pt x="1411058" y="42110"/>
                  <a:pt x="1525524" y="0"/>
                </a:cubicBezTo>
                <a:cubicBezTo>
                  <a:pt x="1639990" y="-42110"/>
                  <a:pt x="2003815" y="35410"/>
                  <a:pt x="2184908" y="0"/>
                </a:cubicBezTo>
                <a:cubicBezTo>
                  <a:pt x="2366001" y="-35410"/>
                  <a:pt x="2476998" y="52828"/>
                  <a:pt x="2743708" y="0"/>
                </a:cubicBezTo>
                <a:cubicBezTo>
                  <a:pt x="3010418" y="-52828"/>
                  <a:pt x="3097062" y="12292"/>
                  <a:pt x="3352800" y="0"/>
                </a:cubicBezTo>
                <a:cubicBezTo>
                  <a:pt x="3608538" y="-12292"/>
                  <a:pt x="3644484" y="10896"/>
                  <a:pt x="3861308" y="0"/>
                </a:cubicBezTo>
                <a:cubicBezTo>
                  <a:pt x="4078132" y="-10896"/>
                  <a:pt x="4267625" y="41095"/>
                  <a:pt x="4420108" y="0"/>
                </a:cubicBezTo>
                <a:cubicBezTo>
                  <a:pt x="4572591" y="-41095"/>
                  <a:pt x="4746137" y="16829"/>
                  <a:pt x="5029200" y="0"/>
                </a:cubicBezTo>
                <a:cubicBezTo>
                  <a:pt x="5065142" y="120850"/>
                  <a:pt x="4980994" y="357031"/>
                  <a:pt x="5029200" y="528124"/>
                </a:cubicBezTo>
                <a:cubicBezTo>
                  <a:pt x="5077406" y="699217"/>
                  <a:pt x="5027738" y="881948"/>
                  <a:pt x="5029200" y="1033286"/>
                </a:cubicBezTo>
                <a:cubicBezTo>
                  <a:pt x="5030662" y="1184624"/>
                  <a:pt x="5005493" y="1430765"/>
                  <a:pt x="5029200" y="1561409"/>
                </a:cubicBezTo>
                <a:cubicBezTo>
                  <a:pt x="5052907" y="1692053"/>
                  <a:pt x="4995059" y="1988346"/>
                  <a:pt x="5029200" y="2296190"/>
                </a:cubicBezTo>
                <a:cubicBezTo>
                  <a:pt x="4841033" y="2355206"/>
                  <a:pt x="4694754" y="2239322"/>
                  <a:pt x="4470400" y="2296190"/>
                </a:cubicBezTo>
                <a:cubicBezTo>
                  <a:pt x="4246046" y="2353058"/>
                  <a:pt x="4128646" y="2265759"/>
                  <a:pt x="3911600" y="2296190"/>
                </a:cubicBezTo>
                <a:cubicBezTo>
                  <a:pt x="3694554" y="2326621"/>
                  <a:pt x="3580070" y="2247401"/>
                  <a:pt x="3453384" y="2296190"/>
                </a:cubicBezTo>
                <a:cubicBezTo>
                  <a:pt x="3326698" y="2344979"/>
                  <a:pt x="3122508" y="2247650"/>
                  <a:pt x="2894584" y="2296190"/>
                </a:cubicBezTo>
                <a:cubicBezTo>
                  <a:pt x="2666660" y="2344730"/>
                  <a:pt x="2566444" y="2265017"/>
                  <a:pt x="2335784" y="2296190"/>
                </a:cubicBezTo>
                <a:cubicBezTo>
                  <a:pt x="2105124" y="2327363"/>
                  <a:pt x="2020215" y="2277459"/>
                  <a:pt x="1776984" y="2296190"/>
                </a:cubicBezTo>
                <a:cubicBezTo>
                  <a:pt x="1533753" y="2314921"/>
                  <a:pt x="1341084" y="2263020"/>
                  <a:pt x="1218184" y="2296190"/>
                </a:cubicBezTo>
                <a:cubicBezTo>
                  <a:pt x="1095284" y="2329360"/>
                  <a:pt x="831280" y="2282938"/>
                  <a:pt x="709676" y="2296190"/>
                </a:cubicBezTo>
                <a:cubicBezTo>
                  <a:pt x="588072" y="2309442"/>
                  <a:pt x="229492" y="2259766"/>
                  <a:pt x="0" y="2296190"/>
                </a:cubicBezTo>
                <a:cubicBezTo>
                  <a:pt x="-18128" y="2114869"/>
                  <a:pt x="32442" y="1958634"/>
                  <a:pt x="0" y="1722143"/>
                </a:cubicBezTo>
                <a:cubicBezTo>
                  <a:pt x="-32442" y="1485652"/>
                  <a:pt x="66987" y="1361203"/>
                  <a:pt x="0" y="1125133"/>
                </a:cubicBezTo>
                <a:cubicBezTo>
                  <a:pt x="-66987" y="889063"/>
                  <a:pt x="6962" y="667511"/>
                  <a:pt x="0" y="528124"/>
                </a:cubicBezTo>
                <a:cubicBezTo>
                  <a:pt x="-6962" y="388737"/>
                  <a:pt x="17771" y="190717"/>
                  <a:pt x="0" y="0"/>
                </a:cubicBezTo>
                <a:close/>
              </a:path>
              <a:path w="5029200" h="2296190" stroke="0" extrusionOk="0">
                <a:moveTo>
                  <a:pt x="0" y="0"/>
                </a:moveTo>
                <a:cubicBezTo>
                  <a:pt x="116088" y="-34800"/>
                  <a:pt x="313799" y="13471"/>
                  <a:pt x="508508" y="0"/>
                </a:cubicBezTo>
                <a:cubicBezTo>
                  <a:pt x="703217" y="-13471"/>
                  <a:pt x="774192" y="47107"/>
                  <a:pt x="916432" y="0"/>
                </a:cubicBezTo>
                <a:cubicBezTo>
                  <a:pt x="1058672" y="-47107"/>
                  <a:pt x="1259768" y="55959"/>
                  <a:pt x="1575816" y="0"/>
                </a:cubicBezTo>
                <a:cubicBezTo>
                  <a:pt x="1891864" y="-55959"/>
                  <a:pt x="1833024" y="11145"/>
                  <a:pt x="2084324" y="0"/>
                </a:cubicBezTo>
                <a:cubicBezTo>
                  <a:pt x="2335624" y="-11145"/>
                  <a:pt x="2371085" y="15679"/>
                  <a:pt x="2592832" y="0"/>
                </a:cubicBezTo>
                <a:cubicBezTo>
                  <a:pt x="2814579" y="-15679"/>
                  <a:pt x="3110689" y="48483"/>
                  <a:pt x="3252216" y="0"/>
                </a:cubicBezTo>
                <a:cubicBezTo>
                  <a:pt x="3393743" y="-48483"/>
                  <a:pt x="3481571" y="12420"/>
                  <a:pt x="3710432" y="0"/>
                </a:cubicBezTo>
                <a:cubicBezTo>
                  <a:pt x="3939293" y="-12420"/>
                  <a:pt x="4105179" y="9847"/>
                  <a:pt x="4369816" y="0"/>
                </a:cubicBezTo>
                <a:cubicBezTo>
                  <a:pt x="4634453" y="-9847"/>
                  <a:pt x="4767323" y="11351"/>
                  <a:pt x="5029200" y="0"/>
                </a:cubicBezTo>
                <a:cubicBezTo>
                  <a:pt x="5077170" y="187963"/>
                  <a:pt x="4998073" y="424951"/>
                  <a:pt x="5029200" y="574048"/>
                </a:cubicBezTo>
                <a:cubicBezTo>
                  <a:pt x="5060327" y="723145"/>
                  <a:pt x="4970951" y="979061"/>
                  <a:pt x="5029200" y="1148095"/>
                </a:cubicBezTo>
                <a:cubicBezTo>
                  <a:pt x="5087449" y="1317129"/>
                  <a:pt x="4990886" y="1460719"/>
                  <a:pt x="5029200" y="1745104"/>
                </a:cubicBezTo>
                <a:cubicBezTo>
                  <a:pt x="5067514" y="2029489"/>
                  <a:pt x="5000014" y="2184099"/>
                  <a:pt x="5029200" y="2296190"/>
                </a:cubicBezTo>
                <a:cubicBezTo>
                  <a:pt x="4884464" y="2317095"/>
                  <a:pt x="4610929" y="2278245"/>
                  <a:pt x="4470400" y="2296190"/>
                </a:cubicBezTo>
                <a:cubicBezTo>
                  <a:pt x="4329871" y="2314135"/>
                  <a:pt x="4156417" y="2275243"/>
                  <a:pt x="4012184" y="2296190"/>
                </a:cubicBezTo>
                <a:cubicBezTo>
                  <a:pt x="3867951" y="2317137"/>
                  <a:pt x="3598724" y="2256203"/>
                  <a:pt x="3453384" y="2296190"/>
                </a:cubicBezTo>
                <a:cubicBezTo>
                  <a:pt x="3308044" y="2336177"/>
                  <a:pt x="2956551" y="2225385"/>
                  <a:pt x="2794000" y="2296190"/>
                </a:cubicBezTo>
                <a:cubicBezTo>
                  <a:pt x="2631449" y="2366995"/>
                  <a:pt x="2402991" y="2252300"/>
                  <a:pt x="2235200" y="2296190"/>
                </a:cubicBezTo>
                <a:cubicBezTo>
                  <a:pt x="2067409" y="2340080"/>
                  <a:pt x="1946592" y="2264847"/>
                  <a:pt x="1827276" y="2296190"/>
                </a:cubicBezTo>
                <a:cubicBezTo>
                  <a:pt x="1707960" y="2327533"/>
                  <a:pt x="1581302" y="2292912"/>
                  <a:pt x="1369060" y="2296190"/>
                </a:cubicBezTo>
                <a:cubicBezTo>
                  <a:pt x="1156818" y="2299468"/>
                  <a:pt x="969023" y="2248685"/>
                  <a:pt x="709676" y="2296190"/>
                </a:cubicBezTo>
                <a:cubicBezTo>
                  <a:pt x="450329" y="2343695"/>
                  <a:pt x="247569" y="2282255"/>
                  <a:pt x="0" y="2296190"/>
                </a:cubicBezTo>
                <a:cubicBezTo>
                  <a:pt x="-44493" y="2148535"/>
                  <a:pt x="58740" y="1964388"/>
                  <a:pt x="0" y="1768066"/>
                </a:cubicBezTo>
                <a:cubicBezTo>
                  <a:pt x="-58740" y="1571744"/>
                  <a:pt x="62267" y="1448608"/>
                  <a:pt x="0" y="1216981"/>
                </a:cubicBezTo>
                <a:cubicBezTo>
                  <a:pt x="-62267" y="985354"/>
                  <a:pt x="32297" y="815233"/>
                  <a:pt x="0" y="711819"/>
                </a:cubicBezTo>
                <a:cubicBezTo>
                  <a:pt x="-32297" y="608405"/>
                  <a:pt x="49755" y="152927"/>
                  <a:pt x="0" y="0"/>
                </a:cubicBezTo>
                <a:close/>
              </a:path>
            </a:pathLst>
          </a:custGeom>
          <a:ln w="5715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t">
            <a:noAutofit/>
          </a:bodyPr>
          <a:lstStyle/>
          <a:p>
            <a:pPr lvl="0" algn="ctr">
              <a:lnSpc>
                <a:spcPts val="3359"/>
              </a:lnSpc>
              <a:spcBef>
                <a:spcPct val="0"/>
              </a:spcBef>
            </a:pPr>
            <a:endParaRPr lang="en-US" sz="3600">
              <a:solidFill>
                <a:srgbClr val="FFFFFF"/>
              </a:solidFill>
              <a:latin typeface="Open Sauce"/>
              <a:ea typeface="Open Sauce"/>
              <a:cs typeface="Open Sauce"/>
              <a:sym typeface="Open Sauce"/>
            </a:endParaRPr>
          </a:p>
          <a:p>
            <a:pPr lvl="0" algn="ctr">
              <a:lnSpc>
                <a:spcPts val="3359"/>
              </a:lnSpc>
              <a:spcBef>
                <a:spcPct val="0"/>
              </a:spcBef>
            </a:pPr>
            <a:r>
              <a:rPr lang="en-US" sz="3600">
                <a:solidFill>
                  <a:srgbClr val="FFFFFF"/>
                </a:solidFill>
                <a:latin typeface="Open Sauce"/>
                <a:ea typeface="Open Sauce"/>
                <a:cs typeface="Open Sauce"/>
                <a:sym typeface="Open Sauce"/>
              </a:rPr>
              <a:t>Expand the Topgolf brand into a multi-sport, social experience.</a:t>
            </a:r>
          </a:p>
        </p:txBody>
      </p:sp>
      <p:sp>
        <p:nvSpPr>
          <p:cNvPr id="50" name="TextBox 8">
            <a:extLst>
              <a:ext uri="{FF2B5EF4-FFF2-40B4-BE49-F238E27FC236}">
                <a16:creationId xmlns:a16="http://schemas.microsoft.com/office/drawing/2014/main" id="{5D092930-3452-0157-D535-0DBD5C14C7B4}"/>
              </a:ext>
            </a:extLst>
          </p:cNvPr>
          <p:cNvSpPr txBox="1"/>
          <p:nvPr/>
        </p:nvSpPr>
        <p:spPr>
          <a:xfrm>
            <a:off x="1600202" y="5535030"/>
            <a:ext cx="5029200" cy="2296190"/>
          </a:xfrm>
          <a:custGeom>
            <a:avLst/>
            <a:gdLst>
              <a:gd name="csX0" fmla="*/ 0 w 5029200"/>
              <a:gd name="csY0" fmla="*/ 0 h 2296190"/>
              <a:gd name="csX1" fmla="*/ 609092 w 5029200"/>
              <a:gd name="csY1" fmla="*/ 0 h 2296190"/>
              <a:gd name="csX2" fmla="*/ 1017016 w 5029200"/>
              <a:gd name="csY2" fmla="*/ 0 h 2296190"/>
              <a:gd name="csX3" fmla="*/ 1525524 w 5029200"/>
              <a:gd name="csY3" fmla="*/ 0 h 2296190"/>
              <a:gd name="csX4" fmla="*/ 2184908 w 5029200"/>
              <a:gd name="csY4" fmla="*/ 0 h 2296190"/>
              <a:gd name="csX5" fmla="*/ 2743708 w 5029200"/>
              <a:gd name="csY5" fmla="*/ 0 h 2296190"/>
              <a:gd name="csX6" fmla="*/ 3352800 w 5029200"/>
              <a:gd name="csY6" fmla="*/ 0 h 2296190"/>
              <a:gd name="csX7" fmla="*/ 3861308 w 5029200"/>
              <a:gd name="csY7" fmla="*/ 0 h 2296190"/>
              <a:gd name="csX8" fmla="*/ 4420108 w 5029200"/>
              <a:gd name="csY8" fmla="*/ 0 h 2296190"/>
              <a:gd name="csX9" fmla="*/ 5029200 w 5029200"/>
              <a:gd name="csY9" fmla="*/ 0 h 2296190"/>
              <a:gd name="csX10" fmla="*/ 5029200 w 5029200"/>
              <a:gd name="csY10" fmla="*/ 528124 h 2296190"/>
              <a:gd name="csX11" fmla="*/ 5029200 w 5029200"/>
              <a:gd name="csY11" fmla="*/ 1033286 h 2296190"/>
              <a:gd name="csX12" fmla="*/ 5029200 w 5029200"/>
              <a:gd name="csY12" fmla="*/ 1561409 h 2296190"/>
              <a:gd name="csX13" fmla="*/ 5029200 w 5029200"/>
              <a:gd name="csY13" fmla="*/ 2296190 h 2296190"/>
              <a:gd name="csX14" fmla="*/ 4470400 w 5029200"/>
              <a:gd name="csY14" fmla="*/ 2296190 h 2296190"/>
              <a:gd name="csX15" fmla="*/ 3911600 w 5029200"/>
              <a:gd name="csY15" fmla="*/ 2296190 h 2296190"/>
              <a:gd name="csX16" fmla="*/ 3453384 w 5029200"/>
              <a:gd name="csY16" fmla="*/ 2296190 h 2296190"/>
              <a:gd name="csX17" fmla="*/ 2894584 w 5029200"/>
              <a:gd name="csY17" fmla="*/ 2296190 h 2296190"/>
              <a:gd name="csX18" fmla="*/ 2335784 w 5029200"/>
              <a:gd name="csY18" fmla="*/ 2296190 h 2296190"/>
              <a:gd name="csX19" fmla="*/ 1776984 w 5029200"/>
              <a:gd name="csY19" fmla="*/ 2296190 h 2296190"/>
              <a:gd name="csX20" fmla="*/ 1218184 w 5029200"/>
              <a:gd name="csY20" fmla="*/ 2296190 h 2296190"/>
              <a:gd name="csX21" fmla="*/ 709676 w 5029200"/>
              <a:gd name="csY21" fmla="*/ 2296190 h 2296190"/>
              <a:gd name="csX22" fmla="*/ 0 w 5029200"/>
              <a:gd name="csY22" fmla="*/ 2296190 h 2296190"/>
              <a:gd name="csX23" fmla="*/ 0 w 5029200"/>
              <a:gd name="csY23" fmla="*/ 1722143 h 2296190"/>
              <a:gd name="csX24" fmla="*/ 0 w 5029200"/>
              <a:gd name="csY24" fmla="*/ 1125133 h 2296190"/>
              <a:gd name="csX25" fmla="*/ 0 w 5029200"/>
              <a:gd name="csY25" fmla="*/ 528124 h 2296190"/>
              <a:gd name="csX26" fmla="*/ 0 w 5029200"/>
              <a:gd name="csY26" fmla="*/ 0 h 22961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029200" h="2296190" fill="none" extrusionOk="0">
                <a:moveTo>
                  <a:pt x="0" y="0"/>
                </a:moveTo>
                <a:cubicBezTo>
                  <a:pt x="282862" y="-68453"/>
                  <a:pt x="342918" y="27573"/>
                  <a:pt x="609092" y="0"/>
                </a:cubicBezTo>
                <a:cubicBezTo>
                  <a:pt x="875266" y="-27573"/>
                  <a:pt x="836838" y="39015"/>
                  <a:pt x="1017016" y="0"/>
                </a:cubicBezTo>
                <a:cubicBezTo>
                  <a:pt x="1197194" y="-39015"/>
                  <a:pt x="1411058" y="42110"/>
                  <a:pt x="1525524" y="0"/>
                </a:cubicBezTo>
                <a:cubicBezTo>
                  <a:pt x="1639990" y="-42110"/>
                  <a:pt x="2003815" y="35410"/>
                  <a:pt x="2184908" y="0"/>
                </a:cubicBezTo>
                <a:cubicBezTo>
                  <a:pt x="2366001" y="-35410"/>
                  <a:pt x="2476998" y="52828"/>
                  <a:pt x="2743708" y="0"/>
                </a:cubicBezTo>
                <a:cubicBezTo>
                  <a:pt x="3010418" y="-52828"/>
                  <a:pt x="3097062" y="12292"/>
                  <a:pt x="3352800" y="0"/>
                </a:cubicBezTo>
                <a:cubicBezTo>
                  <a:pt x="3608538" y="-12292"/>
                  <a:pt x="3644484" y="10896"/>
                  <a:pt x="3861308" y="0"/>
                </a:cubicBezTo>
                <a:cubicBezTo>
                  <a:pt x="4078132" y="-10896"/>
                  <a:pt x="4267625" y="41095"/>
                  <a:pt x="4420108" y="0"/>
                </a:cubicBezTo>
                <a:cubicBezTo>
                  <a:pt x="4572591" y="-41095"/>
                  <a:pt x="4746137" y="16829"/>
                  <a:pt x="5029200" y="0"/>
                </a:cubicBezTo>
                <a:cubicBezTo>
                  <a:pt x="5065142" y="120850"/>
                  <a:pt x="4980994" y="357031"/>
                  <a:pt x="5029200" y="528124"/>
                </a:cubicBezTo>
                <a:cubicBezTo>
                  <a:pt x="5077406" y="699217"/>
                  <a:pt x="5027738" y="881948"/>
                  <a:pt x="5029200" y="1033286"/>
                </a:cubicBezTo>
                <a:cubicBezTo>
                  <a:pt x="5030662" y="1184624"/>
                  <a:pt x="5005493" y="1430765"/>
                  <a:pt x="5029200" y="1561409"/>
                </a:cubicBezTo>
                <a:cubicBezTo>
                  <a:pt x="5052907" y="1692053"/>
                  <a:pt x="4995059" y="1988346"/>
                  <a:pt x="5029200" y="2296190"/>
                </a:cubicBezTo>
                <a:cubicBezTo>
                  <a:pt x="4841033" y="2355206"/>
                  <a:pt x="4694754" y="2239322"/>
                  <a:pt x="4470400" y="2296190"/>
                </a:cubicBezTo>
                <a:cubicBezTo>
                  <a:pt x="4246046" y="2353058"/>
                  <a:pt x="4128646" y="2265759"/>
                  <a:pt x="3911600" y="2296190"/>
                </a:cubicBezTo>
                <a:cubicBezTo>
                  <a:pt x="3694554" y="2326621"/>
                  <a:pt x="3580070" y="2247401"/>
                  <a:pt x="3453384" y="2296190"/>
                </a:cubicBezTo>
                <a:cubicBezTo>
                  <a:pt x="3326698" y="2344979"/>
                  <a:pt x="3122508" y="2247650"/>
                  <a:pt x="2894584" y="2296190"/>
                </a:cubicBezTo>
                <a:cubicBezTo>
                  <a:pt x="2666660" y="2344730"/>
                  <a:pt x="2566444" y="2265017"/>
                  <a:pt x="2335784" y="2296190"/>
                </a:cubicBezTo>
                <a:cubicBezTo>
                  <a:pt x="2105124" y="2327363"/>
                  <a:pt x="2020215" y="2277459"/>
                  <a:pt x="1776984" y="2296190"/>
                </a:cubicBezTo>
                <a:cubicBezTo>
                  <a:pt x="1533753" y="2314921"/>
                  <a:pt x="1341084" y="2263020"/>
                  <a:pt x="1218184" y="2296190"/>
                </a:cubicBezTo>
                <a:cubicBezTo>
                  <a:pt x="1095284" y="2329360"/>
                  <a:pt x="831280" y="2282938"/>
                  <a:pt x="709676" y="2296190"/>
                </a:cubicBezTo>
                <a:cubicBezTo>
                  <a:pt x="588072" y="2309442"/>
                  <a:pt x="229492" y="2259766"/>
                  <a:pt x="0" y="2296190"/>
                </a:cubicBezTo>
                <a:cubicBezTo>
                  <a:pt x="-18128" y="2114869"/>
                  <a:pt x="32442" y="1958634"/>
                  <a:pt x="0" y="1722143"/>
                </a:cubicBezTo>
                <a:cubicBezTo>
                  <a:pt x="-32442" y="1485652"/>
                  <a:pt x="66987" y="1361203"/>
                  <a:pt x="0" y="1125133"/>
                </a:cubicBezTo>
                <a:cubicBezTo>
                  <a:pt x="-66987" y="889063"/>
                  <a:pt x="6962" y="667511"/>
                  <a:pt x="0" y="528124"/>
                </a:cubicBezTo>
                <a:cubicBezTo>
                  <a:pt x="-6962" y="388737"/>
                  <a:pt x="17771" y="190717"/>
                  <a:pt x="0" y="0"/>
                </a:cubicBezTo>
                <a:close/>
              </a:path>
              <a:path w="5029200" h="2296190" stroke="0" extrusionOk="0">
                <a:moveTo>
                  <a:pt x="0" y="0"/>
                </a:moveTo>
                <a:cubicBezTo>
                  <a:pt x="116088" y="-34800"/>
                  <a:pt x="313799" y="13471"/>
                  <a:pt x="508508" y="0"/>
                </a:cubicBezTo>
                <a:cubicBezTo>
                  <a:pt x="703217" y="-13471"/>
                  <a:pt x="774192" y="47107"/>
                  <a:pt x="916432" y="0"/>
                </a:cubicBezTo>
                <a:cubicBezTo>
                  <a:pt x="1058672" y="-47107"/>
                  <a:pt x="1259768" y="55959"/>
                  <a:pt x="1575816" y="0"/>
                </a:cubicBezTo>
                <a:cubicBezTo>
                  <a:pt x="1891864" y="-55959"/>
                  <a:pt x="1833024" y="11145"/>
                  <a:pt x="2084324" y="0"/>
                </a:cubicBezTo>
                <a:cubicBezTo>
                  <a:pt x="2335624" y="-11145"/>
                  <a:pt x="2371085" y="15679"/>
                  <a:pt x="2592832" y="0"/>
                </a:cubicBezTo>
                <a:cubicBezTo>
                  <a:pt x="2814579" y="-15679"/>
                  <a:pt x="3110689" y="48483"/>
                  <a:pt x="3252216" y="0"/>
                </a:cubicBezTo>
                <a:cubicBezTo>
                  <a:pt x="3393743" y="-48483"/>
                  <a:pt x="3481571" y="12420"/>
                  <a:pt x="3710432" y="0"/>
                </a:cubicBezTo>
                <a:cubicBezTo>
                  <a:pt x="3939293" y="-12420"/>
                  <a:pt x="4105179" y="9847"/>
                  <a:pt x="4369816" y="0"/>
                </a:cubicBezTo>
                <a:cubicBezTo>
                  <a:pt x="4634453" y="-9847"/>
                  <a:pt x="4767323" y="11351"/>
                  <a:pt x="5029200" y="0"/>
                </a:cubicBezTo>
                <a:cubicBezTo>
                  <a:pt x="5077170" y="187963"/>
                  <a:pt x="4998073" y="424951"/>
                  <a:pt x="5029200" y="574048"/>
                </a:cubicBezTo>
                <a:cubicBezTo>
                  <a:pt x="5060327" y="723145"/>
                  <a:pt x="4970951" y="979061"/>
                  <a:pt x="5029200" y="1148095"/>
                </a:cubicBezTo>
                <a:cubicBezTo>
                  <a:pt x="5087449" y="1317129"/>
                  <a:pt x="4990886" y="1460719"/>
                  <a:pt x="5029200" y="1745104"/>
                </a:cubicBezTo>
                <a:cubicBezTo>
                  <a:pt x="5067514" y="2029489"/>
                  <a:pt x="5000014" y="2184099"/>
                  <a:pt x="5029200" y="2296190"/>
                </a:cubicBezTo>
                <a:cubicBezTo>
                  <a:pt x="4884464" y="2317095"/>
                  <a:pt x="4610929" y="2278245"/>
                  <a:pt x="4470400" y="2296190"/>
                </a:cubicBezTo>
                <a:cubicBezTo>
                  <a:pt x="4329871" y="2314135"/>
                  <a:pt x="4156417" y="2275243"/>
                  <a:pt x="4012184" y="2296190"/>
                </a:cubicBezTo>
                <a:cubicBezTo>
                  <a:pt x="3867951" y="2317137"/>
                  <a:pt x="3598724" y="2256203"/>
                  <a:pt x="3453384" y="2296190"/>
                </a:cubicBezTo>
                <a:cubicBezTo>
                  <a:pt x="3308044" y="2336177"/>
                  <a:pt x="2956551" y="2225385"/>
                  <a:pt x="2794000" y="2296190"/>
                </a:cubicBezTo>
                <a:cubicBezTo>
                  <a:pt x="2631449" y="2366995"/>
                  <a:pt x="2402991" y="2252300"/>
                  <a:pt x="2235200" y="2296190"/>
                </a:cubicBezTo>
                <a:cubicBezTo>
                  <a:pt x="2067409" y="2340080"/>
                  <a:pt x="1946592" y="2264847"/>
                  <a:pt x="1827276" y="2296190"/>
                </a:cubicBezTo>
                <a:cubicBezTo>
                  <a:pt x="1707960" y="2327533"/>
                  <a:pt x="1581302" y="2292912"/>
                  <a:pt x="1369060" y="2296190"/>
                </a:cubicBezTo>
                <a:cubicBezTo>
                  <a:pt x="1156818" y="2299468"/>
                  <a:pt x="969023" y="2248685"/>
                  <a:pt x="709676" y="2296190"/>
                </a:cubicBezTo>
                <a:cubicBezTo>
                  <a:pt x="450329" y="2343695"/>
                  <a:pt x="247569" y="2282255"/>
                  <a:pt x="0" y="2296190"/>
                </a:cubicBezTo>
                <a:cubicBezTo>
                  <a:pt x="-44493" y="2148535"/>
                  <a:pt x="58740" y="1964388"/>
                  <a:pt x="0" y="1768066"/>
                </a:cubicBezTo>
                <a:cubicBezTo>
                  <a:pt x="-58740" y="1571744"/>
                  <a:pt x="62267" y="1448608"/>
                  <a:pt x="0" y="1216981"/>
                </a:cubicBezTo>
                <a:cubicBezTo>
                  <a:pt x="-62267" y="985354"/>
                  <a:pt x="32297" y="815233"/>
                  <a:pt x="0" y="711819"/>
                </a:cubicBezTo>
                <a:cubicBezTo>
                  <a:pt x="-32297" y="608405"/>
                  <a:pt x="49755" y="152927"/>
                  <a:pt x="0" y="0"/>
                </a:cubicBezTo>
                <a:close/>
              </a:path>
            </a:pathLst>
          </a:custGeom>
          <a:ln w="5715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t">
            <a:noAutofit/>
          </a:bodyPr>
          <a:lstStyle/>
          <a:p>
            <a:pPr lvl="0" algn="ctr">
              <a:lnSpc>
                <a:spcPts val="3359"/>
              </a:lnSpc>
              <a:spcBef>
                <a:spcPct val="0"/>
              </a:spcBef>
            </a:pPr>
            <a:endParaRPr lang="en-US" sz="3600">
              <a:solidFill>
                <a:srgbClr val="FFFFFF"/>
              </a:solidFill>
              <a:latin typeface="Open Sauce"/>
              <a:ea typeface="Open Sauce"/>
              <a:cs typeface="Open Sauce"/>
              <a:sym typeface="Open Sauce"/>
            </a:endParaRPr>
          </a:p>
          <a:p>
            <a:pPr lvl="0" algn="ctr">
              <a:lnSpc>
                <a:spcPts val="3359"/>
              </a:lnSpc>
              <a:spcBef>
                <a:spcPct val="0"/>
              </a:spcBef>
            </a:pPr>
            <a:r>
              <a:rPr lang="en-US" sz="3600">
                <a:solidFill>
                  <a:srgbClr val="FFFFFF"/>
                </a:solidFill>
                <a:latin typeface="Open Sauce"/>
                <a:ea typeface="Open Sauce"/>
                <a:cs typeface="Open Sauce"/>
                <a:sym typeface="Open Sauce"/>
              </a:rPr>
              <a:t>Build the future of sports entertainment—one game at a time.</a:t>
            </a:r>
          </a:p>
        </p:txBody>
      </p:sp>
      <p:cxnSp>
        <p:nvCxnSpPr>
          <p:cNvPr id="52" name="Straight Connector 51">
            <a:extLst>
              <a:ext uri="{FF2B5EF4-FFF2-40B4-BE49-F238E27FC236}">
                <a16:creationId xmlns:a16="http://schemas.microsoft.com/office/drawing/2014/main" id="{C31ECCE6-202C-686D-0D83-B74246648235}"/>
              </a:ext>
            </a:extLst>
          </p:cNvPr>
          <p:cNvCxnSpPr>
            <a:cxnSpLocks/>
          </p:cNvCxnSpPr>
          <p:nvPr/>
        </p:nvCxnSpPr>
        <p:spPr>
          <a:xfrm>
            <a:off x="4904232" y="1608000"/>
            <a:ext cx="886969" cy="3206224"/>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DEC9C44-9A0B-9575-4A3B-058897F0D8F5}"/>
              </a:ext>
            </a:extLst>
          </p:cNvPr>
          <p:cNvCxnSpPr>
            <a:cxnSpLocks/>
          </p:cNvCxnSpPr>
          <p:nvPr/>
        </p:nvCxnSpPr>
        <p:spPr>
          <a:xfrm flipV="1">
            <a:off x="10820401" y="1732770"/>
            <a:ext cx="1562098" cy="3081454"/>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80C527C-759C-F2F4-E170-3268CA605D8F}"/>
              </a:ext>
            </a:extLst>
          </p:cNvPr>
          <p:cNvCxnSpPr>
            <a:cxnSpLocks/>
          </p:cNvCxnSpPr>
          <p:nvPr/>
        </p:nvCxnSpPr>
        <p:spPr>
          <a:xfrm flipV="1">
            <a:off x="15011400" y="4974512"/>
            <a:ext cx="2400299" cy="103309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3D64873-F337-D8C1-1BF4-FD07BFF9BD1F}"/>
              </a:ext>
            </a:extLst>
          </p:cNvPr>
          <p:cNvCxnSpPr>
            <a:cxnSpLocks/>
          </p:cNvCxnSpPr>
          <p:nvPr/>
        </p:nvCxnSpPr>
        <p:spPr>
          <a:xfrm>
            <a:off x="6629402" y="5535030"/>
            <a:ext cx="3352798" cy="2743864"/>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66" name="TextBox 7">
            <a:extLst>
              <a:ext uri="{FF2B5EF4-FFF2-40B4-BE49-F238E27FC236}">
                <a16:creationId xmlns:a16="http://schemas.microsoft.com/office/drawing/2014/main" id="{7DC4DF6D-E118-85CA-1C4F-337C795E15AD}"/>
              </a:ext>
            </a:extLst>
          </p:cNvPr>
          <p:cNvSpPr txBox="1"/>
          <p:nvPr/>
        </p:nvSpPr>
        <p:spPr>
          <a:xfrm>
            <a:off x="165869" y="1100713"/>
            <a:ext cx="4684350" cy="487313"/>
          </a:xfrm>
          <a:prstGeom prst="rect">
            <a:avLst/>
          </a:prstGeom>
        </p:spPr>
        <p:txBody>
          <a:bodyPr wrap="square"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Our Problem</a:t>
            </a:r>
          </a:p>
        </p:txBody>
      </p:sp>
      <p:sp>
        <p:nvSpPr>
          <p:cNvPr id="67" name="TextBox 7">
            <a:extLst>
              <a:ext uri="{FF2B5EF4-FFF2-40B4-BE49-F238E27FC236}">
                <a16:creationId xmlns:a16="http://schemas.microsoft.com/office/drawing/2014/main" id="{CE4C5A56-DD7D-422F-BBCE-6FDA0446DB27}"/>
              </a:ext>
            </a:extLst>
          </p:cNvPr>
          <p:cNvSpPr txBox="1"/>
          <p:nvPr/>
        </p:nvSpPr>
        <p:spPr>
          <a:xfrm>
            <a:off x="5963626" y="2021305"/>
            <a:ext cx="4684350" cy="487313"/>
          </a:xfrm>
          <a:prstGeom prst="rect">
            <a:avLst/>
          </a:prstGeom>
        </p:spPr>
        <p:txBody>
          <a:bodyPr wrap="square"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Our proposal</a:t>
            </a:r>
          </a:p>
        </p:txBody>
      </p:sp>
      <p:sp>
        <p:nvSpPr>
          <p:cNvPr id="70" name="TextBox 7">
            <a:extLst>
              <a:ext uri="{FF2B5EF4-FFF2-40B4-BE49-F238E27FC236}">
                <a16:creationId xmlns:a16="http://schemas.microsoft.com/office/drawing/2014/main" id="{36464402-440B-0204-CBDE-E6296874EBFF}"/>
              </a:ext>
            </a:extLst>
          </p:cNvPr>
          <p:cNvSpPr txBox="1"/>
          <p:nvPr/>
        </p:nvSpPr>
        <p:spPr>
          <a:xfrm>
            <a:off x="12554924" y="1172433"/>
            <a:ext cx="4684350" cy="487313"/>
          </a:xfrm>
          <a:prstGeom prst="rect">
            <a:avLst/>
          </a:prstGeom>
        </p:spPr>
        <p:txBody>
          <a:bodyPr wrap="square"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Our Action</a:t>
            </a:r>
          </a:p>
        </p:txBody>
      </p:sp>
      <p:sp>
        <p:nvSpPr>
          <p:cNvPr id="71" name="TextBox 7">
            <a:extLst>
              <a:ext uri="{FF2B5EF4-FFF2-40B4-BE49-F238E27FC236}">
                <a16:creationId xmlns:a16="http://schemas.microsoft.com/office/drawing/2014/main" id="{3CBC9CED-4D53-3604-4E2D-2EFB41CA27F3}"/>
              </a:ext>
            </a:extLst>
          </p:cNvPr>
          <p:cNvSpPr txBox="1"/>
          <p:nvPr/>
        </p:nvSpPr>
        <p:spPr>
          <a:xfrm>
            <a:off x="10268926" y="5431899"/>
            <a:ext cx="4684350" cy="487313"/>
          </a:xfrm>
          <a:prstGeom prst="rect">
            <a:avLst/>
          </a:prstGeom>
        </p:spPr>
        <p:txBody>
          <a:bodyPr wrap="square"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Our Goal</a:t>
            </a:r>
          </a:p>
        </p:txBody>
      </p:sp>
      <p:sp>
        <p:nvSpPr>
          <p:cNvPr id="72" name="TextBox 7">
            <a:extLst>
              <a:ext uri="{FF2B5EF4-FFF2-40B4-BE49-F238E27FC236}">
                <a16:creationId xmlns:a16="http://schemas.microsoft.com/office/drawing/2014/main" id="{7FAE48E4-EC4D-D97C-24AC-A375CD5815A5}"/>
              </a:ext>
            </a:extLst>
          </p:cNvPr>
          <p:cNvSpPr txBox="1"/>
          <p:nvPr/>
        </p:nvSpPr>
        <p:spPr>
          <a:xfrm>
            <a:off x="1772627" y="5023819"/>
            <a:ext cx="4684350" cy="487313"/>
          </a:xfrm>
          <a:prstGeom prst="rect">
            <a:avLst/>
          </a:prstGeom>
        </p:spPr>
        <p:txBody>
          <a:bodyPr wrap="square" lIns="0" tIns="0" rIns="0" bIns="0" rtlCol="0" anchor="t">
            <a:spAutoFit/>
          </a:bodyPr>
          <a:lstStyle/>
          <a:p>
            <a:pPr marL="0" lvl="0" indent="0" algn="ctr">
              <a:lnSpc>
                <a:spcPts val="3840"/>
              </a:lnSpc>
              <a:spcBef>
                <a:spcPct val="0"/>
              </a:spcBef>
            </a:pPr>
            <a:r>
              <a:rPr lang="en-US" sz="3200">
                <a:solidFill>
                  <a:srgbClr val="CFFF00"/>
                </a:solidFill>
                <a:latin typeface="Norwester"/>
                <a:ea typeface="Norwester"/>
                <a:cs typeface="Norwester"/>
                <a:sym typeface="Norwester"/>
              </a:rPr>
              <a:t>Our Vision</a:t>
            </a:r>
          </a:p>
        </p:txBody>
      </p:sp>
    </p:spTree>
    <p:extLst>
      <p:ext uri="{BB962C8B-B14F-4D97-AF65-F5344CB8AC3E}">
        <p14:creationId xmlns:p14="http://schemas.microsoft.com/office/powerpoint/2010/main" val="144422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edge">
                                      <p:cBhvr>
                                        <p:cTn id="7" dur="20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dissolve">
                                      <p:cBhvr>
                                        <p:cTn id="17" dur="500"/>
                                        <p:tgtEl>
                                          <p:spTgt spid="66"/>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dissolve">
                                      <p:cBhvr>
                                        <p:cTn id="20" dur="500"/>
                                        <p:tgtEl>
                                          <p:spTgt spid="45"/>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dissolve">
                                      <p:cBhvr>
                                        <p:cTn id="25" dur="500"/>
                                        <p:tgtEl>
                                          <p:spTgt spid="52"/>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dissolve">
                                      <p:cBhvr>
                                        <p:cTn id="28" dur="500"/>
                                        <p:tgtEl>
                                          <p:spTgt spid="6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dissolve">
                                      <p:cBhvr>
                                        <p:cTn id="31" dur="500"/>
                                        <p:tgtEl>
                                          <p:spTgt spid="4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dissolve">
                                      <p:cBhvr>
                                        <p:cTn id="36" dur="500"/>
                                        <p:tgtEl>
                                          <p:spTgt spid="54"/>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dissolve">
                                      <p:cBhvr>
                                        <p:cTn id="39" dur="500"/>
                                        <p:tgtEl>
                                          <p:spTgt spid="70"/>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dissolve">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dissolve">
                                      <p:cBhvr>
                                        <p:cTn id="47" dur="500"/>
                                        <p:tgtEl>
                                          <p:spTgt spid="59"/>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dissolve">
                                      <p:cBhvr>
                                        <p:cTn id="50" dur="500"/>
                                        <p:tgtEl>
                                          <p:spTgt spid="71"/>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dissolve">
                                      <p:cBhvr>
                                        <p:cTn id="53" dur="500"/>
                                        <p:tgtEl>
                                          <p:spTgt spid="49"/>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dissolve">
                                      <p:cBhvr>
                                        <p:cTn id="58" dur="500"/>
                                        <p:tgtEl>
                                          <p:spTgt spid="63"/>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dissolve">
                                      <p:cBhvr>
                                        <p:cTn id="61" dur="500"/>
                                        <p:tgtEl>
                                          <p:spTgt spid="72"/>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dissolve">
                                      <p:cBhvr>
                                        <p:cTn id="6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p:bldP spid="45" grpId="0" animBg="1"/>
      <p:bldP spid="47" grpId="0" animBg="1"/>
      <p:bldP spid="48" grpId="0" animBg="1"/>
      <p:bldP spid="49" grpId="0" animBg="1"/>
      <p:bldP spid="50" grpId="0" animBg="1"/>
      <p:bldP spid="66" grpId="0"/>
      <p:bldP spid="67" grpId="0"/>
      <p:bldP spid="70" grpId="0"/>
      <p:bldP spid="71" grpId="0"/>
      <p:bldP spid="7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8113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sp>
        <p:nvSpPr>
          <p:cNvPr id="3" name="Freeform 3"/>
          <p:cNvSpPr/>
          <p:nvPr/>
        </p:nvSpPr>
        <p:spPr>
          <a:xfrm rot="-10800000">
            <a:off x="0" y="6350503"/>
            <a:ext cx="18288000" cy="3936497"/>
          </a:xfrm>
          <a:custGeom>
            <a:avLst/>
            <a:gdLst/>
            <a:ahLst/>
            <a:cxnLst/>
            <a:rect l="l" t="t" r="r" b="b"/>
            <a:pathLst>
              <a:path w="18288000" h="3936497">
                <a:moveTo>
                  <a:pt x="0" y="0"/>
                </a:moveTo>
                <a:lnTo>
                  <a:pt x="18288000" y="0"/>
                </a:lnTo>
                <a:lnTo>
                  <a:pt x="18288000" y="3936497"/>
                </a:lnTo>
                <a:lnTo>
                  <a:pt x="0" y="3936497"/>
                </a:lnTo>
                <a:lnTo>
                  <a:pt x="0" y="0"/>
                </a:lnTo>
                <a:close/>
              </a:path>
            </a:pathLst>
          </a:custGeom>
          <a:blipFill>
            <a:blip r:embed="rId2"/>
            <a:stretch>
              <a:fillRect t="-52614" r="-1146" b="-317284"/>
            </a:stretch>
          </a:blipFill>
        </p:spPr>
        <p:txBody>
          <a:bodyPr/>
          <a:lstStyle/>
          <a:p>
            <a:endParaRPr lang="en-US"/>
          </a:p>
        </p:txBody>
      </p:sp>
      <p:pic>
        <p:nvPicPr>
          <p:cNvPr id="10" name="Picture 9">
            <a:extLst>
              <a:ext uri="{FF2B5EF4-FFF2-40B4-BE49-F238E27FC236}">
                <a16:creationId xmlns:a16="http://schemas.microsoft.com/office/drawing/2014/main" id="{918DF71B-8857-EF4D-5D11-BD835CD0AFF8}"/>
              </a:ext>
            </a:extLst>
          </p:cNvPr>
          <p:cNvPicPr>
            <a:picLocks noChangeAspect="1"/>
          </p:cNvPicPr>
          <p:nvPr/>
        </p:nvPicPr>
        <p:blipFill>
          <a:blip r:embed="rId3"/>
          <a:stretch>
            <a:fillRect/>
          </a:stretch>
        </p:blipFill>
        <p:spPr>
          <a:xfrm>
            <a:off x="268376" y="3284888"/>
            <a:ext cx="3960724" cy="3960724"/>
          </a:xfrm>
          <a:prstGeom prst="rect">
            <a:avLst/>
          </a:prstGeom>
        </p:spPr>
      </p:pic>
      <p:pic>
        <p:nvPicPr>
          <p:cNvPr id="11" name="Picture 10">
            <a:extLst>
              <a:ext uri="{FF2B5EF4-FFF2-40B4-BE49-F238E27FC236}">
                <a16:creationId xmlns:a16="http://schemas.microsoft.com/office/drawing/2014/main" id="{EBEA5674-7944-E8F6-C09D-89BD9B4127F6}"/>
              </a:ext>
            </a:extLst>
          </p:cNvPr>
          <p:cNvPicPr>
            <a:picLocks noChangeAspect="1"/>
          </p:cNvPicPr>
          <p:nvPr/>
        </p:nvPicPr>
        <p:blipFill>
          <a:blip r:embed="rId4"/>
          <a:stretch>
            <a:fillRect/>
          </a:stretch>
        </p:blipFill>
        <p:spPr>
          <a:xfrm>
            <a:off x="4886774" y="3284888"/>
            <a:ext cx="3960724" cy="3960724"/>
          </a:xfrm>
          <a:prstGeom prst="rect">
            <a:avLst/>
          </a:prstGeom>
        </p:spPr>
      </p:pic>
      <p:pic>
        <p:nvPicPr>
          <p:cNvPr id="12" name="Picture 11">
            <a:extLst>
              <a:ext uri="{FF2B5EF4-FFF2-40B4-BE49-F238E27FC236}">
                <a16:creationId xmlns:a16="http://schemas.microsoft.com/office/drawing/2014/main" id="{8129C5CA-9444-D3A0-E65B-9AA956933BBC}"/>
              </a:ext>
            </a:extLst>
          </p:cNvPr>
          <p:cNvPicPr>
            <a:picLocks noChangeAspect="1"/>
          </p:cNvPicPr>
          <p:nvPr/>
        </p:nvPicPr>
        <p:blipFill>
          <a:blip r:embed="rId5"/>
          <a:stretch>
            <a:fillRect/>
          </a:stretch>
        </p:blipFill>
        <p:spPr>
          <a:xfrm>
            <a:off x="9505172" y="3262291"/>
            <a:ext cx="3684037" cy="3684037"/>
          </a:xfrm>
          <a:prstGeom prst="rect">
            <a:avLst/>
          </a:prstGeom>
        </p:spPr>
      </p:pic>
      <p:pic>
        <p:nvPicPr>
          <p:cNvPr id="13" name="Picture 12">
            <a:extLst>
              <a:ext uri="{FF2B5EF4-FFF2-40B4-BE49-F238E27FC236}">
                <a16:creationId xmlns:a16="http://schemas.microsoft.com/office/drawing/2014/main" id="{B4640C9D-D055-9C92-D4D3-920C5FF21CB0}"/>
              </a:ext>
            </a:extLst>
          </p:cNvPr>
          <p:cNvPicPr>
            <a:picLocks noChangeAspect="1"/>
          </p:cNvPicPr>
          <p:nvPr/>
        </p:nvPicPr>
        <p:blipFill>
          <a:blip r:embed="rId6"/>
          <a:stretch>
            <a:fillRect/>
          </a:stretch>
        </p:blipFill>
        <p:spPr>
          <a:xfrm>
            <a:off x="14236181" y="3301481"/>
            <a:ext cx="3684038" cy="3684038"/>
          </a:xfrm>
          <a:prstGeom prst="rect">
            <a:avLst/>
          </a:prstGeom>
        </p:spPr>
      </p:pic>
      <p:sp>
        <p:nvSpPr>
          <p:cNvPr id="14" name="TextBox 12">
            <a:extLst>
              <a:ext uri="{FF2B5EF4-FFF2-40B4-BE49-F238E27FC236}">
                <a16:creationId xmlns:a16="http://schemas.microsoft.com/office/drawing/2014/main" id="{F2006AAF-555E-A89D-8AC0-7A84A8F795C9}"/>
              </a:ext>
            </a:extLst>
          </p:cNvPr>
          <p:cNvSpPr txBox="1"/>
          <p:nvPr/>
        </p:nvSpPr>
        <p:spPr>
          <a:xfrm>
            <a:off x="2209800" y="336947"/>
            <a:ext cx="13868400" cy="3677930"/>
          </a:xfrm>
          <a:prstGeom prst="rect">
            <a:avLst/>
          </a:prstGeom>
        </p:spPr>
        <p:txBody>
          <a:bodyPr wrap="square" lIns="0" tIns="0" rIns="0" bIns="0" rtlCol="0" anchor="t">
            <a:spAutoFit/>
          </a:bodyPr>
          <a:lstStyle/>
          <a:p>
            <a:pPr marL="0" lvl="0" indent="0" algn="ctr">
              <a:spcBef>
                <a:spcPct val="0"/>
              </a:spcBef>
            </a:pPr>
            <a:r>
              <a:rPr lang="en-US" sz="23900">
                <a:solidFill>
                  <a:srgbClr val="FF4F63"/>
                </a:solidFill>
                <a:latin typeface="Neoneon"/>
                <a:ea typeface="Neoneon"/>
                <a:cs typeface="Neoneon"/>
                <a:sym typeface="Neoneon"/>
              </a:rPr>
              <a:t>Thank</a:t>
            </a:r>
          </a:p>
        </p:txBody>
      </p:sp>
      <p:sp>
        <p:nvSpPr>
          <p:cNvPr id="15" name="TextBox 12">
            <a:extLst>
              <a:ext uri="{FF2B5EF4-FFF2-40B4-BE49-F238E27FC236}">
                <a16:creationId xmlns:a16="http://schemas.microsoft.com/office/drawing/2014/main" id="{F46EB981-7899-8E66-E445-621D688CD08F}"/>
              </a:ext>
            </a:extLst>
          </p:cNvPr>
          <p:cNvSpPr txBox="1"/>
          <p:nvPr/>
        </p:nvSpPr>
        <p:spPr>
          <a:xfrm>
            <a:off x="2209800" y="6625399"/>
            <a:ext cx="13868400" cy="3677930"/>
          </a:xfrm>
          <a:prstGeom prst="rect">
            <a:avLst/>
          </a:prstGeom>
        </p:spPr>
        <p:txBody>
          <a:bodyPr wrap="square" lIns="0" tIns="0" rIns="0" bIns="0" rtlCol="0" anchor="t">
            <a:spAutoFit/>
          </a:bodyPr>
          <a:lstStyle/>
          <a:p>
            <a:pPr marL="0" lvl="0" indent="0" algn="ctr">
              <a:spcBef>
                <a:spcPct val="0"/>
              </a:spcBef>
            </a:pPr>
            <a:r>
              <a:rPr lang="en-US" sz="23900">
                <a:solidFill>
                  <a:srgbClr val="FF4F63"/>
                </a:solidFill>
                <a:latin typeface="Neoneon"/>
                <a:ea typeface="Neoneon"/>
                <a:cs typeface="Neoneon"/>
                <a:sym typeface="Neoneon"/>
              </a:rPr>
              <a:t>You</a:t>
            </a: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1727</Words>
  <Application>Microsoft Macintosh PowerPoint</Application>
  <PresentationFormat>Custom</PresentationFormat>
  <Paragraphs>254</Paragraphs>
  <Slides>29</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Big Shoulders Display Bold</vt:lpstr>
      <vt:lpstr>Norwester</vt:lpstr>
      <vt:lpstr>Open Sauce</vt:lpstr>
      <vt:lpstr>Aptos Display</vt:lpstr>
      <vt:lpstr>Arial</vt:lpstr>
      <vt:lpstr>Neoneon</vt:lpstr>
      <vt:lpstr>Aptos</vt:lpstr>
      <vt:lpstr>Arabic Typesetting</vt:lpstr>
      <vt:lpstr>Yellowtail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Cyber Monday Deals MK Plan</dc:title>
  <cp:lastModifiedBy>Tupy, George</cp:lastModifiedBy>
  <cp:revision>7</cp:revision>
  <dcterms:created xsi:type="dcterms:W3CDTF">2006-08-16T00:00:00Z</dcterms:created>
  <dcterms:modified xsi:type="dcterms:W3CDTF">2026-01-11T00:53:44Z</dcterms:modified>
  <dc:identifier>DAGlf0pN2yA</dc:identifier>
</cp:coreProperties>
</file>